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311" r:id="rId5"/>
    <p:sldId id="312" r:id="rId6"/>
    <p:sldId id="313" r:id="rId7"/>
    <p:sldId id="314" r:id="rId8"/>
    <p:sldId id="323" r:id="rId9"/>
    <p:sldId id="324" r:id="rId10"/>
    <p:sldId id="325" r:id="rId11"/>
    <p:sldId id="326" r:id="rId12"/>
    <p:sldId id="327" r:id="rId13"/>
    <p:sldId id="32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A17568-4B7A-B48A-6274-55D92A56A572}" name="Gibson, Heidi" initials="HG" userId="S::GibsonH@SI.EDU::625c5426-83d3-499a-b65b-cae782d30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bodeaux, Khadijah" initials="TK" lastIdx="1" clrIdx="0"/>
  <p:cmAuthor id="2" name="Gibson, Heidi" initials="H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2CE"/>
    <a:srgbClr val="F9CF32"/>
    <a:srgbClr val="5B9CD6"/>
    <a:srgbClr val="173668"/>
    <a:srgbClr val="CF8D2A"/>
    <a:srgbClr val="F29D33"/>
    <a:srgbClr val="E34584"/>
    <a:srgbClr val="ED6C33"/>
    <a:srgbClr val="902538"/>
    <a:srgbClr val="F6B7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7" autoAdjust="0"/>
    <p:restoredTop sz="93098" autoAdjust="0"/>
  </p:normalViewPr>
  <p:slideViewPr>
    <p:cSldViewPr snapToGrid="0">
      <p:cViewPr varScale="1">
        <p:scale>
          <a:sx n="104" d="100"/>
          <a:sy n="104" d="100"/>
        </p:scale>
        <p:origin x="744" y="204"/>
      </p:cViewPr>
      <p:guideLst/>
    </p:cSldViewPr>
  </p:slideViewPr>
  <p:outlineViewPr>
    <p:cViewPr>
      <p:scale>
        <a:sx n="33" d="100"/>
        <a:sy n="33" d="100"/>
      </p:scale>
      <p:origin x="0" y="-11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289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7FC7C1-D8AA-B091-1F6F-DF34F496CE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4C66C-4BFB-810C-145A-0148EAF322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2948B2-9F39-4214-ADF8-BB8A8597363A}" type="datetimeFigureOut">
              <a:rPr lang="en-US" smtClean="0"/>
              <a:t>4/2/2025</a:t>
            </a:fld>
            <a:endParaRPr lang="en-US" dirty="0"/>
          </a:p>
        </p:txBody>
      </p:sp>
      <p:sp>
        <p:nvSpPr>
          <p:cNvPr id="4" name="Footer Placeholder 3">
            <a:extLst>
              <a:ext uri="{FF2B5EF4-FFF2-40B4-BE49-F238E27FC236}">
                <a16:creationId xmlns:a16="http://schemas.microsoft.com/office/drawing/2014/main" id="{9CA74DF4-2BD2-B359-2542-5A3171304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B6933CE-E538-0BA9-37EF-03D2B904A5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620F8-C27B-45D3-8113-3F786F5F3AEC}" type="slidenum">
              <a:rPr lang="en-US" smtClean="0"/>
              <a:t>‹#›</a:t>
            </a:fld>
            <a:endParaRPr lang="en-US" dirty="0"/>
          </a:p>
        </p:txBody>
      </p:sp>
    </p:spTree>
    <p:extLst>
      <p:ext uri="{BB962C8B-B14F-4D97-AF65-F5344CB8AC3E}">
        <p14:creationId xmlns:p14="http://schemas.microsoft.com/office/powerpoint/2010/main" val="1713026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4/2/2025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dirty="0"/>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a:t>
            </a:fld>
            <a:endParaRPr lang="en-US" dirty="0"/>
          </a:p>
        </p:txBody>
      </p:sp>
    </p:spTree>
    <p:extLst>
      <p:ext uri="{BB962C8B-B14F-4D97-AF65-F5344CB8AC3E}">
        <p14:creationId xmlns:p14="http://schemas.microsoft.com/office/powerpoint/2010/main" val="257704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A405987-A2BD-F3D8-50E4-C5B7008DFBD2}"/>
              </a:ext>
            </a:extLst>
          </p:cNvPr>
          <p:cNvGrpSpPr/>
          <p:nvPr userDrawn="1"/>
        </p:nvGrpSpPr>
        <p:grpSpPr>
          <a:xfrm>
            <a:off x="615" y="1555541"/>
            <a:ext cx="12200983" cy="3897627"/>
            <a:chOff x="615" y="1555541"/>
            <a:chExt cx="12200983" cy="3897627"/>
          </a:xfrm>
        </p:grpSpPr>
        <p:sp>
          <p:nvSpPr>
            <p:cNvPr id="7" name="Hexagon 6"/>
            <p:cNvSpPr/>
            <p:nvPr userDrawn="1"/>
          </p:nvSpPr>
          <p:spPr>
            <a:xfrm>
              <a:off x="1264" y="2009433"/>
              <a:ext cx="257385" cy="93401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546474 w 834858"/>
                <a:gd name="connsiteY0" fmla="*/ 486471 h 917523"/>
                <a:gd name="connsiteX1" fmla="*/ 0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546474 w 834858"/>
                <a:gd name="connsiteY0" fmla="*/ 486471 h 917523"/>
                <a:gd name="connsiteX1" fmla="*/ 498763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47711 w 336095"/>
                <a:gd name="connsiteY0" fmla="*/ 486471 h 945232"/>
                <a:gd name="connsiteX1" fmla="*/ 0 w 336095"/>
                <a:gd name="connsiteY1" fmla="*/ 0 h 945232"/>
                <a:gd name="connsiteX2" fmla="*/ 106714 w 336095"/>
                <a:gd name="connsiteY2" fmla="*/ 0 h 945232"/>
                <a:gd name="connsiteX3" fmla="*/ 336095 w 336095"/>
                <a:gd name="connsiteY3" fmla="*/ 458762 h 945232"/>
                <a:gd name="connsiteX4" fmla="*/ 106714 w 336095"/>
                <a:gd name="connsiteY4" fmla="*/ 917523 h 945232"/>
                <a:gd name="connsiteX5" fmla="*/ 9237 w 336095"/>
                <a:gd name="connsiteY5" fmla="*/ 945232 h 945232"/>
                <a:gd name="connsiteX6" fmla="*/ 47711 w 336095"/>
                <a:gd name="connsiteY6" fmla="*/ 486471 h 945232"/>
                <a:gd name="connsiteX0" fmla="*/ 47711 w 336095"/>
                <a:gd name="connsiteY0" fmla="*/ 486471 h 954469"/>
                <a:gd name="connsiteX1" fmla="*/ 0 w 336095"/>
                <a:gd name="connsiteY1" fmla="*/ 0 h 954469"/>
                <a:gd name="connsiteX2" fmla="*/ 106714 w 336095"/>
                <a:gd name="connsiteY2" fmla="*/ 0 h 954469"/>
                <a:gd name="connsiteX3" fmla="*/ 336095 w 336095"/>
                <a:gd name="connsiteY3" fmla="*/ 458762 h 954469"/>
                <a:gd name="connsiteX4" fmla="*/ 106714 w 336095"/>
                <a:gd name="connsiteY4" fmla="*/ 917523 h 954469"/>
                <a:gd name="connsiteX5" fmla="*/ 64655 w 336095"/>
                <a:gd name="connsiteY5" fmla="*/ 954469 h 954469"/>
                <a:gd name="connsiteX6" fmla="*/ 47711 w 336095"/>
                <a:gd name="connsiteY6" fmla="*/ 486471 h 954469"/>
                <a:gd name="connsiteX0" fmla="*/ 47711 w 336095"/>
                <a:gd name="connsiteY0" fmla="*/ 486471 h 917523"/>
                <a:gd name="connsiteX1" fmla="*/ 0 w 336095"/>
                <a:gd name="connsiteY1" fmla="*/ 0 h 917523"/>
                <a:gd name="connsiteX2" fmla="*/ 106714 w 336095"/>
                <a:gd name="connsiteY2" fmla="*/ 0 h 917523"/>
                <a:gd name="connsiteX3" fmla="*/ 336095 w 336095"/>
                <a:gd name="connsiteY3" fmla="*/ 458762 h 917523"/>
                <a:gd name="connsiteX4" fmla="*/ 106714 w 336095"/>
                <a:gd name="connsiteY4" fmla="*/ 917523 h 917523"/>
                <a:gd name="connsiteX5" fmla="*/ 36946 w 336095"/>
                <a:gd name="connsiteY5" fmla="*/ 917523 h 917523"/>
                <a:gd name="connsiteX6" fmla="*/ 47711 w 336095"/>
                <a:gd name="connsiteY6" fmla="*/ 486471 h 917523"/>
                <a:gd name="connsiteX0" fmla="*/ 20002 w 308386"/>
                <a:gd name="connsiteY0" fmla="*/ 495707 h 926759"/>
                <a:gd name="connsiteX1" fmla="*/ 0 w 308386"/>
                <a:gd name="connsiteY1" fmla="*/ 0 h 926759"/>
                <a:gd name="connsiteX2" fmla="*/ 79005 w 308386"/>
                <a:gd name="connsiteY2" fmla="*/ 9236 h 926759"/>
                <a:gd name="connsiteX3" fmla="*/ 308386 w 308386"/>
                <a:gd name="connsiteY3" fmla="*/ 467998 h 926759"/>
                <a:gd name="connsiteX4" fmla="*/ 79005 w 308386"/>
                <a:gd name="connsiteY4" fmla="*/ 926759 h 926759"/>
                <a:gd name="connsiteX5" fmla="*/ 9237 w 308386"/>
                <a:gd name="connsiteY5" fmla="*/ 926759 h 926759"/>
                <a:gd name="connsiteX6" fmla="*/ 20002 w 308386"/>
                <a:gd name="connsiteY6" fmla="*/ 495707 h 926759"/>
                <a:gd name="connsiteX0" fmla="*/ 10765 w 299149"/>
                <a:gd name="connsiteY0" fmla="*/ 502964 h 934016"/>
                <a:gd name="connsiteX1" fmla="*/ 27049 w 299149"/>
                <a:gd name="connsiteY1" fmla="*/ 0 h 934016"/>
                <a:gd name="connsiteX2" fmla="*/ 69768 w 299149"/>
                <a:gd name="connsiteY2" fmla="*/ 16493 h 934016"/>
                <a:gd name="connsiteX3" fmla="*/ 299149 w 299149"/>
                <a:gd name="connsiteY3" fmla="*/ 475255 h 934016"/>
                <a:gd name="connsiteX4" fmla="*/ 69768 w 299149"/>
                <a:gd name="connsiteY4" fmla="*/ 934016 h 934016"/>
                <a:gd name="connsiteX5" fmla="*/ 0 w 299149"/>
                <a:gd name="connsiteY5" fmla="*/ 934016 h 934016"/>
                <a:gd name="connsiteX6" fmla="*/ 10765 w 299149"/>
                <a:gd name="connsiteY6" fmla="*/ 502964 h 934016"/>
                <a:gd name="connsiteX0" fmla="*/ 0 w 288384"/>
                <a:gd name="connsiteY0" fmla="*/ 502964 h 934016"/>
                <a:gd name="connsiteX1" fmla="*/ 16284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0 w 288384"/>
                <a:gd name="connsiteY0" fmla="*/ 502964 h 934016"/>
                <a:gd name="connsiteX1" fmla="*/ 34427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7136 w 255606"/>
                <a:gd name="connsiteY0" fmla="*/ 502964 h 934016"/>
                <a:gd name="connsiteX1" fmla="*/ 1649 w 255606"/>
                <a:gd name="connsiteY1" fmla="*/ 0 h 934016"/>
                <a:gd name="connsiteX2" fmla="*/ 26225 w 255606"/>
                <a:gd name="connsiteY2" fmla="*/ 16493 h 934016"/>
                <a:gd name="connsiteX3" fmla="*/ 255606 w 255606"/>
                <a:gd name="connsiteY3" fmla="*/ 475255 h 934016"/>
                <a:gd name="connsiteX4" fmla="*/ 26225 w 255606"/>
                <a:gd name="connsiteY4" fmla="*/ 934016 h 934016"/>
                <a:gd name="connsiteX5" fmla="*/ 0 w 255606"/>
                <a:gd name="connsiteY5" fmla="*/ 934016 h 934016"/>
                <a:gd name="connsiteX6" fmla="*/ 7136 w 255606"/>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2865 w 253957"/>
                <a:gd name="connsiteY5" fmla="*/ 934016 h 934016"/>
                <a:gd name="connsiteX6" fmla="*/ 5487 w 253957"/>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979 w 253957"/>
                <a:gd name="connsiteY5" fmla="*/ 930388 h 934016"/>
                <a:gd name="connsiteX6" fmla="*/ 5487 w 253957"/>
                <a:gd name="connsiteY6" fmla="*/ 502964 h 934016"/>
                <a:gd name="connsiteX0" fmla="*/ 122 w 257385"/>
                <a:gd name="connsiteY0" fmla="*/ 502964 h 934016"/>
                <a:gd name="connsiteX1" fmla="*/ 3428 w 257385"/>
                <a:gd name="connsiteY1" fmla="*/ 0 h 934016"/>
                <a:gd name="connsiteX2" fmla="*/ 28004 w 257385"/>
                <a:gd name="connsiteY2" fmla="*/ 16493 h 934016"/>
                <a:gd name="connsiteX3" fmla="*/ 257385 w 257385"/>
                <a:gd name="connsiteY3" fmla="*/ 475255 h 934016"/>
                <a:gd name="connsiteX4" fmla="*/ 28004 w 257385"/>
                <a:gd name="connsiteY4" fmla="*/ 934016 h 934016"/>
                <a:gd name="connsiteX5" fmla="*/ 5407 w 257385"/>
                <a:gd name="connsiteY5" fmla="*/ 930388 h 934016"/>
                <a:gd name="connsiteX6" fmla="*/ 122 w 257385"/>
                <a:gd name="connsiteY6" fmla="*/ 502964 h 93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385" h="934016">
                  <a:moveTo>
                    <a:pt x="122" y="502964"/>
                  </a:moveTo>
                  <a:lnTo>
                    <a:pt x="3428" y="0"/>
                  </a:lnTo>
                  <a:lnTo>
                    <a:pt x="28004" y="16493"/>
                  </a:lnTo>
                  <a:lnTo>
                    <a:pt x="257385" y="475255"/>
                  </a:lnTo>
                  <a:lnTo>
                    <a:pt x="28004" y="934016"/>
                  </a:lnTo>
                  <a:lnTo>
                    <a:pt x="5407" y="930388"/>
                  </a:lnTo>
                  <a:cubicBezTo>
                    <a:pt x="6576" y="787913"/>
                    <a:pt x="-1047" y="645439"/>
                    <a:pt x="122" y="502964"/>
                  </a:cubicBezTo>
                  <a:close/>
                </a:path>
              </a:pathLst>
            </a:cu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userDrawn="1"/>
          </p:nvSpPr>
          <p:spPr>
            <a:xfrm>
              <a:off x="74559" y="252935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973089" y="20537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userDrawn="1"/>
          </p:nvSpPr>
          <p:spPr>
            <a:xfrm>
              <a:off x="98888"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a:off x="615" y="4002359"/>
              <a:ext cx="269220" cy="917523"/>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797950 w 1064239"/>
                <a:gd name="connsiteY5" fmla="*/ 902869 h 917523"/>
                <a:gd name="connsiteX6" fmla="*/ 0 w 1064239"/>
                <a:gd name="connsiteY6" fmla="*/ 458762 h 917523"/>
                <a:gd name="connsiteX0" fmla="*/ 2150 w 269220"/>
                <a:gd name="connsiteY0" fmla="*/ 414801 h 917523"/>
                <a:gd name="connsiteX1" fmla="*/ 0 w 269220"/>
                <a:gd name="connsiteY1" fmla="*/ 5862 h 917523"/>
                <a:gd name="connsiteX2" fmla="*/ 39839 w 269220"/>
                <a:gd name="connsiteY2" fmla="*/ 0 h 917523"/>
                <a:gd name="connsiteX3" fmla="*/ 269220 w 269220"/>
                <a:gd name="connsiteY3" fmla="*/ 458762 h 917523"/>
                <a:gd name="connsiteX4" fmla="*/ 39839 w 269220"/>
                <a:gd name="connsiteY4" fmla="*/ 917523 h 917523"/>
                <a:gd name="connsiteX5" fmla="*/ 2931 w 269220"/>
                <a:gd name="connsiteY5" fmla="*/ 902869 h 917523"/>
                <a:gd name="connsiteX6" fmla="*/ 2150 w 269220"/>
                <a:gd name="connsiteY6" fmla="*/ 414801 h 91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20" h="917523">
                  <a:moveTo>
                    <a:pt x="2150" y="414801"/>
                  </a:moveTo>
                  <a:cubicBezTo>
                    <a:pt x="1433" y="278488"/>
                    <a:pt x="717" y="142175"/>
                    <a:pt x="0" y="5862"/>
                  </a:cubicBezTo>
                  <a:lnTo>
                    <a:pt x="39839" y="0"/>
                  </a:lnTo>
                  <a:lnTo>
                    <a:pt x="269220" y="458762"/>
                  </a:lnTo>
                  <a:lnTo>
                    <a:pt x="39839" y="917523"/>
                  </a:lnTo>
                  <a:lnTo>
                    <a:pt x="2931" y="902869"/>
                  </a:lnTo>
                  <a:cubicBezTo>
                    <a:pt x="2671" y="740180"/>
                    <a:pt x="2410" y="577490"/>
                    <a:pt x="2150" y="41480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a:off x="85747" y="451697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973089" y="4007801"/>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98888" y="3509597"/>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986319" y="301947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6256" y="3023137"/>
              <a:ext cx="251635" cy="92338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61693 h 920454"/>
                <a:gd name="connsiteX1" fmla="*/ 812604 w 1064239"/>
                <a:gd name="connsiteY1" fmla="*/ 0 h 920454"/>
                <a:gd name="connsiteX2" fmla="*/ 834858 w 1064239"/>
                <a:gd name="connsiteY2" fmla="*/ 2931 h 920454"/>
                <a:gd name="connsiteX3" fmla="*/ 1064239 w 1064239"/>
                <a:gd name="connsiteY3" fmla="*/ 461693 h 920454"/>
                <a:gd name="connsiteX4" fmla="*/ 834858 w 1064239"/>
                <a:gd name="connsiteY4" fmla="*/ 920454 h 920454"/>
                <a:gd name="connsiteX5" fmla="*/ 229381 w 1064239"/>
                <a:gd name="connsiteY5" fmla="*/ 920454 h 920454"/>
                <a:gd name="connsiteX6" fmla="*/ 0 w 1064239"/>
                <a:gd name="connsiteY6" fmla="*/ 461693 h 920454"/>
                <a:gd name="connsiteX0" fmla="*/ 0 w 1064239"/>
                <a:gd name="connsiteY0" fmla="*/ 461693 h 923384"/>
                <a:gd name="connsiteX1" fmla="*/ 812604 w 1064239"/>
                <a:gd name="connsiteY1" fmla="*/ 0 h 923384"/>
                <a:gd name="connsiteX2" fmla="*/ 834858 w 1064239"/>
                <a:gd name="connsiteY2" fmla="*/ 2931 h 923384"/>
                <a:gd name="connsiteX3" fmla="*/ 1064239 w 1064239"/>
                <a:gd name="connsiteY3" fmla="*/ 461693 h 923384"/>
                <a:gd name="connsiteX4" fmla="*/ 834858 w 1064239"/>
                <a:gd name="connsiteY4" fmla="*/ 920454 h 923384"/>
                <a:gd name="connsiteX5" fmla="*/ 815535 w 1064239"/>
                <a:gd name="connsiteY5" fmla="*/ 923384 h 923384"/>
                <a:gd name="connsiteX6" fmla="*/ 0 w 1064239"/>
                <a:gd name="connsiteY6" fmla="*/ 461693 h 923384"/>
                <a:gd name="connsiteX0" fmla="*/ 2150 w 251635"/>
                <a:gd name="connsiteY0" fmla="*/ 444108 h 923384"/>
                <a:gd name="connsiteX1" fmla="*/ 0 w 251635"/>
                <a:gd name="connsiteY1" fmla="*/ 0 h 923384"/>
                <a:gd name="connsiteX2" fmla="*/ 22254 w 251635"/>
                <a:gd name="connsiteY2" fmla="*/ 2931 h 923384"/>
                <a:gd name="connsiteX3" fmla="*/ 251635 w 251635"/>
                <a:gd name="connsiteY3" fmla="*/ 461693 h 923384"/>
                <a:gd name="connsiteX4" fmla="*/ 22254 w 251635"/>
                <a:gd name="connsiteY4" fmla="*/ 920454 h 923384"/>
                <a:gd name="connsiteX5" fmla="*/ 2931 w 251635"/>
                <a:gd name="connsiteY5" fmla="*/ 923384 h 923384"/>
                <a:gd name="connsiteX6" fmla="*/ 2150 w 251635"/>
                <a:gd name="connsiteY6" fmla="*/ 444108 h 92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635" h="923384">
                  <a:moveTo>
                    <a:pt x="2150" y="444108"/>
                  </a:moveTo>
                  <a:cubicBezTo>
                    <a:pt x="1433" y="296072"/>
                    <a:pt x="717" y="148036"/>
                    <a:pt x="0" y="0"/>
                  </a:cubicBezTo>
                  <a:lnTo>
                    <a:pt x="22254" y="2931"/>
                  </a:lnTo>
                  <a:lnTo>
                    <a:pt x="251635" y="461693"/>
                  </a:lnTo>
                  <a:lnTo>
                    <a:pt x="22254" y="920454"/>
                  </a:lnTo>
                  <a:lnTo>
                    <a:pt x="2931" y="923384"/>
                  </a:lnTo>
                  <a:cubicBezTo>
                    <a:pt x="2671" y="763625"/>
                    <a:pt x="2410" y="603867"/>
                    <a:pt x="2150" y="444108"/>
                  </a:cubicBezTo>
                  <a:close/>
                </a:path>
              </a:pathLst>
            </a:cu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893630" y="155824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2814172" y="2039231"/>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3712702" y="15636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1900402" y="449968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900402" y="3512077"/>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2814172" y="3993288"/>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3735078" y="35288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2838500" y="3019475"/>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3725932" y="252935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899700" y="2524757"/>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4671979" y="206293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552131" y="2566366"/>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6439473" y="207956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5565272" y="15813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4671979" y="4016994"/>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5574507" y="45204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userDrawn="1"/>
          </p:nvSpPr>
          <p:spPr>
            <a:xfrm>
              <a:off x="6461849" y="403362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a:off x="5565272" y="353542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a:off x="6452703" y="3045299"/>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userDrawn="1"/>
          </p:nvSpPr>
          <p:spPr>
            <a:xfrm>
              <a:off x="4648848" y="304070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userDrawn="1"/>
          </p:nvSpPr>
          <p:spPr>
            <a:xfrm>
              <a:off x="7360014" y="158407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userDrawn="1"/>
          </p:nvSpPr>
          <p:spPr>
            <a:xfrm>
              <a:off x="8280556" y="206505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userDrawn="1"/>
          </p:nvSpPr>
          <p:spPr>
            <a:xfrm>
              <a:off x="9179086" y="15670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userDrawn="1"/>
          </p:nvSpPr>
          <p:spPr>
            <a:xfrm>
              <a:off x="7382026" y="452629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userDrawn="1"/>
          </p:nvSpPr>
          <p:spPr>
            <a:xfrm>
              <a:off x="7366786" y="3537901"/>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8280556" y="401911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9212650" y="3532314"/>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8304885" y="3045299"/>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9192316" y="2555177"/>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7366085" y="2550580"/>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3751437" y="450788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0131592" y="20631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1052133" y="2544149"/>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9224593" y="45356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userDrawn="1"/>
          </p:nvSpPr>
          <p:spPr>
            <a:xfrm>
              <a:off x="10138363" y="4016994"/>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userDrawn="1"/>
          </p:nvSpPr>
          <p:spPr>
            <a:xfrm>
              <a:off x="11052133" y="4498205"/>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userDrawn="1"/>
          </p:nvSpPr>
          <p:spPr>
            <a:xfrm>
              <a:off x="11076462" y="3524393"/>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userDrawn="1"/>
          </p:nvSpPr>
          <p:spPr>
            <a:xfrm>
              <a:off x="10137662" y="3029674"/>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userDrawn="1"/>
          </p:nvSpPr>
          <p:spPr>
            <a:xfrm>
              <a:off x="11031257"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userDrawn="1"/>
          </p:nvSpPr>
          <p:spPr>
            <a:xfrm>
              <a:off x="11990153" y="2065165"/>
              <a:ext cx="202341" cy="821271"/>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99589 w 1064239"/>
                <a:gd name="connsiteY1" fmla="*/ 45834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834858 w 1064239"/>
                <a:gd name="connsiteY4" fmla="*/ 871689 h 871689"/>
                <a:gd name="connsiteX5" fmla="*/ 229381 w 1064239"/>
                <a:gd name="connsiteY5" fmla="*/ 871689 h 871689"/>
                <a:gd name="connsiteX6" fmla="*/ 0 w 1064239"/>
                <a:gd name="connsiteY6" fmla="*/ 412928 h 871689"/>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236717 w 1064239"/>
                <a:gd name="connsiteY4" fmla="*/ 864814 h 871689"/>
                <a:gd name="connsiteX5" fmla="*/ 229381 w 1064239"/>
                <a:gd name="connsiteY5" fmla="*/ 871689 h 871689"/>
                <a:gd name="connsiteX6" fmla="*/ 0 w 1064239"/>
                <a:gd name="connsiteY6" fmla="*/ 412928 h 871689"/>
                <a:gd name="connsiteX0" fmla="*/ 0 w 1064239"/>
                <a:gd name="connsiteY0" fmla="*/ 412928 h 864814"/>
                <a:gd name="connsiteX1" fmla="*/ 199589 w 1064239"/>
                <a:gd name="connsiteY1" fmla="*/ 0 h 864814"/>
                <a:gd name="connsiteX2" fmla="*/ 202341 w 1064239"/>
                <a:gd name="connsiteY2" fmla="*/ 6876 h 864814"/>
                <a:gd name="connsiteX3" fmla="*/ 1064239 w 1064239"/>
                <a:gd name="connsiteY3" fmla="*/ 412928 h 864814"/>
                <a:gd name="connsiteX4" fmla="*/ 236717 w 1064239"/>
                <a:gd name="connsiteY4" fmla="*/ 864814 h 864814"/>
                <a:gd name="connsiteX5" fmla="*/ 181255 w 1064239"/>
                <a:gd name="connsiteY5" fmla="*/ 800645 h 864814"/>
                <a:gd name="connsiteX6" fmla="*/ 0 w 1064239"/>
                <a:gd name="connsiteY6" fmla="*/ 412928 h 864814"/>
                <a:gd name="connsiteX0" fmla="*/ 0 w 236717"/>
                <a:gd name="connsiteY0" fmla="*/ 412928 h 864814"/>
                <a:gd name="connsiteX1" fmla="*/ 199589 w 236717"/>
                <a:gd name="connsiteY1" fmla="*/ 0 h 864814"/>
                <a:gd name="connsiteX2" fmla="*/ 202341 w 236717"/>
                <a:gd name="connsiteY2" fmla="*/ 6876 h 864814"/>
                <a:gd name="connsiteX3" fmla="*/ 223175 w 236717"/>
                <a:gd name="connsiteY3" fmla="*/ 419803 h 864814"/>
                <a:gd name="connsiteX4" fmla="*/ 236717 w 236717"/>
                <a:gd name="connsiteY4" fmla="*/ 864814 h 864814"/>
                <a:gd name="connsiteX5" fmla="*/ 181255 w 236717"/>
                <a:gd name="connsiteY5" fmla="*/ 800645 h 864814"/>
                <a:gd name="connsiteX6" fmla="*/ 0 w 236717"/>
                <a:gd name="connsiteY6" fmla="*/ 412928 h 864814"/>
                <a:gd name="connsiteX0" fmla="*/ 0 w 223175"/>
                <a:gd name="connsiteY0" fmla="*/ 412928 h 821271"/>
                <a:gd name="connsiteX1" fmla="*/ 199589 w 223175"/>
                <a:gd name="connsiteY1" fmla="*/ 0 h 821271"/>
                <a:gd name="connsiteX2" fmla="*/ 202341 w 223175"/>
                <a:gd name="connsiteY2" fmla="*/ 6876 h 821271"/>
                <a:gd name="connsiteX3" fmla="*/ 223175 w 223175"/>
                <a:gd name="connsiteY3" fmla="*/ 419803 h 821271"/>
                <a:gd name="connsiteX4" fmla="*/ 195466 w 223175"/>
                <a:gd name="connsiteY4" fmla="*/ 821271 h 821271"/>
                <a:gd name="connsiteX5" fmla="*/ 181255 w 223175"/>
                <a:gd name="connsiteY5" fmla="*/ 800645 h 821271"/>
                <a:gd name="connsiteX6" fmla="*/ 0 w 223175"/>
                <a:gd name="connsiteY6" fmla="*/ 412928 h 821271"/>
                <a:gd name="connsiteX0" fmla="*/ 0 w 202341"/>
                <a:gd name="connsiteY0" fmla="*/ 412928 h 821271"/>
                <a:gd name="connsiteX1" fmla="*/ 199589 w 202341"/>
                <a:gd name="connsiteY1" fmla="*/ 0 h 821271"/>
                <a:gd name="connsiteX2" fmla="*/ 202341 w 202341"/>
                <a:gd name="connsiteY2" fmla="*/ 6876 h 821271"/>
                <a:gd name="connsiteX3" fmla="*/ 195675 w 202341"/>
                <a:gd name="connsiteY3" fmla="*/ 424387 h 821271"/>
                <a:gd name="connsiteX4" fmla="*/ 195466 w 202341"/>
                <a:gd name="connsiteY4" fmla="*/ 821271 h 821271"/>
                <a:gd name="connsiteX5" fmla="*/ 181255 w 202341"/>
                <a:gd name="connsiteY5" fmla="*/ 800645 h 821271"/>
                <a:gd name="connsiteX6" fmla="*/ 0 w 202341"/>
                <a:gd name="connsiteY6" fmla="*/ 412928 h 82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41" h="821271">
                  <a:moveTo>
                    <a:pt x="0" y="412928"/>
                  </a:moveTo>
                  <a:lnTo>
                    <a:pt x="199589" y="0"/>
                  </a:lnTo>
                  <a:lnTo>
                    <a:pt x="202341" y="6876"/>
                  </a:lnTo>
                  <a:lnTo>
                    <a:pt x="195675" y="424387"/>
                  </a:lnTo>
                  <a:cubicBezTo>
                    <a:pt x="195605" y="556682"/>
                    <a:pt x="195536" y="688976"/>
                    <a:pt x="195466" y="821271"/>
                  </a:cubicBezTo>
                  <a:lnTo>
                    <a:pt x="181255" y="800645"/>
                  </a:lnTo>
                  <a:lnTo>
                    <a:pt x="0" y="412928"/>
                  </a:lnTo>
                  <a:close/>
                </a:path>
              </a:pathLst>
            </a:cu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userDrawn="1"/>
          </p:nvSpPr>
          <p:spPr>
            <a:xfrm>
              <a:off x="12001341" y="4069103"/>
              <a:ext cx="200257" cy="77543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192714 w 1064239"/>
                <a:gd name="connsiteY5" fmla="*/ 844187 h 917523"/>
                <a:gd name="connsiteX6" fmla="*/ 0 w 1064239"/>
                <a:gd name="connsiteY6" fmla="*/ 458762 h 917523"/>
                <a:gd name="connsiteX0" fmla="*/ 0 w 1064239"/>
                <a:gd name="connsiteY0" fmla="*/ 458762 h 848771"/>
                <a:gd name="connsiteX1" fmla="*/ 188130 w 1064239"/>
                <a:gd name="connsiteY1" fmla="*/ 73335 h 848771"/>
                <a:gd name="connsiteX2" fmla="*/ 834858 w 1064239"/>
                <a:gd name="connsiteY2" fmla="*/ 0 h 848771"/>
                <a:gd name="connsiteX3" fmla="*/ 1064239 w 1064239"/>
                <a:gd name="connsiteY3" fmla="*/ 458762 h 848771"/>
                <a:gd name="connsiteX4" fmla="*/ 197757 w 1064239"/>
                <a:gd name="connsiteY4" fmla="*/ 848771 h 848771"/>
                <a:gd name="connsiteX5" fmla="*/ 192714 w 1064239"/>
                <a:gd name="connsiteY5" fmla="*/ 844187 h 848771"/>
                <a:gd name="connsiteX6" fmla="*/ 0 w 1064239"/>
                <a:gd name="connsiteY6" fmla="*/ 458762 h 848771"/>
                <a:gd name="connsiteX0" fmla="*/ 0 w 1064239"/>
                <a:gd name="connsiteY0" fmla="*/ 385427 h 775436"/>
                <a:gd name="connsiteX1" fmla="*/ 188130 w 1064239"/>
                <a:gd name="connsiteY1" fmla="*/ 0 h 775436"/>
                <a:gd name="connsiteX2" fmla="*/ 195465 w 1064239"/>
                <a:gd name="connsiteY2" fmla="*/ 2292 h 775436"/>
                <a:gd name="connsiteX3" fmla="*/ 1064239 w 1064239"/>
                <a:gd name="connsiteY3" fmla="*/ 385427 h 775436"/>
                <a:gd name="connsiteX4" fmla="*/ 197757 w 1064239"/>
                <a:gd name="connsiteY4" fmla="*/ 775436 h 775436"/>
                <a:gd name="connsiteX5" fmla="*/ 192714 w 1064239"/>
                <a:gd name="connsiteY5" fmla="*/ 770852 h 775436"/>
                <a:gd name="connsiteX6" fmla="*/ 0 w 1064239"/>
                <a:gd name="connsiteY6" fmla="*/ 385427 h 775436"/>
                <a:gd name="connsiteX0" fmla="*/ 0 w 200257"/>
                <a:gd name="connsiteY0" fmla="*/ 385427 h 775436"/>
                <a:gd name="connsiteX1" fmla="*/ 188130 w 200257"/>
                <a:gd name="connsiteY1" fmla="*/ 0 h 775436"/>
                <a:gd name="connsiteX2" fmla="*/ 195465 w 200257"/>
                <a:gd name="connsiteY2" fmla="*/ 2292 h 775436"/>
                <a:gd name="connsiteX3" fmla="*/ 200257 w 200257"/>
                <a:gd name="connsiteY3" fmla="*/ 431262 h 775436"/>
                <a:gd name="connsiteX4" fmla="*/ 197757 w 200257"/>
                <a:gd name="connsiteY4" fmla="*/ 775436 h 775436"/>
                <a:gd name="connsiteX5" fmla="*/ 192714 w 200257"/>
                <a:gd name="connsiteY5" fmla="*/ 770852 h 775436"/>
                <a:gd name="connsiteX6" fmla="*/ 0 w 200257"/>
                <a:gd name="connsiteY6" fmla="*/ 385427 h 77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257" h="775436">
                  <a:moveTo>
                    <a:pt x="0" y="385427"/>
                  </a:moveTo>
                  <a:lnTo>
                    <a:pt x="188130" y="0"/>
                  </a:lnTo>
                  <a:lnTo>
                    <a:pt x="195465" y="2292"/>
                  </a:lnTo>
                  <a:cubicBezTo>
                    <a:pt x="197062" y="145282"/>
                    <a:pt x="198660" y="288272"/>
                    <a:pt x="200257" y="431262"/>
                  </a:cubicBezTo>
                  <a:cubicBezTo>
                    <a:pt x="199424" y="545987"/>
                    <a:pt x="198590" y="660711"/>
                    <a:pt x="197757" y="775436"/>
                  </a:cubicBezTo>
                  <a:lnTo>
                    <a:pt x="192714" y="770852"/>
                  </a:lnTo>
                  <a:lnTo>
                    <a:pt x="0" y="38542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userDrawn="1"/>
          </p:nvSpPr>
          <p:spPr>
            <a:xfrm>
              <a:off x="11989399" y="3076769"/>
              <a:ext cx="209216" cy="81210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201881 w 1064239"/>
                <a:gd name="connsiteY1" fmla="*/ 57293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29381 w 1064239"/>
                <a:gd name="connsiteY5" fmla="*/ 860230 h 860230"/>
                <a:gd name="connsiteX6" fmla="*/ 0 w 1064239"/>
                <a:gd name="connsiteY6" fmla="*/ 401469 h 860230"/>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04172 w 1064239"/>
                <a:gd name="connsiteY5" fmla="*/ 812104 h 860230"/>
                <a:gd name="connsiteX6" fmla="*/ 0 w 1064239"/>
                <a:gd name="connsiteY6" fmla="*/ 401469 h 860230"/>
                <a:gd name="connsiteX0" fmla="*/ 0 w 1064239"/>
                <a:gd name="connsiteY0" fmla="*/ 401469 h 812104"/>
                <a:gd name="connsiteX1" fmla="*/ 201881 w 1064239"/>
                <a:gd name="connsiteY1" fmla="*/ 0 h 812104"/>
                <a:gd name="connsiteX2" fmla="*/ 206924 w 1064239"/>
                <a:gd name="connsiteY2" fmla="*/ 11459 h 812104"/>
                <a:gd name="connsiteX3" fmla="*/ 1064239 w 1064239"/>
                <a:gd name="connsiteY3" fmla="*/ 401469 h 812104"/>
                <a:gd name="connsiteX4" fmla="*/ 209216 w 1064239"/>
                <a:gd name="connsiteY4" fmla="*/ 809812 h 812104"/>
                <a:gd name="connsiteX5" fmla="*/ 204172 w 1064239"/>
                <a:gd name="connsiteY5" fmla="*/ 812104 h 812104"/>
                <a:gd name="connsiteX6" fmla="*/ 0 w 1064239"/>
                <a:gd name="connsiteY6" fmla="*/ 401469 h 812104"/>
                <a:gd name="connsiteX0" fmla="*/ 0 w 209216"/>
                <a:gd name="connsiteY0" fmla="*/ 401469 h 812104"/>
                <a:gd name="connsiteX1" fmla="*/ 201881 w 209216"/>
                <a:gd name="connsiteY1" fmla="*/ 0 h 812104"/>
                <a:gd name="connsiteX2" fmla="*/ 206924 w 209216"/>
                <a:gd name="connsiteY2" fmla="*/ 11459 h 812104"/>
                <a:gd name="connsiteX3" fmla="*/ 204841 w 209216"/>
                <a:gd name="connsiteY3" fmla="*/ 408344 h 812104"/>
                <a:gd name="connsiteX4" fmla="*/ 209216 w 209216"/>
                <a:gd name="connsiteY4" fmla="*/ 809812 h 812104"/>
                <a:gd name="connsiteX5" fmla="*/ 204172 w 209216"/>
                <a:gd name="connsiteY5" fmla="*/ 812104 h 812104"/>
                <a:gd name="connsiteX6" fmla="*/ 0 w 209216"/>
                <a:gd name="connsiteY6" fmla="*/ 401469 h 81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216" h="812104">
                  <a:moveTo>
                    <a:pt x="0" y="401469"/>
                  </a:moveTo>
                  <a:lnTo>
                    <a:pt x="201881" y="0"/>
                  </a:lnTo>
                  <a:lnTo>
                    <a:pt x="206924" y="11459"/>
                  </a:lnTo>
                  <a:cubicBezTo>
                    <a:pt x="206230" y="143754"/>
                    <a:pt x="205535" y="276049"/>
                    <a:pt x="204841" y="408344"/>
                  </a:cubicBezTo>
                  <a:cubicBezTo>
                    <a:pt x="206299" y="542167"/>
                    <a:pt x="207758" y="675989"/>
                    <a:pt x="209216" y="809812"/>
                  </a:cubicBezTo>
                  <a:lnTo>
                    <a:pt x="204172" y="812104"/>
                  </a:lnTo>
                  <a:lnTo>
                    <a:pt x="0" y="401469"/>
                  </a:lnTo>
                  <a:close/>
                </a:path>
              </a:pathLst>
            </a:cu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266773" y="5715651"/>
            <a:ext cx="5725686" cy="919211"/>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userDrawn="1">
            <p:ph type="ctrTitle"/>
          </p:nvPr>
        </p:nvSpPr>
        <p:spPr>
          <a:xfrm>
            <a:off x="400378" y="2310215"/>
            <a:ext cx="11458476" cy="2107453"/>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userDrawn="1">
            <p:ph type="subTitle" idx="1"/>
          </p:nvPr>
        </p:nvSpPr>
        <p:spPr>
          <a:xfrm>
            <a:off x="1355451" y="455189"/>
            <a:ext cx="9620000" cy="607910"/>
          </a:xfrm>
          <a:no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85" name="Picture 84">
            <a:extLst>
              <a:ext uri="{FF2B5EF4-FFF2-40B4-BE49-F238E27FC236}">
                <a16:creationId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4612" y="236447"/>
            <a:ext cx="941757" cy="9417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ound Same Side Corner Rectangle 4"/>
          <p:cNvSpPr/>
          <p:nvPr userDrawn="1"/>
        </p:nvSpPr>
        <p:spPr>
          <a:xfrm rot="10800000">
            <a:off x="-19929" y="61109"/>
            <a:ext cx="12211929" cy="5192622"/>
          </a:xfrm>
          <a:prstGeom prst="round2SameRect">
            <a:avLst>
              <a:gd name="adj1" fmla="val 21817"/>
              <a:gd name="adj2" fmla="val 0"/>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2965972" y="5542021"/>
            <a:ext cx="6724130" cy="1079503"/>
          </a:xfrm>
          <a:prstGeom prst="rect">
            <a:avLst/>
          </a:prstGeom>
        </p:spPr>
      </p:pic>
      <p:pic>
        <p:nvPicPr>
          <p:cNvPr id="15" name="Picture 14">
            <a:extLst>
              <a:ext uri="{FF2B5EF4-FFF2-40B4-BE49-F238E27FC236}">
                <a16:creationId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6138" y="5955876"/>
            <a:ext cx="739013" cy="739013"/>
          </a:xfrm>
          <a:prstGeom prst="rect">
            <a:avLst/>
          </a:prstGeom>
        </p:spPr>
      </p:pic>
      <p:sp>
        <p:nvSpPr>
          <p:cNvPr id="26" name="Round Same Side Corner Rectangle 25"/>
          <p:cNvSpPr/>
          <p:nvPr userDrawn="1"/>
        </p:nvSpPr>
        <p:spPr>
          <a:xfrm rot="10800000">
            <a:off x="-4" y="1169"/>
            <a:ext cx="12231857" cy="1833104"/>
          </a:xfrm>
          <a:prstGeom prst="round2SameRect">
            <a:avLst>
              <a:gd name="adj1" fmla="val 20574"/>
              <a:gd name="adj2" fmla="val 0"/>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635797" y="2221316"/>
            <a:ext cx="11199354" cy="2332396"/>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298324" y="718798"/>
            <a:ext cx="8059426" cy="607910"/>
          </a:xfrm>
          <a:solidFill>
            <a:schemeClr val="bg1"/>
          </a:solid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57403" y="6447209"/>
            <a:ext cx="2559072" cy="292388"/>
          </a:xfrm>
          <a:prstGeom prst="rect">
            <a:avLst/>
          </a:prstGeom>
          <a:noFill/>
        </p:spPr>
        <p:txBody>
          <a:bodyPr wrap="square" rtlCol="0">
            <a:spAutoFit/>
          </a:bodyPr>
          <a:lstStyle/>
          <a:p>
            <a:r>
              <a:rPr lang="en-US" sz="1300" dirty="0">
                <a:solidFill>
                  <a:schemeClr val="tx1"/>
                </a:solidFill>
              </a:rPr>
              <a:t>© Smithsonian Institution 2025</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grpSp>
        <p:nvGrpSpPr>
          <p:cNvPr id="9" name="Group 8"/>
          <p:cNvGrpSpPr/>
          <p:nvPr userDrawn="1"/>
        </p:nvGrpSpPr>
        <p:grpSpPr>
          <a:xfrm>
            <a:off x="-171544" y="-484189"/>
            <a:ext cx="12735115" cy="3660808"/>
            <a:chOff x="-815711" y="-479934"/>
            <a:chExt cx="13825856" cy="3884362"/>
          </a:xfrm>
        </p:grpSpPr>
        <p:sp>
          <p:nvSpPr>
            <p:cNvPr id="7" name="Hexagon 6"/>
            <p:cNvSpPr/>
            <p:nvPr userDrawn="1"/>
          </p:nvSpPr>
          <p:spPr>
            <a:xfrm>
              <a:off x="-814959" y="-111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userDrawn="1"/>
          </p:nvSpPr>
          <p:spPr>
            <a:xfrm>
              <a:off x="62270" y="49056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957816" y="16574"/>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userDrawn="1"/>
          </p:nvSpPr>
          <p:spPr>
            <a:xfrm>
              <a:off x="8651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a:off x="-803808" y="195855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a:off x="73421" y="2471423"/>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957816" y="196398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86518" y="146747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971002" y="97901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815711" y="98558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875300" y="-47723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2792784" y="2110"/>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3688330" y="-471880"/>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1882049" y="245419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882049" y="1469943"/>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2792784" y="1949516"/>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3710632" y="148667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2817032" y="979018"/>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3701516" y="49056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881350" y="48598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4644421" y="2573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521650" y="5274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6406045" y="4231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5534747" y="-45419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4644421" y="1973142"/>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5543952" y="247485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userDrawn="1"/>
          </p:nvSpPr>
          <p:spPr>
            <a:xfrm>
              <a:off x="6428347" y="198971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a:off x="5534747" y="149320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a:off x="6419231" y="100475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userDrawn="1"/>
          </p:nvSpPr>
          <p:spPr>
            <a:xfrm>
              <a:off x="4621367" y="1000173"/>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userDrawn="1"/>
          </p:nvSpPr>
          <p:spPr>
            <a:xfrm>
              <a:off x="7323529" y="-45150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userDrawn="1"/>
          </p:nvSpPr>
          <p:spPr>
            <a:xfrm>
              <a:off x="8241013" y="2784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userDrawn="1"/>
          </p:nvSpPr>
          <p:spPr>
            <a:xfrm>
              <a:off x="9136559" y="-46844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userDrawn="1"/>
          </p:nvSpPr>
          <p:spPr>
            <a:xfrm>
              <a:off x="7345467" y="248071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userDrawn="1"/>
          </p:nvSpPr>
          <p:spPr>
            <a:xfrm>
              <a:off x="7330278" y="1495679"/>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8241013" y="197525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9170012" y="1490111"/>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8265261" y="100475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9149745" y="51630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7329579" y="511719"/>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3726937" y="246236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0085901" y="2596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1003385" y="505309"/>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9181915" y="249002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userDrawn="1"/>
          </p:nvSpPr>
          <p:spPr>
            <a:xfrm>
              <a:off x="10092650" y="197314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userDrawn="1"/>
          </p:nvSpPr>
          <p:spPr>
            <a:xfrm>
              <a:off x="11003385" y="2452715"/>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userDrawn="1"/>
          </p:nvSpPr>
          <p:spPr>
            <a:xfrm>
              <a:off x="11027633" y="148221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userDrawn="1"/>
          </p:nvSpPr>
          <p:spPr>
            <a:xfrm>
              <a:off x="10091951" y="98918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userDrawn="1"/>
          </p:nvSpPr>
          <p:spPr>
            <a:xfrm>
              <a:off x="1098257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userDrawn="1"/>
          </p:nvSpPr>
          <p:spPr>
            <a:xfrm>
              <a:off x="11938290" y="-17721"/>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userDrawn="1"/>
          </p:nvSpPr>
          <p:spPr>
            <a:xfrm>
              <a:off x="11949441" y="195198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userDrawn="1"/>
          </p:nvSpPr>
          <p:spPr>
            <a:xfrm>
              <a:off x="11937538" y="97901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26578" y="5753459"/>
            <a:ext cx="5725686" cy="919211"/>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260183" y="459688"/>
            <a:ext cx="11458476" cy="1773054"/>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452679" y="4027804"/>
            <a:ext cx="8672512"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92" name="Picture 91" descr="A yellow globe with a magnifying glass&#10;&#10;Description automatically generated">
            <a:extLst>
              <a:ext uri="{FF2B5EF4-FFF2-40B4-BE49-F238E27FC236}">
                <a16:creationId xmlns:a16="http://schemas.microsoft.com/office/drawing/2014/main" id="{84A22E03-27BB-8066-DA49-439CFED9D492}"/>
              </a:ext>
            </a:extLst>
          </p:cNvPr>
          <p:cNvPicPr>
            <a:picLocks noChangeAspect="1"/>
          </p:cNvPicPr>
          <p:nvPr userDrawn="1"/>
        </p:nvPicPr>
        <p:blipFill>
          <a:blip r:embed="rId3"/>
          <a:stretch>
            <a:fillRect/>
          </a:stretch>
        </p:blipFill>
        <p:spPr>
          <a:xfrm>
            <a:off x="9475076" y="3756661"/>
            <a:ext cx="2061211" cy="211679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5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294324" y="6300237"/>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996665" y="219909"/>
            <a:ext cx="10198663" cy="1325563"/>
          </a:xfrm>
        </p:spPr>
        <p:txBody>
          <a:bodyPr/>
          <a:lstStyle>
            <a:lvl1pPr algn="ctr">
              <a:defRPr b="0"/>
            </a:lvl1pPr>
          </a:lstStyle>
          <a:p>
            <a:r>
              <a:rPr lang="en-US" dirty="0"/>
              <a:t>Click to add title</a:t>
            </a:r>
          </a:p>
        </p:txBody>
      </p:sp>
      <p:sp>
        <p:nvSpPr>
          <p:cNvPr id="8" name="Rectangle 7">
            <a:extLst>
              <a:ext uri="{FF2B5EF4-FFF2-40B4-BE49-F238E27FC236}">
                <a16:creationId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669843" y="5905007"/>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2_Title and Content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179163" y="6611472"/>
            <a:ext cx="2559072" cy="292388"/>
          </a:xfrm>
          <a:prstGeom prst="rect">
            <a:avLst/>
          </a:prstGeom>
          <a:noFill/>
        </p:spPr>
        <p:txBody>
          <a:bodyPr wrap="square" rtlCol="0">
            <a:spAutoFit/>
          </a:bodyPr>
          <a:lstStyle/>
          <a:p>
            <a:r>
              <a:rPr lang="en-US" sz="1300" dirty="0">
                <a:solidFill>
                  <a:schemeClr val="tx1"/>
                </a:solidFill>
              </a:rPr>
              <a:t>© Smithsonian Institution 2025</a:t>
            </a:r>
          </a:p>
        </p:txBody>
      </p:sp>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1359693" y="219909"/>
            <a:ext cx="9472611" cy="1325563"/>
          </a:xfrm>
        </p:spPr>
        <p:txBody>
          <a:bodyPr/>
          <a:lstStyle>
            <a:lvl1pPr algn="ctr">
              <a:defRPr b="0"/>
            </a:lvl1pPr>
          </a:lstStyle>
          <a:p>
            <a:r>
              <a:rPr lang="en-US" dirty="0"/>
              <a:t>Click to add title</a:t>
            </a:r>
          </a:p>
        </p:txBody>
      </p:sp>
      <p:sp>
        <p:nvSpPr>
          <p:cNvPr id="8" name="Rectangle 7">
            <a:extLst>
              <a:ext uri="{FF2B5EF4-FFF2-40B4-BE49-F238E27FC236}">
                <a16:creationId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880863" y="5953245"/>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4/2/2025</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799" r:id="rId1"/>
    <p:sldLayoutId id="2147483698" r:id="rId2"/>
    <p:sldLayoutId id="2147483800" r:id="rId3"/>
    <p:sldLayoutId id="2147483717" r:id="rId4"/>
    <p:sldLayoutId id="214748379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Earth’s Energy System Game</a:t>
            </a:r>
          </a:p>
        </p:txBody>
      </p:sp>
      <p:sp>
        <p:nvSpPr>
          <p:cNvPr id="3" name="Subtitle 2"/>
          <p:cNvSpPr>
            <a:spLocks noGrp="1"/>
          </p:cNvSpPr>
          <p:nvPr>
            <p:ph type="subTitle" idx="1"/>
          </p:nvPr>
        </p:nvSpPr>
        <p:spPr>
          <a:xfrm>
            <a:off x="341377" y="418461"/>
            <a:ext cx="11850623" cy="607910"/>
          </a:xfrm>
        </p:spPr>
        <p:txBody>
          <a:bodyPr/>
          <a:lstStyle/>
          <a:p>
            <a:r>
              <a:rPr lang="en-US" b="0" dirty="0"/>
              <a:t>Starting with Sustainability</a:t>
            </a:r>
            <a:endParaRPr lang="en-US" dirty="0"/>
          </a:p>
        </p:txBody>
      </p:sp>
    </p:spTree>
    <p:extLst>
      <p:ext uri="{BB962C8B-B14F-4D97-AF65-F5344CB8AC3E}">
        <p14:creationId xmlns:p14="http://schemas.microsoft.com/office/powerpoint/2010/main" val="163157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A7E9E3-CC01-FC4B-4E55-A267294CD928}"/>
              </a:ext>
            </a:extLst>
          </p:cNvPr>
          <p:cNvSpPr>
            <a:spLocks noGrp="1"/>
          </p:cNvSpPr>
          <p:nvPr>
            <p:ph type="title"/>
          </p:nvPr>
        </p:nvSpPr>
        <p:spPr>
          <a:xfrm>
            <a:off x="225287" y="219909"/>
            <a:ext cx="11767930" cy="1325563"/>
          </a:xfrm>
        </p:spPr>
        <p:txBody>
          <a:bodyPr>
            <a:normAutofit/>
          </a:bodyPr>
          <a:lstStyle/>
          <a:p>
            <a:r>
              <a:rPr lang="en-US" dirty="0"/>
              <a:t>Discussion</a:t>
            </a:r>
          </a:p>
        </p:txBody>
      </p:sp>
      <p:sp>
        <p:nvSpPr>
          <p:cNvPr id="2" name="Content Placeholder 1">
            <a:extLst>
              <a:ext uri="{FF2B5EF4-FFF2-40B4-BE49-F238E27FC236}">
                <a16:creationId xmlns:a16="http://schemas.microsoft.com/office/drawing/2014/main" id="{179549F0-44AF-2430-B341-7DB498AE3C78}"/>
              </a:ext>
            </a:extLst>
          </p:cNvPr>
          <p:cNvSpPr>
            <a:spLocks noGrp="1"/>
          </p:cNvSpPr>
          <p:nvPr>
            <p:ph sz="quarter" idx="11"/>
          </p:nvPr>
        </p:nvSpPr>
        <p:spPr>
          <a:xfrm>
            <a:off x="772785" y="1545472"/>
            <a:ext cx="10345789" cy="4994476"/>
          </a:xfrm>
        </p:spPr>
        <p:txBody>
          <a:bodyPr>
            <a:normAutofit/>
          </a:bodyPr>
          <a:lstStyle/>
          <a:p>
            <a:pPr>
              <a:lnSpc>
                <a:spcPct val="100000"/>
              </a:lnSpc>
            </a:pPr>
            <a:r>
              <a:rPr lang="en-US" sz="2600" dirty="0"/>
              <a:t>Use the data you collected to discuss:</a:t>
            </a:r>
          </a:p>
          <a:p>
            <a:pPr marL="457200" indent="-457200">
              <a:lnSpc>
                <a:spcPct val="100000"/>
              </a:lnSpc>
              <a:buFont typeface="Arial" panose="020B0604020202020204" pitchFamily="34" charset="0"/>
              <a:buChar char="•"/>
            </a:pPr>
            <a:r>
              <a:rPr lang="en-US" sz="2600" dirty="0"/>
              <a:t>How did the number of energy units or the time it took to collect them change across all the different rounds? </a:t>
            </a:r>
          </a:p>
          <a:p>
            <a:pPr marL="457200" indent="-457200">
              <a:lnSpc>
                <a:spcPct val="100000"/>
              </a:lnSpc>
              <a:buFont typeface="Arial" panose="020B0604020202020204" pitchFamily="34" charset="0"/>
              <a:buChar char="•"/>
            </a:pPr>
            <a:r>
              <a:rPr lang="en-US" sz="2600" dirty="0"/>
              <a:t>If the energy units represented heat or temperature, which atmosphere condition (more atmosphere gases or less) would you predict to get warmer faster?</a:t>
            </a:r>
          </a:p>
        </p:txBody>
      </p:sp>
    </p:spTree>
    <p:extLst>
      <p:ext uri="{BB962C8B-B14F-4D97-AF65-F5344CB8AC3E}">
        <p14:creationId xmlns:p14="http://schemas.microsoft.com/office/powerpoint/2010/main" val="2901469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399C4F-55E3-09ED-E630-37A81726E7F1}"/>
              </a:ext>
            </a:extLst>
          </p:cNvPr>
          <p:cNvSpPr>
            <a:spLocks noGrp="1"/>
          </p:cNvSpPr>
          <p:nvPr>
            <p:ph type="title"/>
          </p:nvPr>
        </p:nvSpPr>
        <p:spPr/>
        <p:txBody>
          <a:bodyPr/>
          <a:lstStyle/>
          <a:p>
            <a:r>
              <a:rPr lang="en-US" dirty="0"/>
              <a:t>Getting Ready</a:t>
            </a:r>
          </a:p>
        </p:txBody>
      </p:sp>
      <p:sp>
        <p:nvSpPr>
          <p:cNvPr id="2" name="Content Placeholder 1">
            <a:extLst>
              <a:ext uri="{FF2B5EF4-FFF2-40B4-BE49-F238E27FC236}">
                <a16:creationId xmlns:a16="http://schemas.microsoft.com/office/drawing/2014/main" id="{A6744D5F-1A1C-C585-B1AD-5FD28E57A831}"/>
              </a:ext>
            </a:extLst>
          </p:cNvPr>
          <p:cNvSpPr>
            <a:spLocks noGrp="1"/>
          </p:cNvSpPr>
          <p:nvPr>
            <p:ph sz="quarter" idx="11"/>
          </p:nvPr>
        </p:nvSpPr>
        <p:spPr>
          <a:xfrm>
            <a:off x="633639" y="2146852"/>
            <a:ext cx="10924717" cy="4072973"/>
          </a:xfrm>
        </p:spPr>
        <p:txBody>
          <a:bodyPr>
            <a:normAutofit/>
          </a:bodyPr>
          <a:lstStyle/>
          <a:p>
            <a:r>
              <a:rPr lang="en-US" b="1" dirty="0"/>
              <a:t>Number of people: </a:t>
            </a:r>
            <a:r>
              <a:rPr lang="en-US" dirty="0"/>
              <a:t>This game should include all your group members and works best with four or more participants. </a:t>
            </a:r>
          </a:p>
          <a:p>
            <a:endParaRPr lang="en-US" dirty="0"/>
          </a:p>
          <a:p>
            <a:r>
              <a:rPr lang="en-US" b="1" dirty="0"/>
              <a:t>Space: </a:t>
            </a:r>
            <a:r>
              <a:rPr lang="en-US" dirty="0"/>
              <a:t>You’ll need enough space to form two long lines arms-length apart, with a large gap between them. You may need to be outside to play the full game. </a:t>
            </a:r>
          </a:p>
        </p:txBody>
      </p:sp>
    </p:spTree>
    <p:extLst>
      <p:ext uri="{BB962C8B-B14F-4D97-AF65-F5344CB8AC3E}">
        <p14:creationId xmlns:p14="http://schemas.microsoft.com/office/powerpoint/2010/main" val="95909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B0E57A-2E23-DDFB-688B-28A999DD7FED}"/>
              </a:ext>
            </a:extLst>
          </p:cNvPr>
          <p:cNvSpPr>
            <a:spLocks noGrp="1"/>
          </p:cNvSpPr>
          <p:nvPr>
            <p:ph type="title"/>
          </p:nvPr>
        </p:nvSpPr>
        <p:spPr/>
        <p:txBody>
          <a:bodyPr/>
          <a:lstStyle/>
          <a:p>
            <a:r>
              <a:rPr lang="en-US" dirty="0"/>
              <a:t>Gather Your Supplies</a:t>
            </a:r>
          </a:p>
        </p:txBody>
      </p:sp>
      <p:sp>
        <p:nvSpPr>
          <p:cNvPr id="2" name="Content Placeholder 1">
            <a:extLst>
              <a:ext uri="{FF2B5EF4-FFF2-40B4-BE49-F238E27FC236}">
                <a16:creationId xmlns:a16="http://schemas.microsoft.com/office/drawing/2014/main" id="{8CC2E3AB-65F0-2AFF-B095-9B354FF15EAD}"/>
              </a:ext>
            </a:extLst>
          </p:cNvPr>
          <p:cNvSpPr>
            <a:spLocks noGrp="1"/>
          </p:cNvSpPr>
          <p:nvPr>
            <p:ph sz="quarter" idx="11"/>
          </p:nvPr>
        </p:nvSpPr>
        <p:spPr>
          <a:xfrm>
            <a:off x="633641" y="1545472"/>
            <a:ext cx="10975263" cy="4855328"/>
          </a:xfrm>
        </p:spPr>
        <p:txBody>
          <a:bodyPr>
            <a:normAutofit/>
          </a:bodyPr>
          <a:lstStyle/>
          <a:p>
            <a:pPr>
              <a:lnSpc>
                <a:spcPct val="110000"/>
              </a:lnSpc>
            </a:pPr>
            <a:r>
              <a:rPr lang="en-US" dirty="0"/>
              <a:t>You will need:</a:t>
            </a:r>
          </a:p>
          <a:p>
            <a:pPr marL="457200" indent="-457200">
              <a:lnSpc>
                <a:spcPct val="110000"/>
              </a:lnSpc>
            </a:pPr>
            <a:r>
              <a:rPr lang="en-US" dirty="0"/>
              <a:t>•	Colored tape (optional) </a:t>
            </a:r>
          </a:p>
          <a:p>
            <a:pPr marL="457200" indent="-457200">
              <a:lnSpc>
                <a:spcPct val="110000"/>
              </a:lnSpc>
            </a:pPr>
            <a:r>
              <a:rPr lang="en-US" dirty="0"/>
              <a:t>•	Balls or rolled-up socks or crumpled-up pieces of paper or aluminum foil (20 to 50, depending on the size of the team playing) </a:t>
            </a:r>
          </a:p>
          <a:p>
            <a:pPr marL="457200" indent="-457200">
              <a:lnSpc>
                <a:spcPct val="110000"/>
              </a:lnSpc>
            </a:pPr>
            <a:r>
              <a:rPr lang="en-US" dirty="0"/>
              <a:t>•	2 baskets or buckets </a:t>
            </a:r>
          </a:p>
          <a:p>
            <a:pPr marL="457200" indent="-457200">
              <a:lnSpc>
                <a:spcPct val="110000"/>
              </a:lnSpc>
            </a:pPr>
            <a:r>
              <a:rPr lang="en-US" dirty="0"/>
              <a:t>•	Watch or timer </a:t>
            </a:r>
          </a:p>
          <a:p>
            <a:pPr marL="457200" indent="-457200">
              <a:lnSpc>
                <a:spcPct val="110000"/>
              </a:lnSpc>
            </a:pPr>
            <a:r>
              <a:rPr lang="en-US" dirty="0"/>
              <a:t>•	Paper and pencil to record results</a:t>
            </a:r>
          </a:p>
        </p:txBody>
      </p:sp>
    </p:spTree>
    <p:extLst>
      <p:ext uri="{BB962C8B-B14F-4D97-AF65-F5344CB8AC3E}">
        <p14:creationId xmlns:p14="http://schemas.microsoft.com/office/powerpoint/2010/main" val="2650939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A7E9E3-CC01-FC4B-4E55-A267294CD928}"/>
              </a:ext>
            </a:extLst>
          </p:cNvPr>
          <p:cNvSpPr>
            <a:spLocks noGrp="1"/>
          </p:cNvSpPr>
          <p:nvPr>
            <p:ph type="title"/>
          </p:nvPr>
        </p:nvSpPr>
        <p:spPr/>
        <p:txBody>
          <a:bodyPr>
            <a:normAutofit/>
          </a:bodyPr>
          <a:lstStyle/>
          <a:p>
            <a:r>
              <a:rPr lang="en-US" dirty="0"/>
              <a:t>Setup for the First Round</a:t>
            </a:r>
          </a:p>
        </p:txBody>
      </p:sp>
      <p:sp>
        <p:nvSpPr>
          <p:cNvPr id="2" name="Content Placeholder 1">
            <a:extLst>
              <a:ext uri="{FF2B5EF4-FFF2-40B4-BE49-F238E27FC236}">
                <a16:creationId xmlns:a16="http://schemas.microsoft.com/office/drawing/2014/main" id="{179549F0-44AF-2430-B341-7DB498AE3C78}"/>
              </a:ext>
            </a:extLst>
          </p:cNvPr>
          <p:cNvSpPr>
            <a:spLocks noGrp="1"/>
          </p:cNvSpPr>
          <p:nvPr>
            <p:ph sz="quarter" idx="11"/>
          </p:nvPr>
        </p:nvSpPr>
        <p:spPr>
          <a:xfrm>
            <a:off x="772785" y="1545472"/>
            <a:ext cx="10783111" cy="4577032"/>
          </a:xfrm>
        </p:spPr>
        <p:txBody>
          <a:bodyPr>
            <a:normAutofit fontScale="85000" lnSpcReduction="20000"/>
          </a:bodyPr>
          <a:lstStyle/>
          <a:p>
            <a:pPr marL="514350" indent="-514350">
              <a:lnSpc>
                <a:spcPct val="100000"/>
              </a:lnSpc>
              <a:buFont typeface="+mj-lt"/>
              <a:buAutoNum type="alphaLcPeriod"/>
            </a:pPr>
            <a:r>
              <a:rPr lang="en-US" sz="2600" dirty="0"/>
              <a:t>Organize one-quarter of the team members to stand in a line shoulder to shoulder. This line will represent the surface of a part of Earth. </a:t>
            </a:r>
          </a:p>
          <a:p>
            <a:pPr marL="801688" indent="-284163">
              <a:lnSpc>
                <a:spcPct val="100000"/>
              </a:lnSpc>
              <a:buFont typeface="Arial" panose="020B0604020202020204" pitchFamily="34" charset="0"/>
              <a:buChar char="•"/>
            </a:pPr>
            <a:r>
              <a:rPr lang="en-US" sz="2600" dirty="0"/>
              <a:t>Optional: Use tape to make a line that team members cannot cross.</a:t>
            </a:r>
          </a:p>
          <a:p>
            <a:pPr marL="514350" indent="-514350">
              <a:lnSpc>
                <a:spcPct val="100000"/>
              </a:lnSpc>
              <a:buFont typeface="+mj-lt"/>
              <a:buAutoNum type="alphaLcPeriod" startAt="2"/>
            </a:pPr>
            <a:r>
              <a:rPr lang="en-US" sz="2600" dirty="0"/>
              <a:t>Organize another one-quarter of the team to form a line shoulder to shoulder facing the first line, with the two lines standing about an arm’s length apart. This should leave a few meters of space between the two lines. This second line will represent the surface of the sun.</a:t>
            </a:r>
          </a:p>
          <a:p>
            <a:pPr marL="801688" indent="-284163">
              <a:lnSpc>
                <a:spcPct val="100000"/>
              </a:lnSpc>
              <a:buFont typeface="Arial" panose="020B0604020202020204" pitchFamily="34" charset="0"/>
              <a:buChar char="•"/>
            </a:pPr>
            <a:r>
              <a:rPr lang="en-US" sz="2600" dirty="0"/>
              <a:t>Optional: Use tape to create a line that these team members also cannot cross. </a:t>
            </a:r>
          </a:p>
          <a:p>
            <a:pPr marL="514350" indent="-514350">
              <a:lnSpc>
                <a:spcPct val="100000"/>
              </a:lnSpc>
              <a:buFont typeface="+mj-lt"/>
              <a:buAutoNum type="alphaLcPeriod" startAt="3"/>
            </a:pPr>
            <a:r>
              <a:rPr lang="en-US" sz="2600" dirty="0"/>
              <a:t>Put all the balls in one bucket or basket and place it in the middle of the sun team. The balls represent solar irradiance, or unit of energy that reach Earth from the sun.</a:t>
            </a:r>
          </a:p>
          <a:p>
            <a:pPr marL="514350" indent="-514350">
              <a:lnSpc>
                <a:spcPct val="100000"/>
              </a:lnSpc>
              <a:buFont typeface="+mj-lt"/>
              <a:buAutoNum type="alphaLcPeriod" startAt="3"/>
            </a:pPr>
            <a:r>
              <a:rPr lang="en-US" sz="2600" dirty="0"/>
              <a:t>Organize another one-quarter of the team to stand in the space between the two lines. This third line will represent the gases in Earth’s atmosphere. </a:t>
            </a:r>
          </a:p>
        </p:txBody>
      </p:sp>
    </p:spTree>
    <p:extLst>
      <p:ext uri="{BB962C8B-B14F-4D97-AF65-F5344CB8AC3E}">
        <p14:creationId xmlns:p14="http://schemas.microsoft.com/office/powerpoint/2010/main" val="109985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A7E9E3-CC01-FC4B-4E55-A267294CD928}"/>
              </a:ext>
            </a:extLst>
          </p:cNvPr>
          <p:cNvSpPr>
            <a:spLocks noGrp="1"/>
          </p:cNvSpPr>
          <p:nvPr>
            <p:ph type="title"/>
          </p:nvPr>
        </p:nvSpPr>
        <p:spPr/>
        <p:txBody>
          <a:bodyPr>
            <a:normAutofit/>
          </a:bodyPr>
          <a:lstStyle/>
          <a:p>
            <a:r>
              <a:rPr lang="en-US" dirty="0"/>
              <a:t>Setup for the First Round, slide 2</a:t>
            </a:r>
          </a:p>
        </p:txBody>
      </p:sp>
      <p:sp>
        <p:nvSpPr>
          <p:cNvPr id="2" name="Content Placeholder 1">
            <a:extLst>
              <a:ext uri="{FF2B5EF4-FFF2-40B4-BE49-F238E27FC236}">
                <a16:creationId xmlns:a16="http://schemas.microsoft.com/office/drawing/2014/main" id="{179549F0-44AF-2430-B341-7DB498AE3C78}"/>
              </a:ext>
            </a:extLst>
          </p:cNvPr>
          <p:cNvSpPr>
            <a:spLocks noGrp="1"/>
          </p:cNvSpPr>
          <p:nvPr>
            <p:ph sz="quarter" idx="11"/>
          </p:nvPr>
        </p:nvSpPr>
        <p:spPr>
          <a:xfrm>
            <a:off x="772785" y="1545472"/>
            <a:ext cx="10783111" cy="4577032"/>
          </a:xfrm>
        </p:spPr>
        <p:txBody>
          <a:bodyPr>
            <a:normAutofit/>
          </a:bodyPr>
          <a:lstStyle/>
          <a:p>
            <a:pPr marL="514350" indent="-514350">
              <a:lnSpc>
                <a:spcPct val="100000"/>
              </a:lnSpc>
              <a:buFont typeface="+mj-lt"/>
              <a:buAutoNum type="alphaLcPeriod" startAt="5"/>
            </a:pPr>
            <a:r>
              <a:rPr lang="en-US" sz="2600" dirty="0"/>
              <a:t>Place the empty bucket or basket in the center of the atmosphere gases line.</a:t>
            </a:r>
          </a:p>
          <a:p>
            <a:pPr marL="514350" indent="-514350">
              <a:lnSpc>
                <a:spcPct val="100000"/>
              </a:lnSpc>
              <a:buFont typeface="+mj-lt"/>
              <a:buAutoNum type="alphaLcPeriod" startAt="5"/>
            </a:pPr>
            <a:r>
              <a:rPr lang="en-US" sz="2600" dirty="0"/>
              <a:t>Organize the final quarter of the team to stand on the side as observers and to gather balls for the first round. </a:t>
            </a:r>
          </a:p>
        </p:txBody>
      </p:sp>
      <p:pic>
        <p:nvPicPr>
          <p:cNvPr id="5" name="Picture 4" descr="An illustration of three sections. The left section is titled Sun and has 12 orange x. The center section is labeled atmosphere gases and has 7 green circles. The right section is labeled earth and has 9 blue x.">
            <a:extLst>
              <a:ext uri="{FF2B5EF4-FFF2-40B4-BE49-F238E27FC236}">
                <a16:creationId xmlns:a16="http://schemas.microsoft.com/office/drawing/2014/main" id="{494E4EAA-A2AE-3677-5C84-11B1DAC2D4D7}"/>
              </a:ext>
            </a:extLst>
          </p:cNvPr>
          <p:cNvPicPr>
            <a:picLocks noChangeAspect="1"/>
          </p:cNvPicPr>
          <p:nvPr/>
        </p:nvPicPr>
        <p:blipFill>
          <a:blip r:embed="rId2"/>
          <a:stretch>
            <a:fillRect/>
          </a:stretch>
        </p:blipFill>
        <p:spPr>
          <a:xfrm>
            <a:off x="4024744" y="3636594"/>
            <a:ext cx="4142507" cy="2432901"/>
          </a:xfrm>
          <a:prstGeom prst="rect">
            <a:avLst/>
          </a:prstGeom>
        </p:spPr>
      </p:pic>
    </p:spTree>
    <p:extLst>
      <p:ext uri="{BB962C8B-B14F-4D97-AF65-F5344CB8AC3E}">
        <p14:creationId xmlns:p14="http://schemas.microsoft.com/office/powerpoint/2010/main" val="2296418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A7E9E3-CC01-FC4B-4E55-A267294CD928}"/>
              </a:ext>
            </a:extLst>
          </p:cNvPr>
          <p:cNvSpPr>
            <a:spLocks noGrp="1"/>
          </p:cNvSpPr>
          <p:nvPr>
            <p:ph type="title"/>
          </p:nvPr>
        </p:nvSpPr>
        <p:spPr/>
        <p:txBody>
          <a:bodyPr>
            <a:normAutofit/>
          </a:bodyPr>
          <a:lstStyle/>
          <a:p>
            <a:r>
              <a:rPr lang="en-US" dirty="0"/>
              <a:t>Play the Game </a:t>
            </a:r>
          </a:p>
        </p:txBody>
      </p:sp>
      <p:sp>
        <p:nvSpPr>
          <p:cNvPr id="2" name="Content Placeholder 1">
            <a:extLst>
              <a:ext uri="{FF2B5EF4-FFF2-40B4-BE49-F238E27FC236}">
                <a16:creationId xmlns:a16="http://schemas.microsoft.com/office/drawing/2014/main" id="{179549F0-44AF-2430-B341-7DB498AE3C78}"/>
              </a:ext>
            </a:extLst>
          </p:cNvPr>
          <p:cNvSpPr>
            <a:spLocks noGrp="1"/>
          </p:cNvSpPr>
          <p:nvPr>
            <p:ph sz="quarter" idx="11"/>
          </p:nvPr>
        </p:nvSpPr>
        <p:spPr>
          <a:xfrm>
            <a:off x="772786" y="1545472"/>
            <a:ext cx="7311040" cy="4577032"/>
          </a:xfrm>
        </p:spPr>
        <p:txBody>
          <a:bodyPr>
            <a:normAutofit fontScale="92500"/>
          </a:bodyPr>
          <a:lstStyle/>
          <a:p>
            <a:pPr marL="514350" indent="-514350">
              <a:lnSpc>
                <a:spcPct val="100000"/>
              </a:lnSpc>
              <a:buFont typeface="+mj-lt"/>
              <a:buAutoNum type="alphaLcPeriod"/>
            </a:pPr>
            <a:r>
              <a:rPr lang="en-US" sz="2600" dirty="0"/>
              <a:t>Team members in the sun line start with all the balls of energy. </a:t>
            </a:r>
          </a:p>
          <a:p>
            <a:pPr marL="514350" indent="-514350">
              <a:lnSpc>
                <a:spcPct val="100000"/>
              </a:lnSpc>
              <a:buFont typeface="+mj-lt"/>
              <a:buAutoNum type="alphaLcPeriod"/>
            </a:pPr>
            <a:r>
              <a:rPr lang="en-US" sz="2600" dirty="0"/>
              <a:t>The game begins when the sun line throws their energy balls (solar irradiance) to the team members in the Earth line, as shown in this figure. To start, each person will throw one ball.</a:t>
            </a:r>
          </a:p>
          <a:p>
            <a:pPr marL="514350" indent="-514350">
              <a:lnSpc>
                <a:spcPct val="100000"/>
              </a:lnSpc>
              <a:buFont typeface="+mj-lt"/>
              <a:buAutoNum type="alphaLcPeriod"/>
            </a:pPr>
            <a:r>
              <a:rPr lang="en-US" sz="2600" dirty="0"/>
              <a:t>The atmosphere gases team members standing in between the two lines will NOT attempt to catch or intercept the energy balls (solar irradiance) when they are traveling from the sun to Earth</a:t>
            </a:r>
          </a:p>
        </p:txBody>
      </p:sp>
      <p:pic>
        <p:nvPicPr>
          <p:cNvPr id="6" name="Picture 5" descr="An illustration of three sections. The left section is titled Sun and has 12 orange x. The center section is labeled atmosphere gases and has 7 green circles. The right section is labeled earth and has 9 blue x. There is a red arrow pointing from the left section to the right section.">
            <a:extLst>
              <a:ext uri="{FF2B5EF4-FFF2-40B4-BE49-F238E27FC236}">
                <a16:creationId xmlns:a16="http://schemas.microsoft.com/office/drawing/2014/main" id="{60B16D2D-05C7-CB92-4EE2-8E6F5064F92C}"/>
              </a:ext>
            </a:extLst>
          </p:cNvPr>
          <p:cNvPicPr>
            <a:picLocks noChangeAspect="1"/>
          </p:cNvPicPr>
          <p:nvPr/>
        </p:nvPicPr>
        <p:blipFill>
          <a:blip r:embed="rId2"/>
          <a:stretch>
            <a:fillRect/>
          </a:stretch>
        </p:blipFill>
        <p:spPr>
          <a:xfrm>
            <a:off x="8142575" y="2706757"/>
            <a:ext cx="3667299" cy="2143538"/>
          </a:xfrm>
          <a:prstGeom prst="rect">
            <a:avLst/>
          </a:prstGeom>
        </p:spPr>
      </p:pic>
    </p:spTree>
    <p:extLst>
      <p:ext uri="{BB962C8B-B14F-4D97-AF65-F5344CB8AC3E}">
        <p14:creationId xmlns:p14="http://schemas.microsoft.com/office/powerpoint/2010/main" val="10937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A7E9E3-CC01-FC4B-4E55-A267294CD928}"/>
              </a:ext>
            </a:extLst>
          </p:cNvPr>
          <p:cNvSpPr>
            <a:spLocks noGrp="1"/>
          </p:cNvSpPr>
          <p:nvPr>
            <p:ph type="title"/>
          </p:nvPr>
        </p:nvSpPr>
        <p:spPr/>
        <p:txBody>
          <a:bodyPr>
            <a:normAutofit/>
          </a:bodyPr>
          <a:lstStyle/>
          <a:p>
            <a:r>
              <a:rPr lang="en-US" dirty="0"/>
              <a:t>Play the Game, slide 2 </a:t>
            </a:r>
          </a:p>
        </p:txBody>
      </p:sp>
      <p:sp>
        <p:nvSpPr>
          <p:cNvPr id="2" name="Content Placeholder 1">
            <a:extLst>
              <a:ext uri="{FF2B5EF4-FFF2-40B4-BE49-F238E27FC236}">
                <a16:creationId xmlns:a16="http://schemas.microsoft.com/office/drawing/2014/main" id="{179549F0-44AF-2430-B341-7DB498AE3C78}"/>
              </a:ext>
            </a:extLst>
          </p:cNvPr>
          <p:cNvSpPr>
            <a:spLocks noGrp="1"/>
          </p:cNvSpPr>
          <p:nvPr>
            <p:ph sz="quarter" idx="11"/>
          </p:nvPr>
        </p:nvSpPr>
        <p:spPr>
          <a:xfrm>
            <a:off x="772786" y="1545472"/>
            <a:ext cx="7311040" cy="4994476"/>
          </a:xfrm>
        </p:spPr>
        <p:txBody>
          <a:bodyPr>
            <a:normAutofit fontScale="77500" lnSpcReduction="20000"/>
          </a:bodyPr>
          <a:lstStyle/>
          <a:p>
            <a:pPr marL="514350" indent="-514350">
              <a:lnSpc>
                <a:spcPct val="100000"/>
              </a:lnSpc>
              <a:buFont typeface="+mj-lt"/>
              <a:buAutoNum type="alphaLcPeriod" startAt="4"/>
            </a:pPr>
            <a:r>
              <a:rPr lang="en-US" sz="2600" dirty="0"/>
              <a:t>The team members in the Earth line will catch the balls and immediately try to throw the balls back toward the sun. This time, when the Earth team throws the balls, the atmosphere gases team members in between WILL try to intercept the balls. Any ball that is even touched by an atmosphere gases team member will be considered intercepted. The intercepted balls will be gathered in the empty basket in the center.</a:t>
            </a:r>
          </a:p>
          <a:p>
            <a:pPr marL="688975" indent="-225425">
              <a:lnSpc>
                <a:spcPct val="100000"/>
              </a:lnSpc>
              <a:buFont typeface="Arial" panose="020B0604020202020204" pitchFamily="34" charset="0"/>
              <a:buChar char="•"/>
            </a:pPr>
            <a:r>
              <a:rPr lang="en-US" sz="2600" dirty="0"/>
              <a:t>The balls thrown by the Earth line should be thrown underhand, or in a way that the balls are not thrown far over the heads of the atmosphere gases team.</a:t>
            </a:r>
          </a:p>
          <a:p>
            <a:pPr marL="688975" indent="-225425">
              <a:lnSpc>
                <a:spcPct val="100000"/>
              </a:lnSpc>
              <a:buFont typeface="Arial" panose="020B0604020202020204" pitchFamily="34" charset="0"/>
              <a:buChar char="•"/>
            </a:pPr>
            <a:r>
              <a:rPr lang="en-US" sz="2600" dirty="0"/>
              <a:t>The balls should immediately be thrown back after being caught by players on the Earth or sun line. They cannot be held for extended periods of time.</a:t>
            </a:r>
          </a:p>
          <a:p>
            <a:pPr marL="514350" indent="-514350">
              <a:lnSpc>
                <a:spcPct val="100000"/>
              </a:lnSpc>
              <a:buFont typeface="+mj-lt"/>
              <a:buAutoNum type="alphaLcPeriod" startAt="5"/>
            </a:pPr>
            <a:r>
              <a:rPr lang="en-US" sz="2600" dirty="0"/>
              <a:t>Balls that make it back to a person in the sun line will be thrown back to Earth but not intercepted by the atmosphere gases (the Figure shows an example), and the game continues.</a:t>
            </a:r>
          </a:p>
        </p:txBody>
      </p:sp>
      <p:pic>
        <p:nvPicPr>
          <p:cNvPr id="5" name="Picture 4" descr="An illustration of three sections. The left section is titled Sun and has 12 orange x. The center section is labeled atmosphere gases and has 7 green circles. The right section is labeled earth and has 9 blue x. There is a red arrow pointing from the right section to the left section and all the circles in the middle sections have arrows pointing to the right.">
            <a:extLst>
              <a:ext uri="{FF2B5EF4-FFF2-40B4-BE49-F238E27FC236}">
                <a16:creationId xmlns:a16="http://schemas.microsoft.com/office/drawing/2014/main" id="{D382BF79-22DD-1E3B-C20A-3F98B6B8B207}"/>
              </a:ext>
            </a:extLst>
          </p:cNvPr>
          <p:cNvPicPr>
            <a:picLocks noChangeAspect="1"/>
          </p:cNvPicPr>
          <p:nvPr/>
        </p:nvPicPr>
        <p:blipFill>
          <a:blip r:embed="rId2"/>
          <a:stretch>
            <a:fillRect/>
          </a:stretch>
        </p:blipFill>
        <p:spPr>
          <a:xfrm>
            <a:off x="8016722" y="2623930"/>
            <a:ext cx="3918310" cy="2325757"/>
          </a:xfrm>
          <a:prstGeom prst="rect">
            <a:avLst/>
          </a:prstGeom>
        </p:spPr>
      </p:pic>
    </p:spTree>
    <p:extLst>
      <p:ext uri="{BB962C8B-B14F-4D97-AF65-F5344CB8AC3E}">
        <p14:creationId xmlns:p14="http://schemas.microsoft.com/office/powerpoint/2010/main" val="13190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A7E9E3-CC01-FC4B-4E55-A267294CD928}"/>
              </a:ext>
            </a:extLst>
          </p:cNvPr>
          <p:cNvSpPr>
            <a:spLocks noGrp="1"/>
          </p:cNvSpPr>
          <p:nvPr>
            <p:ph type="title"/>
          </p:nvPr>
        </p:nvSpPr>
        <p:spPr/>
        <p:txBody>
          <a:bodyPr>
            <a:normAutofit/>
          </a:bodyPr>
          <a:lstStyle/>
          <a:p>
            <a:r>
              <a:rPr lang="en-US" dirty="0"/>
              <a:t>Play the Game, slide 3 </a:t>
            </a:r>
          </a:p>
        </p:txBody>
      </p:sp>
      <p:sp>
        <p:nvSpPr>
          <p:cNvPr id="2" name="Content Placeholder 1">
            <a:extLst>
              <a:ext uri="{FF2B5EF4-FFF2-40B4-BE49-F238E27FC236}">
                <a16:creationId xmlns:a16="http://schemas.microsoft.com/office/drawing/2014/main" id="{179549F0-44AF-2430-B341-7DB498AE3C78}"/>
              </a:ext>
            </a:extLst>
          </p:cNvPr>
          <p:cNvSpPr>
            <a:spLocks noGrp="1"/>
          </p:cNvSpPr>
          <p:nvPr>
            <p:ph sz="quarter" idx="11"/>
          </p:nvPr>
        </p:nvSpPr>
        <p:spPr>
          <a:xfrm>
            <a:off x="772785" y="1545472"/>
            <a:ext cx="10465057" cy="4994476"/>
          </a:xfrm>
        </p:spPr>
        <p:txBody>
          <a:bodyPr>
            <a:normAutofit lnSpcReduction="10000"/>
          </a:bodyPr>
          <a:lstStyle/>
          <a:p>
            <a:pPr marL="514350" indent="-514350">
              <a:lnSpc>
                <a:spcPct val="100000"/>
              </a:lnSpc>
              <a:buFont typeface="+mj-lt"/>
              <a:buAutoNum type="alphaLcPeriod" startAt="6"/>
            </a:pPr>
            <a:r>
              <a:rPr lang="en-US" sz="2600" dirty="0"/>
              <a:t>Set a watch or timer for two minutes. </a:t>
            </a:r>
          </a:p>
          <a:p>
            <a:pPr marL="514350" indent="-514350">
              <a:lnSpc>
                <a:spcPct val="100000"/>
              </a:lnSpc>
              <a:buFont typeface="+mj-lt"/>
              <a:buAutoNum type="alphaLcPeriod" startAt="6"/>
            </a:pPr>
            <a:r>
              <a:rPr lang="en-US" sz="2600" dirty="0"/>
              <a:t>Start the round. </a:t>
            </a:r>
          </a:p>
          <a:p>
            <a:pPr marL="514350" indent="-514350">
              <a:lnSpc>
                <a:spcPct val="100000"/>
              </a:lnSpc>
              <a:buFont typeface="+mj-lt"/>
              <a:buAutoNum type="alphaLcPeriod" startAt="6"/>
            </a:pPr>
            <a:r>
              <a:rPr lang="en-US" sz="2600" dirty="0"/>
              <a:t>Game play continues until the time expires or all the balls are intercepted—whichever comes first. If all the balls are intercepted, record how much time the round took. </a:t>
            </a:r>
          </a:p>
          <a:p>
            <a:pPr marL="514350" indent="-514350">
              <a:lnSpc>
                <a:spcPct val="100000"/>
              </a:lnSpc>
              <a:buFont typeface="+mj-lt"/>
              <a:buAutoNum type="alphaLcPeriod" startAt="6"/>
            </a:pPr>
            <a:r>
              <a:rPr lang="en-US" sz="2600" dirty="0"/>
              <a:t>At the end of the round, count the number of balls intercepted or the time it took to intercept all the balls. </a:t>
            </a:r>
          </a:p>
          <a:p>
            <a:pPr marL="514350" indent="-514350">
              <a:lnSpc>
                <a:spcPct val="100000"/>
              </a:lnSpc>
              <a:buFont typeface="+mj-lt"/>
              <a:buAutoNum type="alphaLcPeriod" startAt="6"/>
            </a:pPr>
            <a:r>
              <a:rPr lang="en-US" sz="2600" dirty="0"/>
              <a:t>Repeat this same setup for a total of three trials. Rotate roles to ensure every team member has a chance to play each role. </a:t>
            </a:r>
          </a:p>
          <a:p>
            <a:pPr marL="514350" indent="-514350">
              <a:lnSpc>
                <a:spcPct val="100000"/>
              </a:lnSpc>
              <a:buFont typeface="+mj-lt"/>
              <a:buAutoNum type="alphaLcPeriod" startAt="6"/>
            </a:pPr>
            <a:r>
              <a:rPr lang="en-US" sz="2600" dirty="0"/>
              <a:t>Average the total number of balls intercepted and the time of the round from the three trials.</a:t>
            </a:r>
          </a:p>
        </p:txBody>
      </p:sp>
    </p:spTree>
    <p:extLst>
      <p:ext uri="{BB962C8B-B14F-4D97-AF65-F5344CB8AC3E}">
        <p14:creationId xmlns:p14="http://schemas.microsoft.com/office/powerpoint/2010/main" val="425100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A7E9E3-CC01-FC4B-4E55-A267294CD928}"/>
              </a:ext>
            </a:extLst>
          </p:cNvPr>
          <p:cNvSpPr>
            <a:spLocks noGrp="1"/>
          </p:cNvSpPr>
          <p:nvPr>
            <p:ph type="title"/>
          </p:nvPr>
        </p:nvSpPr>
        <p:spPr>
          <a:xfrm>
            <a:off x="225287" y="219909"/>
            <a:ext cx="11767930" cy="1325563"/>
          </a:xfrm>
        </p:spPr>
        <p:txBody>
          <a:bodyPr>
            <a:normAutofit/>
          </a:bodyPr>
          <a:lstStyle/>
          <a:p>
            <a:r>
              <a:rPr lang="en-US" dirty="0"/>
              <a:t>Play the Game: Change the Atmospheric Gas</a:t>
            </a:r>
          </a:p>
        </p:txBody>
      </p:sp>
      <p:sp>
        <p:nvSpPr>
          <p:cNvPr id="2" name="Content Placeholder 1">
            <a:extLst>
              <a:ext uri="{FF2B5EF4-FFF2-40B4-BE49-F238E27FC236}">
                <a16:creationId xmlns:a16="http://schemas.microsoft.com/office/drawing/2014/main" id="{179549F0-44AF-2430-B341-7DB498AE3C78}"/>
              </a:ext>
            </a:extLst>
          </p:cNvPr>
          <p:cNvSpPr>
            <a:spLocks noGrp="1"/>
          </p:cNvSpPr>
          <p:nvPr>
            <p:ph sz="quarter" idx="11"/>
          </p:nvPr>
        </p:nvSpPr>
        <p:spPr>
          <a:xfrm>
            <a:off x="772785" y="1545472"/>
            <a:ext cx="7686243" cy="4994476"/>
          </a:xfrm>
        </p:spPr>
        <p:txBody>
          <a:bodyPr>
            <a:normAutofit/>
          </a:bodyPr>
          <a:lstStyle/>
          <a:p>
            <a:pPr marL="514350" indent="-514350">
              <a:lnSpc>
                <a:spcPct val="100000"/>
              </a:lnSpc>
              <a:buFont typeface="+mj-lt"/>
              <a:buAutoNum type="alphaLcPeriod" startAt="12"/>
            </a:pPr>
            <a:r>
              <a:rPr lang="en-US" sz="2600" dirty="0"/>
              <a:t>Now, add the team members who were observing to the atmosphere gases group (the Figure shows an example)and play one more round. Use the same number of balls and play for the same two minutes. Record these results.</a:t>
            </a:r>
          </a:p>
          <a:p>
            <a:pPr marL="514350" indent="-514350">
              <a:lnSpc>
                <a:spcPct val="100000"/>
              </a:lnSpc>
              <a:buFont typeface="+mj-lt"/>
              <a:buAutoNum type="alphaLcPeriod" startAt="12"/>
            </a:pPr>
            <a:r>
              <a:rPr lang="en-US" sz="2600" dirty="0"/>
              <a:t>Run a total of three trials and average the data for this round.</a:t>
            </a:r>
          </a:p>
          <a:p>
            <a:pPr marL="514350" indent="-514350">
              <a:lnSpc>
                <a:spcPct val="100000"/>
              </a:lnSpc>
              <a:buFont typeface="+mj-lt"/>
              <a:buAutoNum type="alphaLcPeriod" startAt="12"/>
            </a:pPr>
            <a:r>
              <a:rPr lang="en-US" sz="2600" dirty="0"/>
              <a:t>You can repeat this game many times, changing other variables one at a time, to see how different setups affect the data you collect.</a:t>
            </a:r>
          </a:p>
        </p:txBody>
      </p:sp>
      <p:pic>
        <p:nvPicPr>
          <p:cNvPr id="5" name="Picture 4" descr="An illustration of three sections. The left section is titled Sun and has 12 orange x. The center section is labeled atmosphere gases and has 14 green circles. The right section is labeled earth and has 9 blue x.">
            <a:extLst>
              <a:ext uri="{FF2B5EF4-FFF2-40B4-BE49-F238E27FC236}">
                <a16:creationId xmlns:a16="http://schemas.microsoft.com/office/drawing/2014/main" id="{D28A0201-44AF-2AC6-C6EB-AC0AC88AC6AF}"/>
              </a:ext>
            </a:extLst>
          </p:cNvPr>
          <p:cNvPicPr>
            <a:picLocks noChangeAspect="1"/>
          </p:cNvPicPr>
          <p:nvPr/>
        </p:nvPicPr>
        <p:blipFill>
          <a:blip r:embed="rId2"/>
          <a:stretch>
            <a:fillRect/>
          </a:stretch>
        </p:blipFill>
        <p:spPr>
          <a:xfrm>
            <a:off x="8295861" y="1756555"/>
            <a:ext cx="3611989" cy="2114711"/>
          </a:xfrm>
          <a:prstGeom prst="rect">
            <a:avLst/>
          </a:prstGeom>
        </p:spPr>
      </p:pic>
    </p:spTree>
    <p:extLst>
      <p:ext uri="{BB962C8B-B14F-4D97-AF65-F5344CB8AC3E}">
        <p14:creationId xmlns:p14="http://schemas.microsoft.com/office/powerpoint/2010/main" val="3661193150"/>
      </p:ext>
    </p:extLst>
  </p:cSld>
  <p:clrMapOvr>
    <a:masterClrMapping/>
  </p:clrMapOvr>
</p:sld>
</file>

<file path=ppt/theme/theme1.xml><?xml version="1.0" encoding="utf-8"?>
<a:theme xmlns:a="http://schemas.openxmlformats.org/drawingml/2006/main" name="Custom">
  <a:themeElements>
    <a:clrScheme name="whi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3">
      <a:majorFont>
        <a:latin typeface="Rockwel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787325_Lab safety_win32_sl_v3" id="{D64AF424-20BD-49B4-B694-301E69FF220B}" vid="{9707B19F-3C0C-4510-9A4B-339DEF251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4D777B-D8CE-45EA-8FDD-C1BE86991304}">
  <ds:schemaRefs>
    <ds:schemaRef ds:uri="http://purl.org/dc/elements/1.1/"/>
    <ds:schemaRef ds:uri="http://www.w3.org/XML/1998/namespace"/>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71af3243-3dd4-4a8d-8c0d-dd76da1f02a5"/>
    <ds:schemaRef ds:uri="http://schemas.microsoft.com/sharepoint/v3"/>
    <ds:schemaRef ds:uri="http://purl.org/dc/dcmitype/"/>
    <ds:schemaRef ds:uri="http://purl.org/dc/terms/"/>
  </ds:schemaRefs>
</ds:datastoreItem>
</file>

<file path=customXml/itemProps2.xml><?xml version="1.0" encoding="utf-8"?>
<ds:datastoreItem xmlns:ds="http://schemas.openxmlformats.org/officeDocument/2006/customXml" ds:itemID="{D08BDDB5-E934-477E-B1FB-ADAB629705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80BEFE-7C8F-4057-BD8C-435CCDE695C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10599</TotalTime>
  <Words>896</Words>
  <Application>Microsoft Office PowerPoint</Application>
  <PresentationFormat>Widescreen</PresentationFormat>
  <Paragraphs>48</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Rockwell</vt:lpstr>
      <vt:lpstr>Tahoma</vt:lpstr>
      <vt:lpstr>Custom</vt:lpstr>
      <vt:lpstr>Earth’s Energy System Game</vt:lpstr>
      <vt:lpstr>Getting Ready</vt:lpstr>
      <vt:lpstr>Gather Your Supplies</vt:lpstr>
      <vt:lpstr>Setup for the First Round</vt:lpstr>
      <vt:lpstr>Setup for the First Round, slide 2</vt:lpstr>
      <vt:lpstr>Play the Game </vt:lpstr>
      <vt:lpstr>Play the Game, slide 2 </vt:lpstr>
      <vt:lpstr>Play the Game, slide 3 </vt:lpstr>
      <vt:lpstr>Play the Game: Change the Atmospheric Gas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Jill Curry</dc:creator>
  <cp:lastModifiedBy>Gibson, Heidi</cp:lastModifiedBy>
  <cp:revision>102</cp:revision>
  <dcterms:created xsi:type="dcterms:W3CDTF">2024-12-17T02:33:39Z</dcterms:created>
  <dcterms:modified xsi:type="dcterms:W3CDTF">2025-04-02T14:48:08Z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