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11" r:id="rId5"/>
    <p:sldId id="312" r:id="rId6"/>
    <p:sldId id="313" r:id="rId7"/>
    <p:sldId id="314" r:id="rId8"/>
    <p:sldId id="323" r:id="rId9"/>
    <p:sldId id="324" r:id="rId10"/>
    <p:sldId id="325" r:id="rId11"/>
    <p:sldId id="326" r:id="rId12"/>
    <p:sldId id="327" r:id="rId13"/>
    <p:sldId id="3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FE2DE-6D0C-4A69-8DBD-190A07B22BC9}" v="4" dt="2025-05-07T20:25:51.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48" autoAdjust="0"/>
    <p:restoredTop sz="93098" autoAdjust="0"/>
  </p:normalViewPr>
  <p:slideViewPr>
    <p:cSldViewPr snapToGrid="0">
      <p:cViewPr>
        <p:scale>
          <a:sx n="75" d="100"/>
          <a:sy n="75" d="100"/>
        </p:scale>
        <p:origin x="-1445" y="-533"/>
      </p:cViewPr>
      <p:guideLst>
        <p:guide orient="horz" pos="2160"/>
        <p:guide pos="3840"/>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Hannah" userId="5d18528b-c4b5-40a1-923a-111b6417dfa3" providerId="ADAL" clId="{FFDFE2DE-6D0C-4A69-8DBD-190A07B22BC9}"/>
    <pc:docChg chg="modSld">
      <pc:chgData name="Osborn, Hannah" userId="5d18528b-c4b5-40a1-923a-111b6417dfa3" providerId="ADAL" clId="{FFDFE2DE-6D0C-4A69-8DBD-190A07B22BC9}" dt="2025-05-07T20:25:51.113" v="3" actId="14826"/>
      <pc:docMkLst>
        <pc:docMk/>
      </pc:docMkLst>
      <pc:sldChg chg="modSp">
        <pc:chgData name="Osborn, Hannah" userId="5d18528b-c4b5-40a1-923a-111b6417dfa3" providerId="ADAL" clId="{FFDFE2DE-6D0C-4A69-8DBD-190A07B22BC9}" dt="2025-05-07T20:25:04.694" v="0" actId="14826"/>
        <pc:sldMkLst>
          <pc:docMk/>
          <pc:sldMk cId="2296418147" sldId="323"/>
        </pc:sldMkLst>
        <pc:picChg chg="mod">
          <ac:chgData name="Osborn, Hannah" userId="5d18528b-c4b5-40a1-923a-111b6417dfa3" providerId="ADAL" clId="{FFDFE2DE-6D0C-4A69-8DBD-190A07B22BC9}" dt="2025-05-07T20:25:04.694" v="0" actId="14826"/>
          <ac:picMkLst>
            <pc:docMk/>
            <pc:sldMk cId="2296418147" sldId="323"/>
            <ac:picMk id="5" creationId="{494E4EAA-A2AE-3677-5C84-11B1DAC2D4D7}"/>
          </ac:picMkLst>
        </pc:picChg>
      </pc:sldChg>
      <pc:sldChg chg="modSp">
        <pc:chgData name="Osborn, Hannah" userId="5d18528b-c4b5-40a1-923a-111b6417dfa3" providerId="ADAL" clId="{FFDFE2DE-6D0C-4A69-8DBD-190A07B22BC9}" dt="2025-05-07T20:25:19.427" v="1" actId="14826"/>
        <pc:sldMkLst>
          <pc:docMk/>
          <pc:sldMk cId="109372666" sldId="324"/>
        </pc:sldMkLst>
        <pc:picChg chg="mod">
          <ac:chgData name="Osborn, Hannah" userId="5d18528b-c4b5-40a1-923a-111b6417dfa3" providerId="ADAL" clId="{FFDFE2DE-6D0C-4A69-8DBD-190A07B22BC9}" dt="2025-05-07T20:25:19.427" v="1" actId="14826"/>
          <ac:picMkLst>
            <pc:docMk/>
            <pc:sldMk cId="109372666" sldId="324"/>
            <ac:picMk id="6" creationId="{60B16D2D-05C7-CB92-4EE2-8E6F5064F92C}"/>
          </ac:picMkLst>
        </pc:picChg>
      </pc:sldChg>
      <pc:sldChg chg="modSp">
        <pc:chgData name="Osborn, Hannah" userId="5d18528b-c4b5-40a1-923a-111b6417dfa3" providerId="ADAL" clId="{FFDFE2DE-6D0C-4A69-8DBD-190A07B22BC9}" dt="2025-05-07T20:25:37.057" v="2" actId="14826"/>
        <pc:sldMkLst>
          <pc:docMk/>
          <pc:sldMk cId="131907248" sldId="325"/>
        </pc:sldMkLst>
        <pc:picChg chg="mod">
          <ac:chgData name="Osborn, Hannah" userId="5d18528b-c4b5-40a1-923a-111b6417dfa3" providerId="ADAL" clId="{FFDFE2DE-6D0C-4A69-8DBD-190A07B22BC9}" dt="2025-05-07T20:25:37.057" v="2" actId="14826"/>
          <ac:picMkLst>
            <pc:docMk/>
            <pc:sldMk cId="131907248" sldId="325"/>
            <ac:picMk id="5" creationId="{D382BF79-22DD-1E3B-C20A-3F98B6B8B207}"/>
          </ac:picMkLst>
        </pc:picChg>
      </pc:sldChg>
      <pc:sldChg chg="modSp">
        <pc:chgData name="Osborn, Hannah" userId="5d18528b-c4b5-40a1-923a-111b6417dfa3" providerId="ADAL" clId="{FFDFE2DE-6D0C-4A69-8DBD-190A07B22BC9}" dt="2025-05-07T20:25:51.113" v="3" actId="14826"/>
        <pc:sldMkLst>
          <pc:docMk/>
          <pc:sldMk cId="3661193150" sldId="327"/>
        </pc:sldMkLst>
        <pc:picChg chg="mod">
          <ac:chgData name="Osborn, Hannah" userId="5d18528b-c4b5-40a1-923a-111b6417dfa3" providerId="ADAL" clId="{FFDFE2DE-6D0C-4A69-8DBD-190A07B22BC9}" dt="2025-05-07T20:25:51.113" v="3" actId="14826"/>
          <ac:picMkLst>
            <pc:docMk/>
            <pc:sldMk cId="3661193150" sldId="327"/>
            <ac:picMk id="5" creationId="{D28A0201-44AF-2AC6-C6EB-AC0AC88AC6A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6/7/2025</a:t>
            </a:fld>
            <a:endParaRPr lang="en-US" dirty="0"/>
          </a:p>
        </p:txBody>
      </p:sp>
      <p:sp>
        <p:nvSpPr>
          <p:cNvPr id="4" name="Footer Placeholder 3">
            <a:extLst>
              <a:ext uri="{FF2B5EF4-FFF2-40B4-BE49-F238E27FC236}">
                <a16:creationId xmlns:a16="http://schemas.microsoft.com/office/drawing/2014/main" xmlns=""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pPr algn="l" rtl="0"/>
            <a:fld id="{C853816F-A1CF-4485-B308-1B9F14B36EAD}" type="slidenum">
              <a:rPr/>
              <a:t>1</a:t>
            </a:fld>
            <a:endParaRPr lang="es-US" dirty="0"/>
          </a:p>
        </p:txBody>
      </p:sp>
    </p:spTree>
    <p:extLst>
      <p:ext uri="{BB962C8B-B14F-4D97-AF65-F5344CB8AC3E}">
        <p14:creationId xmlns:p14="http://schemas.microsoft.com/office/powerpoint/2010/main" val="25770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xmlns=""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a16="http://schemas.microsoft.com/office/drawing/2014/main" xmlns=""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xmlns=""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xmlns=""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a16="http://schemas.microsoft.com/office/drawing/2014/main" xmlns=""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xmlns=""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a16="http://schemas.microsoft.com/office/drawing/2014/main" xmlns=""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xmlns=""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xmlns=""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xmlns=""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a16="http://schemas.microsoft.com/office/drawing/2014/main" xmlns=""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xmlns=""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xmlns=""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 name="Title 1">
            <a:extLst>
              <a:ext uri="{FF2B5EF4-FFF2-40B4-BE49-F238E27FC236}">
                <a16:creationId xmlns:a16="http://schemas.microsoft.com/office/drawing/2014/main" xmlns=""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xmlns=""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xmlns=""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xmlns=""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a16="http://schemas.microsoft.com/office/drawing/2014/main" xmlns=""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xmlns=""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6/7/2025</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a:r>
              <a:rPr lang="es-US" b="0" i="0" u="none" baseline="0" dirty="0"/>
              <a:t>Juego sobre el sistema energético de la Tierra</a:t>
            </a:r>
          </a:p>
        </p:txBody>
      </p:sp>
      <p:sp>
        <p:nvSpPr>
          <p:cNvPr id="3" name="Subtitle 2"/>
          <p:cNvSpPr>
            <a:spLocks noGrp="1"/>
          </p:cNvSpPr>
          <p:nvPr>
            <p:ph type="subTitle" idx="1"/>
          </p:nvPr>
        </p:nvSpPr>
        <p:spPr>
          <a:xfrm>
            <a:off x="13266" y="342261"/>
            <a:ext cx="10773294" cy="607910"/>
          </a:xfrm>
        </p:spPr>
        <p:txBody>
          <a:bodyPr/>
          <a:lstStyle/>
          <a:p>
            <a:pPr rtl="0"/>
            <a:r>
              <a:rPr lang="es-US" b="0" i="0" u="none" baseline="0" dirty="0"/>
              <a:t>Cómo comenzar con la sostenibilidad</a:t>
            </a:r>
            <a:endParaRPr lang="es-US" dirty="0"/>
          </a:p>
        </p:txBody>
      </p:sp>
    </p:spTree>
    <p:extLst>
      <p:ext uri="{BB962C8B-B14F-4D97-AF65-F5344CB8AC3E}">
        <p14:creationId xmlns:p14="http://schemas.microsoft.com/office/powerpoint/2010/main" val="163157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A7E9E3-CC01-FC4B-4E55-A267294CD928}"/>
              </a:ext>
            </a:extLst>
          </p:cNvPr>
          <p:cNvSpPr>
            <a:spLocks noGrp="1"/>
          </p:cNvSpPr>
          <p:nvPr>
            <p:ph type="title"/>
          </p:nvPr>
        </p:nvSpPr>
        <p:spPr>
          <a:xfrm>
            <a:off x="225287" y="219909"/>
            <a:ext cx="11767930" cy="1325563"/>
          </a:xfrm>
        </p:spPr>
        <p:txBody>
          <a:bodyPr>
            <a:normAutofit/>
          </a:bodyPr>
          <a:lstStyle/>
          <a:p>
            <a:pPr rtl="0"/>
            <a:r>
              <a:rPr lang="es-US" b="0" i="0" u="none" baseline="0"/>
              <a:t>Discusión</a:t>
            </a:r>
          </a:p>
        </p:txBody>
      </p:sp>
      <p:sp>
        <p:nvSpPr>
          <p:cNvPr id="2" name="Content Placeholder 1">
            <a:extLst>
              <a:ext uri="{FF2B5EF4-FFF2-40B4-BE49-F238E27FC236}">
                <a16:creationId xmlns:a16="http://schemas.microsoft.com/office/drawing/2014/main" xmlns="" id="{179549F0-44AF-2430-B341-7DB498AE3C78}"/>
              </a:ext>
            </a:extLst>
          </p:cNvPr>
          <p:cNvSpPr>
            <a:spLocks noGrp="1"/>
          </p:cNvSpPr>
          <p:nvPr>
            <p:ph sz="quarter" idx="11"/>
          </p:nvPr>
        </p:nvSpPr>
        <p:spPr>
          <a:xfrm>
            <a:off x="772785" y="1545472"/>
            <a:ext cx="10345789" cy="4994476"/>
          </a:xfrm>
        </p:spPr>
        <p:txBody>
          <a:bodyPr>
            <a:normAutofit/>
          </a:bodyPr>
          <a:lstStyle/>
          <a:p>
            <a:pPr algn="l" rtl="0">
              <a:lnSpc>
                <a:spcPct val="100000"/>
              </a:lnSpc>
            </a:pPr>
            <a:r>
              <a:rPr lang="es-US" sz="2600" b="0" i="0" u="none" baseline="0" dirty="0"/>
              <a:t>Utiliza los datos recopilados para debatir:</a:t>
            </a:r>
          </a:p>
          <a:p>
            <a:pPr marL="457200" indent="-457200" algn="l" rtl="0">
              <a:lnSpc>
                <a:spcPct val="100000"/>
              </a:lnSpc>
              <a:buFont typeface="Arial" panose="020B0604020202020204" pitchFamily="34" charset="0"/>
              <a:buChar char="•"/>
            </a:pPr>
            <a:r>
              <a:rPr lang="es-US" sz="2600" b="0" i="0" u="none" baseline="0" dirty="0"/>
              <a:t>¿Cómo ha cambiado el número de unidades de energía o el tiempo necesario para conseguirlas en las distintas rondas? </a:t>
            </a:r>
          </a:p>
          <a:p>
            <a:pPr marL="457200" indent="-457200" algn="l" rtl="0">
              <a:lnSpc>
                <a:spcPct val="100000"/>
              </a:lnSpc>
              <a:buFont typeface="Arial" panose="020B0604020202020204" pitchFamily="34" charset="0"/>
              <a:buChar char="•"/>
            </a:pPr>
            <a:r>
              <a:rPr lang="es-US" sz="2600" b="0" i="0" u="none" baseline="0" dirty="0"/>
              <a:t>Si las unidades de energía representaran el calor o la temperatura, ¿qué condición de la atmósfera (más gases atmosféricos o menos) predeciría que se calentaría más rápido?</a:t>
            </a:r>
          </a:p>
        </p:txBody>
      </p:sp>
    </p:spTree>
    <p:extLst>
      <p:ext uri="{BB962C8B-B14F-4D97-AF65-F5344CB8AC3E}">
        <p14:creationId xmlns:p14="http://schemas.microsoft.com/office/powerpoint/2010/main" val="290146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4399C4F-55E3-09ED-E630-37A81726E7F1}"/>
              </a:ext>
            </a:extLst>
          </p:cNvPr>
          <p:cNvSpPr>
            <a:spLocks noGrp="1"/>
          </p:cNvSpPr>
          <p:nvPr>
            <p:ph type="title"/>
          </p:nvPr>
        </p:nvSpPr>
        <p:spPr>
          <a:xfrm>
            <a:off x="1359693" y="162759"/>
            <a:ext cx="9472611" cy="1325563"/>
          </a:xfrm>
        </p:spPr>
        <p:txBody>
          <a:bodyPr/>
          <a:lstStyle/>
          <a:p>
            <a:pPr rtl="0"/>
            <a:r>
              <a:rPr lang="es-US" b="0" i="0" u="none" baseline="0" dirty="0"/>
              <a:t>Prepararse</a:t>
            </a:r>
          </a:p>
        </p:txBody>
      </p:sp>
      <p:sp>
        <p:nvSpPr>
          <p:cNvPr id="2" name="Content Placeholder 1">
            <a:extLst>
              <a:ext uri="{FF2B5EF4-FFF2-40B4-BE49-F238E27FC236}">
                <a16:creationId xmlns:a16="http://schemas.microsoft.com/office/drawing/2014/main" xmlns="" id="{A6744D5F-1A1C-C585-B1AD-5FD28E57A831}"/>
              </a:ext>
            </a:extLst>
          </p:cNvPr>
          <p:cNvSpPr>
            <a:spLocks noGrp="1"/>
          </p:cNvSpPr>
          <p:nvPr>
            <p:ph sz="quarter" idx="11"/>
          </p:nvPr>
        </p:nvSpPr>
        <p:spPr>
          <a:xfrm>
            <a:off x="633640" y="2146852"/>
            <a:ext cx="10596336" cy="4072973"/>
          </a:xfrm>
        </p:spPr>
        <p:txBody>
          <a:bodyPr>
            <a:normAutofit/>
          </a:bodyPr>
          <a:lstStyle/>
          <a:p>
            <a:pPr algn="l" rtl="0"/>
            <a:r>
              <a:rPr lang="es-US" b="1" i="0" u="none" baseline="0" dirty="0"/>
              <a:t>Número de personas: </a:t>
            </a:r>
            <a:r>
              <a:rPr lang="es-US" b="0" i="0" u="none" baseline="0" dirty="0"/>
              <a:t>este juego debe incluir a todos los miembros del grupo y funciona mejor con cuatro o más participantes. </a:t>
            </a:r>
          </a:p>
          <a:p>
            <a:endParaRPr lang="es-US" dirty="0"/>
          </a:p>
          <a:p>
            <a:pPr algn="l" rtl="0"/>
            <a:r>
              <a:rPr lang="es-US" b="1" i="0" u="none" baseline="0" dirty="0"/>
              <a:t>Espacio: </a:t>
            </a:r>
            <a:r>
              <a:rPr lang="es-US" b="0" i="0" u="none" baseline="0" dirty="0"/>
              <a:t>necesitarás espacio suficiente para formar dos líneas largas separadas por los brazos, con un gran espacio entre ellas. Puede que necesites estar en un espacio abierto para jugar al juego completo. </a:t>
            </a:r>
          </a:p>
        </p:txBody>
      </p:sp>
    </p:spTree>
    <p:extLst>
      <p:ext uri="{BB962C8B-B14F-4D97-AF65-F5344CB8AC3E}">
        <p14:creationId xmlns:p14="http://schemas.microsoft.com/office/powerpoint/2010/main" val="95909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6B0E57A-2E23-DDFB-688B-28A999DD7FED}"/>
              </a:ext>
            </a:extLst>
          </p:cNvPr>
          <p:cNvSpPr>
            <a:spLocks noGrp="1"/>
          </p:cNvSpPr>
          <p:nvPr>
            <p:ph type="title"/>
          </p:nvPr>
        </p:nvSpPr>
        <p:spPr/>
        <p:txBody>
          <a:bodyPr/>
          <a:lstStyle/>
          <a:p>
            <a:pPr rtl="0"/>
            <a:r>
              <a:rPr lang="es-US" b="0" i="0" u="none" baseline="0"/>
              <a:t>Reúne tus suministros</a:t>
            </a:r>
          </a:p>
        </p:txBody>
      </p:sp>
      <p:sp>
        <p:nvSpPr>
          <p:cNvPr id="2" name="Content Placeholder 1">
            <a:extLst>
              <a:ext uri="{FF2B5EF4-FFF2-40B4-BE49-F238E27FC236}">
                <a16:creationId xmlns:a16="http://schemas.microsoft.com/office/drawing/2014/main" xmlns="" id="{8CC2E3AB-65F0-2AFF-B095-9B354FF15EAD}"/>
              </a:ext>
            </a:extLst>
          </p:cNvPr>
          <p:cNvSpPr>
            <a:spLocks noGrp="1"/>
          </p:cNvSpPr>
          <p:nvPr>
            <p:ph sz="quarter" idx="11"/>
          </p:nvPr>
        </p:nvSpPr>
        <p:spPr>
          <a:xfrm>
            <a:off x="633641" y="1545472"/>
            <a:ext cx="10975263" cy="4855328"/>
          </a:xfrm>
        </p:spPr>
        <p:txBody>
          <a:bodyPr>
            <a:normAutofit/>
          </a:bodyPr>
          <a:lstStyle/>
          <a:p>
            <a:pPr algn="l" rtl="0">
              <a:lnSpc>
                <a:spcPct val="110000"/>
              </a:lnSpc>
            </a:pPr>
            <a:r>
              <a:rPr lang="es-US" b="0" i="0" u="none" baseline="0" dirty="0"/>
              <a:t>Necesitarás:</a:t>
            </a:r>
          </a:p>
          <a:p>
            <a:pPr>
              <a:lnSpc>
                <a:spcPct val="110000"/>
              </a:lnSpc>
              <a:tabLst>
                <a:tab pos="447675" algn="l"/>
              </a:tabLst>
            </a:pPr>
            <a:r>
              <a:rPr lang="en-US" dirty="0"/>
              <a:t>•	</a:t>
            </a:r>
            <a:r>
              <a:rPr lang="es-US" b="0" i="0" u="none" baseline="0" dirty="0" smtClean="0"/>
              <a:t>Cinta </a:t>
            </a:r>
            <a:r>
              <a:rPr lang="es-US" b="0" i="0" u="none" baseline="0" dirty="0"/>
              <a:t>adhesiva de color (opcional) </a:t>
            </a:r>
          </a:p>
          <a:p>
            <a:pPr marL="457200" indent="-457200">
              <a:lnSpc>
                <a:spcPct val="110000"/>
              </a:lnSpc>
            </a:pPr>
            <a:r>
              <a:rPr lang="en-US" dirty="0"/>
              <a:t>•	</a:t>
            </a:r>
            <a:r>
              <a:rPr lang="es-US" b="0" i="0" u="none" baseline="0" dirty="0" smtClean="0"/>
              <a:t>Balones </a:t>
            </a:r>
            <a:r>
              <a:rPr lang="es-US" b="0" i="0" u="none" baseline="0" dirty="0"/>
              <a:t>o calcetines enrollados o trozos arrugados de </a:t>
            </a:r>
            <a:r>
              <a:rPr lang="es-US" b="0" i="0" u="none" baseline="0" dirty="0" smtClean="0"/>
              <a:t>papel</a:t>
            </a:r>
            <a:br>
              <a:rPr lang="es-US" b="0" i="0" u="none" baseline="0" dirty="0" smtClean="0"/>
            </a:br>
            <a:r>
              <a:rPr lang="es-US" b="0" i="0" u="none" baseline="0" dirty="0" smtClean="0"/>
              <a:t>o </a:t>
            </a:r>
            <a:r>
              <a:rPr lang="es-US" b="0" i="0" u="none" baseline="0" dirty="0"/>
              <a:t>papel de aluminio (de 20 a 50, dependiendo del tamaño del equipo que juegue) </a:t>
            </a:r>
          </a:p>
          <a:p>
            <a:pPr marL="457200" indent="-457200">
              <a:lnSpc>
                <a:spcPct val="110000"/>
              </a:lnSpc>
            </a:pPr>
            <a:r>
              <a:rPr lang="en-US" dirty="0"/>
              <a:t>•	</a:t>
            </a:r>
            <a:r>
              <a:rPr lang="es-US" b="0" i="0" u="none" baseline="0" dirty="0" smtClean="0"/>
              <a:t>2 </a:t>
            </a:r>
            <a:r>
              <a:rPr lang="es-US" b="0" i="0" u="none" baseline="0" dirty="0"/>
              <a:t>cestas o cubos </a:t>
            </a:r>
          </a:p>
          <a:p>
            <a:pPr marL="457200" indent="-457200">
              <a:lnSpc>
                <a:spcPct val="110000"/>
              </a:lnSpc>
            </a:pPr>
            <a:r>
              <a:rPr lang="en-US" dirty="0"/>
              <a:t>•	</a:t>
            </a:r>
            <a:r>
              <a:rPr lang="es-US" b="0" i="0" u="none" baseline="0" dirty="0" smtClean="0"/>
              <a:t>Reloj </a:t>
            </a:r>
            <a:r>
              <a:rPr lang="es-US" b="0" i="0" u="none" baseline="0" dirty="0"/>
              <a:t>o cronómetro </a:t>
            </a:r>
          </a:p>
          <a:p>
            <a:pPr marL="457200" indent="-457200">
              <a:lnSpc>
                <a:spcPct val="110000"/>
              </a:lnSpc>
            </a:pPr>
            <a:r>
              <a:rPr lang="en-US" dirty="0"/>
              <a:t>•	</a:t>
            </a:r>
            <a:r>
              <a:rPr lang="es-US" b="0" i="0" u="none" baseline="0" dirty="0" smtClean="0"/>
              <a:t>Papel </a:t>
            </a:r>
            <a:r>
              <a:rPr lang="es-US" b="0" i="0" u="none" baseline="0" dirty="0"/>
              <a:t>y lápiz para anotar los resultados</a:t>
            </a:r>
          </a:p>
        </p:txBody>
      </p:sp>
    </p:spTree>
    <p:extLst>
      <p:ext uri="{BB962C8B-B14F-4D97-AF65-F5344CB8AC3E}">
        <p14:creationId xmlns:p14="http://schemas.microsoft.com/office/powerpoint/2010/main" val="265093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A7E9E3-CC01-FC4B-4E55-A267294CD928}"/>
              </a:ext>
            </a:extLst>
          </p:cNvPr>
          <p:cNvSpPr>
            <a:spLocks noGrp="1"/>
          </p:cNvSpPr>
          <p:nvPr>
            <p:ph type="title"/>
          </p:nvPr>
        </p:nvSpPr>
        <p:spPr>
          <a:xfrm>
            <a:off x="1359693" y="181809"/>
            <a:ext cx="9472611" cy="1325563"/>
          </a:xfrm>
        </p:spPr>
        <p:txBody>
          <a:bodyPr>
            <a:normAutofit/>
          </a:bodyPr>
          <a:lstStyle/>
          <a:p>
            <a:pPr rtl="0"/>
            <a:r>
              <a:rPr lang="es-US" b="0" i="0" u="none" baseline="0"/>
              <a:t>Preparación de la primera ronda</a:t>
            </a:r>
          </a:p>
        </p:txBody>
      </p:sp>
      <p:sp>
        <p:nvSpPr>
          <p:cNvPr id="2" name="Content Placeholder 1">
            <a:extLst>
              <a:ext uri="{FF2B5EF4-FFF2-40B4-BE49-F238E27FC236}">
                <a16:creationId xmlns:a16="http://schemas.microsoft.com/office/drawing/2014/main" xmlns="" id="{179549F0-44AF-2430-B341-7DB498AE3C78}"/>
              </a:ext>
            </a:extLst>
          </p:cNvPr>
          <p:cNvSpPr>
            <a:spLocks noGrp="1"/>
          </p:cNvSpPr>
          <p:nvPr>
            <p:ph sz="quarter" idx="11"/>
          </p:nvPr>
        </p:nvSpPr>
        <p:spPr>
          <a:xfrm>
            <a:off x="772785" y="1393072"/>
            <a:ext cx="10783111" cy="4577032"/>
          </a:xfrm>
        </p:spPr>
        <p:txBody>
          <a:bodyPr>
            <a:noAutofit/>
          </a:bodyPr>
          <a:lstStyle/>
          <a:p>
            <a:pPr marL="514350" indent="-514350" algn="l" rtl="0">
              <a:buFont typeface="+mj-lt"/>
              <a:buAutoNum type="alphaLcPeriod"/>
            </a:pPr>
            <a:r>
              <a:rPr lang="es-US" sz="2020" b="0" i="0" u="none" baseline="0" dirty="0"/>
              <a:t>Organiza a una cuarta parte de los miembros del equipo para que se coloquen en fila, hombro con hombro. Esta línea representará la superficie de una parte de la Tierra. </a:t>
            </a:r>
          </a:p>
          <a:p>
            <a:pPr marL="801688" indent="-284163" algn="l" rtl="0">
              <a:buFont typeface="Arial" panose="020B0604020202020204" pitchFamily="34" charset="0"/>
              <a:buChar char="•"/>
            </a:pPr>
            <a:r>
              <a:rPr lang="es-US" sz="2020" b="0" i="0" u="none" baseline="0" dirty="0"/>
              <a:t>Opcional: utiliza cinta adhesiva para trazar una línea que los miembros del equipo no puedan cruzar.</a:t>
            </a:r>
          </a:p>
          <a:p>
            <a:pPr marL="514350" indent="-514350" algn="l" rtl="0">
              <a:buFont typeface="+mj-lt"/>
              <a:buAutoNum type="alphaLcPeriod" startAt="2"/>
            </a:pPr>
            <a:r>
              <a:rPr lang="es-US" sz="2020" b="0" i="0" u="none" baseline="0" dirty="0"/>
              <a:t>Organiza otra cuarta parte del equipo para formar una línea hombro con hombro frente a la primera línea, con las dos líneas separadas por un brazo. Esto debería dejar unos metros de espacio entre las dos líneas. Esta segunda línea representará la </a:t>
            </a:r>
            <a:r>
              <a:rPr lang="es-US" sz="2020" b="0" i="0" u="none" baseline="0" dirty="0" smtClean="0"/>
              <a:t>superficie</a:t>
            </a:r>
            <a:br>
              <a:rPr lang="es-US" sz="2020" b="0" i="0" u="none" baseline="0" dirty="0" smtClean="0"/>
            </a:br>
            <a:r>
              <a:rPr lang="es-US" sz="2020" b="0" i="0" u="none" baseline="0" dirty="0" smtClean="0"/>
              <a:t>del </a:t>
            </a:r>
            <a:r>
              <a:rPr lang="es-US" sz="2020" b="0" i="0" u="none" baseline="0" dirty="0"/>
              <a:t>sol.</a:t>
            </a:r>
          </a:p>
          <a:p>
            <a:pPr marL="801688" indent="-284163" algn="l" rtl="0">
              <a:buFont typeface="Arial" panose="020B0604020202020204" pitchFamily="34" charset="0"/>
              <a:buChar char="•"/>
            </a:pPr>
            <a:r>
              <a:rPr lang="es-US" sz="2020" b="0" i="0" u="none" baseline="0" dirty="0"/>
              <a:t>Opcional: utiliza cinta adhesiva para crear una línea que estos miembros del equipo tampoco puedan cruzar. </a:t>
            </a:r>
          </a:p>
          <a:p>
            <a:pPr marL="514350" indent="-514350" algn="l" rtl="0">
              <a:buFont typeface="+mj-lt"/>
              <a:buAutoNum type="alphaLcPeriod" startAt="3"/>
            </a:pPr>
            <a:r>
              <a:rPr lang="es-US" sz="2020" b="0" i="0" u="none" baseline="0" dirty="0"/>
              <a:t>Pon todos los balones en un cubo o cesta y colócalo en el centro del equipo de sol. Los balones representan la irradiación solar, o unidad de energía que llega a la Tierra procedente del sol.</a:t>
            </a:r>
          </a:p>
          <a:p>
            <a:pPr marL="514350" indent="-514350" algn="l" rtl="0">
              <a:buFont typeface="+mj-lt"/>
              <a:buAutoNum type="alphaLcPeriod" startAt="3"/>
            </a:pPr>
            <a:r>
              <a:rPr lang="es-US" sz="2020" b="0" i="0" u="none" baseline="0" dirty="0"/>
              <a:t>Organiza a otra cuarta parte del equipo para que se sitúe en el espacio entre las dos líneas. Esta tercera línea representará los gases de la atmósfera terrestre. </a:t>
            </a:r>
          </a:p>
        </p:txBody>
      </p:sp>
    </p:spTree>
    <p:extLst>
      <p:ext uri="{BB962C8B-B14F-4D97-AF65-F5344CB8AC3E}">
        <p14:creationId xmlns:p14="http://schemas.microsoft.com/office/powerpoint/2010/main" val="109985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A7E9E3-CC01-FC4B-4E55-A267294CD928}"/>
              </a:ext>
            </a:extLst>
          </p:cNvPr>
          <p:cNvSpPr>
            <a:spLocks noGrp="1"/>
          </p:cNvSpPr>
          <p:nvPr>
            <p:ph type="title"/>
          </p:nvPr>
        </p:nvSpPr>
        <p:spPr>
          <a:xfrm>
            <a:off x="-92291" y="134184"/>
            <a:ext cx="12147979" cy="1325563"/>
          </a:xfrm>
        </p:spPr>
        <p:txBody>
          <a:bodyPr>
            <a:normAutofit/>
          </a:bodyPr>
          <a:lstStyle/>
          <a:p>
            <a:pPr rtl="0"/>
            <a:r>
              <a:rPr lang="es-US" b="0" i="0" u="none" baseline="0" dirty="0"/>
              <a:t>Preparación de la primera ronda, diapositiva 2</a:t>
            </a:r>
          </a:p>
        </p:txBody>
      </p:sp>
      <p:sp>
        <p:nvSpPr>
          <p:cNvPr id="2" name="Content Placeholder 1">
            <a:extLst>
              <a:ext uri="{FF2B5EF4-FFF2-40B4-BE49-F238E27FC236}">
                <a16:creationId xmlns:a16="http://schemas.microsoft.com/office/drawing/2014/main" xmlns="" id="{179549F0-44AF-2430-B341-7DB498AE3C78}"/>
              </a:ext>
            </a:extLst>
          </p:cNvPr>
          <p:cNvSpPr>
            <a:spLocks noGrp="1"/>
          </p:cNvSpPr>
          <p:nvPr>
            <p:ph sz="quarter" idx="11"/>
          </p:nvPr>
        </p:nvSpPr>
        <p:spPr>
          <a:xfrm>
            <a:off x="772785" y="1545472"/>
            <a:ext cx="10783111" cy="4577032"/>
          </a:xfrm>
        </p:spPr>
        <p:txBody>
          <a:bodyPr>
            <a:normAutofit/>
          </a:bodyPr>
          <a:lstStyle/>
          <a:p>
            <a:pPr marL="514350" indent="-514350" algn="l" rtl="0">
              <a:lnSpc>
                <a:spcPct val="100000"/>
              </a:lnSpc>
              <a:buFont typeface="+mj-lt"/>
              <a:buAutoNum type="alphaLcPeriod" startAt="5"/>
            </a:pPr>
            <a:r>
              <a:rPr lang="es-US" sz="2600" b="0" i="0" u="none" baseline="0" dirty="0"/>
              <a:t>Coloca el cubo o la cesta vacíos en el centro de la </a:t>
            </a:r>
            <a:r>
              <a:rPr lang="es-US" sz="2600" b="0" i="0" u="none" baseline="0" dirty="0" smtClean="0"/>
              <a:t>línea</a:t>
            </a:r>
            <a:br>
              <a:rPr lang="es-US" sz="2600" b="0" i="0" u="none" baseline="0" dirty="0" smtClean="0"/>
            </a:br>
            <a:r>
              <a:rPr lang="es-US" sz="2600" b="0" i="0" u="none" baseline="0" dirty="0" smtClean="0"/>
              <a:t>de </a:t>
            </a:r>
            <a:r>
              <a:rPr lang="es-US" sz="2600" b="0" i="0" u="none" baseline="0" dirty="0"/>
              <a:t>gases atmosféricos.</a:t>
            </a:r>
          </a:p>
          <a:p>
            <a:pPr marL="514350" indent="-514350" algn="l" rtl="0">
              <a:lnSpc>
                <a:spcPct val="100000"/>
              </a:lnSpc>
              <a:buFont typeface="+mj-lt"/>
              <a:buAutoNum type="alphaLcPeriod" startAt="5"/>
            </a:pPr>
            <a:r>
              <a:rPr lang="es-US" sz="2600" b="0" i="0" u="none" baseline="0" dirty="0"/>
              <a:t>Organiza al último cuarto del equipo para que se sitúe a un lado como observador y recoge los balones para la primera ronda. </a:t>
            </a:r>
          </a:p>
        </p:txBody>
      </p:sp>
      <p:pic>
        <p:nvPicPr>
          <p:cNvPr id="5" name="Picture 4">
            <a:extLst>
              <a:ext uri="{FF2B5EF4-FFF2-40B4-BE49-F238E27FC236}">
                <a16:creationId xmlns:a16="http://schemas.microsoft.com/office/drawing/2014/main" xmlns="" id="{494E4EAA-A2AE-3677-5C84-11B1DAC2D4D7}"/>
              </a:ext>
            </a:extLst>
          </p:cNvPr>
          <p:cNvPicPr>
            <a:picLocks noChangeAspect="1"/>
          </p:cNvPicPr>
          <p:nvPr/>
        </p:nvPicPr>
        <p:blipFill>
          <a:blip r:embed="rId2"/>
          <a:srcRect/>
          <a:stretch/>
        </p:blipFill>
        <p:spPr>
          <a:xfrm>
            <a:off x="4024744" y="3636594"/>
            <a:ext cx="4142507" cy="2432900"/>
          </a:xfrm>
          <a:prstGeom prst="rect">
            <a:avLst/>
          </a:prstGeom>
        </p:spPr>
      </p:pic>
    </p:spTree>
    <p:extLst>
      <p:ext uri="{BB962C8B-B14F-4D97-AF65-F5344CB8AC3E}">
        <p14:creationId xmlns:p14="http://schemas.microsoft.com/office/powerpoint/2010/main" val="229641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A7E9E3-CC01-FC4B-4E55-A267294CD928}"/>
              </a:ext>
            </a:extLst>
          </p:cNvPr>
          <p:cNvSpPr>
            <a:spLocks noGrp="1"/>
          </p:cNvSpPr>
          <p:nvPr>
            <p:ph type="title"/>
          </p:nvPr>
        </p:nvSpPr>
        <p:spPr>
          <a:xfrm>
            <a:off x="1359693" y="153234"/>
            <a:ext cx="9472611" cy="1325563"/>
          </a:xfrm>
        </p:spPr>
        <p:txBody>
          <a:bodyPr>
            <a:normAutofit/>
          </a:bodyPr>
          <a:lstStyle/>
          <a:p>
            <a:pPr rtl="0"/>
            <a:r>
              <a:rPr lang="es-US" b="0" i="0" u="none" baseline="0"/>
              <a:t>Jugar </a:t>
            </a:r>
          </a:p>
        </p:txBody>
      </p:sp>
      <p:sp>
        <p:nvSpPr>
          <p:cNvPr id="2" name="Content Placeholder 1">
            <a:extLst>
              <a:ext uri="{FF2B5EF4-FFF2-40B4-BE49-F238E27FC236}">
                <a16:creationId xmlns:a16="http://schemas.microsoft.com/office/drawing/2014/main" xmlns="" id="{179549F0-44AF-2430-B341-7DB498AE3C78}"/>
              </a:ext>
            </a:extLst>
          </p:cNvPr>
          <p:cNvSpPr>
            <a:spLocks noGrp="1"/>
          </p:cNvSpPr>
          <p:nvPr>
            <p:ph sz="quarter" idx="11"/>
          </p:nvPr>
        </p:nvSpPr>
        <p:spPr>
          <a:xfrm>
            <a:off x="772785" y="1574047"/>
            <a:ext cx="7369789" cy="4577032"/>
          </a:xfrm>
        </p:spPr>
        <p:txBody>
          <a:bodyPr>
            <a:noAutofit/>
          </a:bodyPr>
          <a:lstStyle/>
          <a:p>
            <a:pPr marL="514350" indent="-514350" algn="l" rtl="0">
              <a:lnSpc>
                <a:spcPct val="100000"/>
              </a:lnSpc>
              <a:buFont typeface="+mj-lt"/>
              <a:buAutoNum type="alphaLcPeriod"/>
            </a:pPr>
            <a:r>
              <a:rPr lang="es-US" sz="2350" b="0" i="0" u="none" baseline="0" dirty="0"/>
              <a:t>Los miembros del equipo en la línea del sol comienzan con todos los balones de energía. </a:t>
            </a:r>
          </a:p>
          <a:p>
            <a:pPr marL="514350" indent="-514350" algn="l" rtl="0">
              <a:lnSpc>
                <a:spcPct val="100000"/>
              </a:lnSpc>
              <a:buFont typeface="+mj-lt"/>
              <a:buAutoNum type="alphaLcPeriod"/>
            </a:pPr>
            <a:r>
              <a:rPr lang="es-US" sz="2350" b="0" i="0" u="none" baseline="0" dirty="0"/>
              <a:t>El juego comienza cuando la línea del sol lanza sus balones de energía (irradiación solar) a los miembros del equipo en la línea de la Tierra, como se muestra en esta figura. Para empezar, cada persona lanzará un balón.</a:t>
            </a:r>
          </a:p>
          <a:p>
            <a:pPr marL="514350" indent="-514350" algn="l" rtl="0">
              <a:lnSpc>
                <a:spcPct val="100000"/>
              </a:lnSpc>
              <a:buFont typeface="+mj-lt"/>
              <a:buAutoNum type="alphaLcPeriod"/>
            </a:pPr>
            <a:r>
              <a:rPr lang="es-US" sz="2350" b="0" i="0" u="none" baseline="0" dirty="0"/>
              <a:t>Los miembros del equipo de gases atmosféricos situados entre las dos líneas NO intentarán atrapar ni interceptar los balones de energía (irradiación solar) cuando se desplacen desde el sol hacia la Tierra.</a:t>
            </a:r>
          </a:p>
        </p:txBody>
      </p:sp>
      <p:pic>
        <p:nvPicPr>
          <p:cNvPr id="6" name="Picture 5">
            <a:extLst>
              <a:ext uri="{FF2B5EF4-FFF2-40B4-BE49-F238E27FC236}">
                <a16:creationId xmlns:a16="http://schemas.microsoft.com/office/drawing/2014/main" xmlns="" id="{60B16D2D-05C7-CB92-4EE2-8E6F5064F92C}"/>
              </a:ext>
            </a:extLst>
          </p:cNvPr>
          <p:cNvPicPr>
            <a:picLocks noChangeAspect="1"/>
          </p:cNvPicPr>
          <p:nvPr/>
        </p:nvPicPr>
        <p:blipFill>
          <a:blip r:embed="rId2"/>
          <a:srcRect/>
          <a:stretch/>
        </p:blipFill>
        <p:spPr>
          <a:xfrm>
            <a:off x="8142575" y="2706757"/>
            <a:ext cx="3667299" cy="2143537"/>
          </a:xfrm>
          <a:prstGeom prst="rect">
            <a:avLst/>
          </a:prstGeom>
        </p:spPr>
      </p:pic>
    </p:spTree>
    <p:extLst>
      <p:ext uri="{BB962C8B-B14F-4D97-AF65-F5344CB8AC3E}">
        <p14:creationId xmlns:p14="http://schemas.microsoft.com/office/powerpoint/2010/main" val="10937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A7E9E3-CC01-FC4B-4E55-A267294CD928}"/>
              </a:ext>
            </a:extLst>
          </p:cNvPr>
          <p:cNvSpPr>
            <a:spLocks noGrp="1"/>
          </p:cNvSpPr>
          <p:nvPr>
            <p:ph type="title"/>
          </p:nvPr>
        </p:nvSpPr>
        <p:spPr>
          <a:xfrm>
            <a:off x="1359693" y="172284"/>
            <a:ext cx="9472611" cy="1325563"/>
          </a:xfrm>
        </p:spPr>
        <p:txBody>
          <a:bodyPr>
            <a:normAutofit/>
          </a:bodyPr>
          <a:lstStyle/>
          <a:p>
            <a:pPr rtl="0"/>
            <a:r>
              <a:rPr lang="es-US" b="0" i="0" u="none" baseline="0" dirty="0"/>
              <a:t>Jugar, diapositiva 2 </a:t>
            </a:r>
          </a:p>
        </p:txBody>
      </p:sp>
      <p:sp>
        <p:nvSpPr>
          <p:cNvPr id="2" name="Content Placeholder 1">
            <a:extLst>
              <a:ext uri="{FF2B5EF4-FFF2-40B4-BE49-F238E27FC236}">
                <a16:creationId xmlns:a16="http://schemas.microsoft.com/office/drawing/2014/main" xmlns="" id="{179549F0-44AF-2430-B341-7DB498AE3C78}"/>
              </a:ext>
            </a:extLst>
          </p:cNvPr>
          <p:cNvSpPr>
            <a:spLocks noGrp="1"/>
          </p:cNvSpPr>
          <p:nvPr>
            <p:ph sz="quarter" idx="11"/>
          </p:nvPr>
        </p:nvSpPr>
        <p:spPr>
          <a:xfrm>
            <a:off x="549206" y="1412122"/>
            <a:ext cx="7583658" cy="4994476"/>
          </a:xfrm>
        </p:spPr>
        <p:txBody>
          <a:bodyPr>
            <a:noAutofit/>
          </a:bodyPr>
          <a:lstStyle/>
          <a:p>
            <a:pPr marL="514350" indent="-514350" algn="l" rtl="0">
              <a:buFont typeface="+mj-lt"/>
              <a:buAutoNum type="alphaLcPeriod" startAt="4"/>
            </a:pPr>
            <a:r>
              <a:rPr lang="es-US" sz="1800" b="0" i="0" u="none" baseline="0" dirty="0"/>
              <a:t>Los miembros del equipo situados en la línea de la Tierra atraparán los balones e inmediatamente intentarán lanzarlos de nuevo hacia el sol. Esta vez, cuando el equipo de la Tierra lance los balones, los miembros del equipo de gases atmosféricos que se encuentren entre ellos intentarán interceptarlos. Cualquier balón que </a:t>
            </a:r>
            <a:r>
              <a:rPr lang="es-US" sz="1800" b="0" i="0" u="none" baseline="0" dirty="0" smtClean="0"/>
              <a:t>llegue</a:t>
            </a:r>
            <a:br>
              <a:rPr lang="es-US" sz="1800" b="0" i="0" u="none" baseline="0" dirty="0" smtClean="0"/>
            </a:br>
            <a:r>
              <a:rPr lang="es-US" sz="1800" b="0" i="0" u="none" baseline="0" dirty="0" smtClean="0"/>
              <a:t>a </a:t>
            </a:r>
            <a:r>
              <a:rPr lang="es-US" sz="1800" b="0" i="0" u="none" baseline="0" dirty="0"/>
              <a:t>ser tocado por un miembro del equipo de gases atmosféricos se considerará interceptado. Los balones interceptados se recogerán en la canasta vacía del centro.</a:t>
            </a:r>
          </a:p>
          <a:p>
            <a:pPr marL="688975" indent="-225425" algn="l" rtl="0">
              <a:buFont typeface="Arial" panose="020B0604020202020204" pitchFamily="34" charset="0"/>
              <a:buChar char="•"/>
            </a:pPr>
            <a:r>
              <a:rPr lang="es-US" sz="1800" b="0" i="0" u="none" baseline="0" dirty="0"/>
              <a:t>Los balones que se lanzan desde la línea de tierra deben lanzarse por debajo de la mano, o de forma que los balones no se lancen muy por encima de las cabezas del equipo de gases atmosféricos.</a:t>
            </a:r>
          </a:p>
          <a:p>
            <a:pPr marL="688975" indent="-225425" algn="l" rtl="0">
              <a:buFont typeface="Arial" panose="020B0604020202020204" pitchFamily="34" charset="0"/>
              <a:buChar char="•"/>
            </a:pPr>
            <a:r>
              <a:rPr lang="es-US" sz="1800" b="0" i="0" u="none" baseline="0" dirty="0"/>
              <a:t>Los balones deberán lanzarse inmediatamente hacia atrás tras ser atrapados por jugadores situados en la línea de la Tierra o del Sol. No se pueden sostener por mucho tiempo.</a:t>
            </a:r>
          </a:p>
          <a:p>
            <a:pPr marL="514350" indent="-514350" algn="l" rtl="0">
              <a:buFont typeface="+mj-lt"/>
              <a:buAutoNum type="alphaLcPeriod" startAt="5"/>
            </a:pPr>
            <a:r>
              <a:rPr lang="es-US" sz="1800" b="0" i="0" u="none" baseline="0" dirty="0"/>
              <a:t>Los balones que consigan llegar a una persona en la línea del Sol serán lanzados de vuelta a la Tierra, pero no interceptados por los gases atmosféricos (la figura muestra un ejemplo), y </a:t>
            </a:r>
            <a:r>
              <a:rPr lang="es-US" sz="1800" b="0" i="0" u="none" baseline="0" dirty="0" smtClean="0"/>
              <a:t>el</a:t>
            </a:r>
            <a:br>
              <a:rPr lang="es-US" sz="1800" b="0" i="0" u="none" baseline="0" dirty="0" smtClean="0"/>
            </a:br>
            <a:r>
              <a:rPr lang="es-US" sz="1800" b="0" i="0" u="none" baseline="0" dirty="0" smtClean="0"/>
              <a:t>juego </a:t>
            </a:r>
            <a:r>
              <a:rPr lang="es-US" sz="1800" b="0" i="0" u="none" baseline="0" dirty="0"/>
              <a:t>continúa.</a:t>
            </a:r>
          </a:p>
        </p:txBody>
      </p:sp>
      <p:pic>
        <p:nvPicPr>
          <p:cNvPr id="5" name="Picture 4">
            <a:extLst>
              <a:ext uri="{FF2B5EF4-FFF2-40B4-BE49-F238E27FC236}">
                <a16:creationId xmlns:a16="http://schemas.microsoft.com/office/drawing/2014/main" xmlns="" id="{D382BF79-22DD-1E3B-C20A-3F98B6B8B207}"/>
              </a:ext>
            </a:extLst>
          </p:cNvPr>
          <p:cNvPicPr>
            <a:picLocks noChangeAspect="1"/>
          </p:cNvPicPr>
          <p:nvPr/>
        </p:nvPicPr>
        <p:blipFill>
          <a:blip r:embed="rId2"/>
          <a:srcRect/>
          <a:stretch/>
        </p:blipFill>
        <p:spPr>
          <a:xfrm>
            <a:off x="8016723" y="2623930"/>
            <a:ext cx="3918308" cy="2325757"/>
          </a:xfrm>
          <a:prstGeom prst="rect">
            <a:avLst/>
          </a:prstGeom>
        </p:spPr>
      </p:pic>
    </p:spTree>
    <p:extLst>
      <p:ext uri="{BB962C8B-B14F-4D97-AF65-F5344CB8AC3E}">
        <p14:creationId xmlns:p14="http://schemas.microsoft.com/office/powerpoint/2010/main" val="13190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A7E9E3-CC01-FC4B-4E55-A267294CD928}"/>
              </a:ext>
            </a:extLst>
          </p:cNvPr>
          <p:cNvSpPr>
            <a:spLocks noGrp="1"/>
          </p:cNvSpPr>
          <p:nvPr>
            <p:ph type="title"/>
          </p:nvPr>
        </p:nvSpPr>
        <p:spPr>
          <a:xfrm>
            <a:off x="1359693" y="172284"/>
            <a:ext cx="9472611" cy="1325563"/>
          </a:xfrm>
        </p:spPr>
        <p:txBody>
          <a:bodyPr>
            <a:normAutofit/>
          </a:bodyPr>
          <a:lstStyle/>
          <a:p>
            <a:pPr rtl="0"/>
            <a:r>
              <a:rPr lang="es-US" b="0" i="0" u="none" baseline="0"/>
              <a:t>Jugar, diapositiva 3 </a:t>
            </a:r>
          </a:p>
        </p:txBody>
      </p:sp>
      <p:sp>
        <p:nvSpPr>
          <p:cNvPr id="2" name="Content Placeholder 1">
            <a:extLst>
              <a:ext uri="{FF2B5EF4-FFF2-40B4-BE49-F238E27FC236}">
                <a16:creationId xmlns:a16="http://schemas.microsoft.com/office/drawing/2014/main" xmlns="" id="{179549F0-44AF-2430-B341-7DB498AE3C78}"/>
              </a:ext>
            </a:extLst>
          </p:cNvPr>
          <p:cNvSpPr>
            <a:spLocks noGrp="1"/>
          </p:cNvSpPr>
          <p:nvPr>
            <p:ph sz="quarter" idx="11"/>
          </p:nvPr>
        </p:nvSpPr>
        <p:spPr>
          <a:xfrm>
            <a:off x="772785" y="1545472"/>
            <a:ext cx="10465057" cy="4994476"/>
          </a:xfrm>
        </p:spPr>
        <p:txBody>
          <a:bodyPr>
            <a:normAutofit fontScale="92500" lnSpcReduction="10000"/>
          </a:bodyPr>
          <a:lstStyle/>
          <a:p>
            <a:pPr marL="514350" indent="-514350" algn="l" rtl="0">
              <a:lnSpc>
                <a:spcPct val="100000"/>
              </a:lnSpc>
              <a:buFont typeface="+mj-lt"/>
              <a:buAutoNum type="alphaLcPeriod" startAt="6"/>
            </a:pPr>
            <a:r>
              <a:rPr lang="es-US" sz="2600" b="0" i="0" u="none" baseline="0" dirty="0"/>
              <a:t>Programa un reloj o un cronómetro durante dos minutos. </a:t>
            </a:r>
          </a:p>
          <a:p>
            <a:pPr marL="514350" indent="-514350" algn="l" rtl="0">
              <a:lnSpc>
                <a:spcPct val="100000"/>
              </a:lnSpc>
              <a:buFont typeface="+mj-lt"/>
              <a:buAutoNum type="alphaLcPeriod" startAt="6"/>
            </a:pPr>
            <a:r>
              <a:rPr lang="es-US" sz="2600" b="0" i="0" u="none" baseline="0" dirty="0"/>
              <a:t>Comienza la ronda. </a:t>
            </a:r>
          </a:p>
          <a:p>
            <a:pPr marL="514350" indent="-514350" algn="l" rtl="0">
              <a:lnSpc>
                <a:spcPct val="100000"/>
              </a:lnSpc>
              <a:buFont typeface="+mj-lt"/>
              <a:buAutoNum type="alphaLcPeriod" startAt="6"/>
            </a:pPr>
            <a:r>
              <a:rPr lang="es-US" sz="2600" b="0" i="0" u="none" baseline="0" dirty="0"/>
              <a:t>El juego continúa hasta que se agota el tiempo o se interceptan todos los balones, lo que ocurra primero. Si se interceptan todos los balones, anota cuánto tiempo ha durado la ronda. </a:t>
            </a:r>
          </a:p>
          <a:p>
            <a:pPr marL="514350" indent="-514350" algn="l" rtl="0">
              <a:lnSpc>
                <a:spcPct val="100000"/>
              </a:lnSpc>
              <a:buFont typeface="+mj-lt"/>
              <a:buAutoNum type="alphaLcPeriod" startAt="6"/>
            </a:pPr>
            <a:r>
              <a:rPr lang="es-US" sz="2600" b="0" i="0" u="none" baseline="0" dirty="0"/>
              <a:t>Al final de la ronda, cuenta el número de balones interceptados o el tiempo que tomó en interceptar todos los balones. </a:t>
            </a:r>
          </a:p>
          <a:p>
            <a:pPr marL="514350" indent="-514350" algn="l" rtl="0">
              <a:lnSpc>
                <a:spcPct val="100000"/>
              </a:lnSpc>
              <a:buFont typeface="+mj-lt"/>
              <a:buAutoNum type="alphaLcPeriod" startAt="6"/>
            </a:pPr>
            <a:r>
              <a:rPr lang="es-US" sz="2600" b="0" i="0" u="none" baseline="0" dirty="0"/>
              <a:t>Repite esta misma disposición para hacer un total de tres intentos</a:t>
            </a:r>
            <a:r>
              <a:rPr lang="es-US" sz="2600" b="0" i="0" u="none" baseline="0" dirty="0" smtClean="0"/>
              <a:t>.</a:t>
            </a:r>
            <a:br>
              <a:rPr lang="es-US" sz="2600" b="0" i="0" u="none" baseline="0" dirty="0" smtClean="0"/>
            </a:br>
            <a:r>
              <a:rPr lang="es-US" sz="2600" b="0" i="0" u="none" baseline="0" dirty="0" smtClean="0"/>
              <a:t>Rota </a:t>
            </a:r>
            <a:r>
              <a:rPr lang="es-US" sz="2600" b="0" i="0" u="none" baseline="0" dirty="0"/>
              <a:t>los papeles para que todos los miembros del equipo tengan la oportunidad de jugar cada uno de ellos. </a:t>
            </a:r>
          </a:p>
          <a:p>
            <a:pPr marL="514350" indent="-514350" algn="l" rtl="0">
              <a:lnSpc>
                <a:spcPct val="100000"/>
              </a:lnSpc>
              <a:buFont typeface="+mj-lt"/>
              <a:buAutoNum type="alphaLcPeriod" startAt="6"/>
            </a:pPr>
            <a:r>
              <a:rPr lang="es-US" sz="2600" b="0" i="0" u="none" baseline="0" dirty="0"/>
              <a:t>Calcula la media del número total de balones interceptados y el tiempo de la ronda de los tres ensayos.</a:t>
            </a:r>
          </a:p>
        </p:txBody>
      </p:sp>
    </p:spTree>
    <p:extLst>
      <p:ext uri="{BB962C8B-B14F-4D97-AF65-F5344CB8AC3E}">
        <p14:creationId xmlns:p14="http://schemas.microsoft.com/office/powerpoint/2010/main" val="425100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6A7E9E3-CC01-FC4B-4E55-A267294CD928}"/>
              </a:ext>
            </a:extLst>
          </p:cNvPr>
          <p:cNvSpPr>
            <a:spLocks noGrp="1"/>
          </p:cNvSpPr>
          <p:nvPr>
            <p:ph type="title"/>
          </p:nvPr>
        </p:nvSpPr>
        <p:spPr>
          <a:xfrm>
            <a:off x="225287" y="172284"/>
            <a:ext cx="11767930" cy="1325563"/>
          </a:xfrm>
        </p:spPr>
        <p:txBody>
          <a:bodyPr>
            <a:normAutofit/>
          </a:bodyPr>
          <a:lstStyle/>
          <a:p>
            <a:pPr rtl="0"/>
            <a:r>
              <a:rPr lang="es-US" b="0" i="0" u="none" baseline="0" dirty="0"/>
              <a:t>Jugar: Cambiar el gas atmosférico</a:t>
            </a:r>
          </a:p>
        </p:txBody>
      </p:sp>
      <p:sp>
        <p:nvSpPr>
          <p:cNvPr id="2" name="Content Placeholder 1">
            <a:extLst>
              <a:ext uri="{FF2B5EF4-FFF2-40B4-BE49-F238E27FC236}">
                <a16:creationId xmlns:a16="http://schemas.microsoft.com/office/drawing/2014/main" xmlns="" id="{179549F0-44AF-2430-B341-7DB498AE3C78}"/>
              </a:ext>
            </a:extLst>
          </p:cNvPr>
          <p:cNvSpPr>
            <a:spLocks noGrp="1"/>
          </p:cNvSpPr>
          <p:nvPr>
            <p:ph sz="quarter" idx="11"/>
          </p:nvPr>
        </p:nvSpPr>
        <p:spPr>
          <a:xfrm>
            <a:off x="772785" y="1545472"/>
            <a:ext cx="7686243" cy="4994476"/>
          </a:xfrm>
        </p:spPr>
        <p:txBody>
          <a:bodyPr>
            <a:normAutofit lnSpcReduction="10000"/>
          </a:bodyPr>
          <a:lstStyle/>
          <a:p>
            <a:pPr marL="514350" indent="-514350" algn="l" rtl="0">
              <a:lnSpc>
                <a:spcPct val="100000"/>
              </a:lnSpc>
              <a:buFont typeface="+mj-lt"/>
              <a:buAutoNum type="alphaLcPeriod" startAt="12"/>
            </a:pPr>
            <a:r>
              <a:rPr lang="es-US" sz="2600" b="0" i="0" u="none" baseline="0" dirty="0"/>
              <a:t>Ahora, agrega los miembros del equipo que estaban observando al grupo de gases atmosféricos (la figura muestra un ejemplo</a:t>
            </a:r>
            <a:r>
              <a:rPr lang="es-US" sz="2600" b="0" i="0" u="none" baseline="0" dirty="0" smtClean="0"/>
              <a:t>)</a:t>
            </a:r>
            <a:br>
              <a:rPr lang="es-US" sz="2600" b="0" i="0" u="none" baseline="0" dirty="0" smtClean="0"/>
            </a:br>
            <a:r>
              <a:rPr lang="es-US" sz="2600" b="0" i="0" u="none" baseline="0" dirty="0" smtClean="0"/>
              <a:t>y </a:t>
            </a:r>
            <a:r>
              <a:rPr lang="es-US" sz="2600" b="0" i="0" u="none" baseline="0" dirty="0"/>
              <a:t>juega una ronda más. Utiliza el mismo número de balones y juega los mismos dos minutos. Registra estos resultados.</a:t>
            </a:r>
          </a:p>
          <a:p>
            <a:pPr marL="514350" indent="-514350" algn="l" rtl="0">
              <a:lnSpc>
                <a:spcPct val="100000"/>
              </a:lnSpc>
              <a:buFont typeface="+mj-lt"/>
              <a:buAutoNum type="alphaLcPeriod" startAt="12"/>
            </a:pPr>
            <a:r>
              <a:rPr lang="es-US" sz="2600" b="0" i="0" u="none" baseline="0" dirty="0"/>
              <a:t>Realiza un total de tres series y calcula la media de los datos de esta ronda.</a:t>
            </a:r>
          </a:p>
          <a:p>
            <a:pPr marL="514350" indent="-514350" algn="l" rtl="0">
              <a:lnSpc>
                <a:spcPct val="100000"/>
              </a:lnSpc>
              <a:buFont typeface="+mj-lt"/>
              <a:buAutoNum type="alphaLcPeriod" startAt="12"/>
            </a:pPr>
            <a:r>
              <a:rPr lang="es-US" sz="2600" b="0" i="0" u="none" baseline="0" dirty="0"/>
              <a:t>Puedes repetir este juego muchas veces, cambiando otras variables de una en una, para ver cómo afectan las distintas </a:t>
            </a:r>
            <a:r>
              <a:rPr lang="es-US" sz="2600" b="0" i="0" u="none" baseline="0" dirty="0" smtClean="0"/>
              <a:t>disposiciones</a:t>
            </a:r>
            <a:br>
              <a:rPr lang="es-US" sz="2600" b="0" i="0" u="none" baseline="0" dirty="0" smtClean="0"/>
            </a:br>
            <a:r>
              <a:rPr lang="es-US" sz="2600" b="0" i="0" u="none" baseline="0" dirty="0" smtClean="0"/>
              <a:t>a </a:t>
            </a:r>
            <a:r>
              <a:rPr lang="es-US" sz="2600" b="0" i="0" u="none" baseline="0" dirty="0"/>
              <a:t>los datos que recopilas.</a:t>
            </a:r>
          </a:p>
        </p:txBody>
      </p:sp>
      <p:pic>
        <p:nvPicPr>
          <p:cNvPr id="5" name="Picture 4">
            <a:extLst>
              <a:ext uri="{FF2B5EF4-FFF2-40B4-BE49-F238E27FC236}">
                <a16:creationId xmlns:a16="http://schemas.microsoft.com/office/drawing/2014/main" xmlns="" id="{D28A0201-44AF-2AC6-C6EB-AC0AC88AC6AF}"/>
              </a:ext>
            </a:extLst>
          </p:cNvPr>
          <p:cNvPicPr>
            <a:picLocks noChangeAspect="1"/>
          </p:cNvPicPr>
          <p:nvPr/>
        </p:nvPicPr>
        <p:blipFill>
          <a:blip r:embed="rId2"/>
          <a:srcRect/>
          <a:stretch/>
        </p:blipFill>
        <p:spPr>
          <a:xfrm>
            <a:off x="8295861" y="1756555"/>
            <a:ext cx="3611988" cy="2114711"/>
          </a:xfrm>
          <a:prstGeom prst="rect">
            <a:avLst/>
          </a:prstGeom>
        </p:spPr>
      </p:pic>
    </p:spTree>
    <p:extLst>
      <p:ext uri="{BB962C8B-B14F-4D97-AF65-F5344CB8AC3E}">
        <p14:creationId xmlns:p14="http://schemas.microsoft.com/office/powerpoint/2010/main" val="3661193150"/>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d090d31-fefa-4a22-9549-1e5b39d96545" xsi:nil="true"/>
    <MediaServiceKeyPoints xmlns="292c868e-6514-44ed-917d-b7c03497c149" xsi:nil="true"/>
    <lcf76f155ced4ddcb4097134ff3c332f xmlns="292c868e-6514-44ed-917d-b7c03497c1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E4FEC9DB8CDBB44B396B9879CE711F8" ma:contentTypeVersion="19" ma:contentTypeDescription="Crear nuevo documento." ma:contentTypeScope="" ma:versionID="98549b089c9d08903decde71debd033e">
  <xsd:schema xmlns:xsd="http://www.w3.org/2001/XMLSchema" xmlns:xs="http://www.w3.org/2001/XMLSchema" xmlns:p="http://schemas.microsoft.com/office/2006/metadata/properties" xmlns:ns2="292c868e-6514-44ed-917d-b7c03497c149" xmlns:ns3="cd090d31-fefa-4a22-9549-1e5b39d96545" targetNamespace="http://schemas.microsoft.com/office/2006/metadata/properties" ma:root="true" ma:fieldsID="7c61d98ffb2f11beb99ff98e9108ae61" ns2:_="" ns3:_="">
    <xsd:import namespace="292c868e-6514-44ed-917d-b7c03497c149"/>
    <xsd:import namespace="cd090d31-fefa-4a22-9549-1e5b39d965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c868e-6514-44ed-917d-b7c03497c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aaf63ef-2195-457b-97db-1bd2323f3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90d31-fefa-4a22-9549-1e5b39d96545"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7fabed9-2ba7-4ab0-9c33-b1dccb52b458}" ma:internalName="TaxCatchAll" ma:showField="CatchAllData" ma:web="cd090d31-fefa-4a22-9549-1e5b39d965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2.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 ds:uri="cd090d31-fefa-4a22-9549-1e5b39d96545"/>
    <ds:schemaRef ds:uri="292c868e-6514-44ed-917d-b7c03497c149"/>
  </ds:schemaRefs>
</ds:datastoreItem>
</file>

<file path=customXml/itemProps3.xml><?xml version="1.0" encoding="utf-8"?>
<ds:datastoreItem xmlns:ds="http://schemas.openxmlformats.org/officeDocument/2006/customXml" ds:itemID="{01FC3CAF-D8B1-4FB1-8F45-4DB3012CB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c868e-6514-44ed-917d-b7c03497c149"/>
    <ds:schemaRef ds:uri="cd090d31-fefa-4a22-9549-1e5b39d96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10618</TotalTime>
  <Words>539</Words>
  <Application>Microsoft Office PowerPoint</Application>
  <PresentationFormat>Custom</PresentationFormat>
  <Paragraphs>48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Custom</vt:lpstr>
      <vt:lpstr>Juego sobre el sistema energético de la Tierra</vt:lpstr>
      <vt:lpstr>Prepararse</vt:lpstr>
      <vt:lpstr>Reúne tus suministros</vt:lpstr>
      <vt:lpstr>Preparación de la primera ronda</vt:lpstr>
      <vt:lpstr>Preparación de la primera ronda, diapositiva 2</vt:lpstr>
      <vt:lpstr>Jugar </vt:lpstr>
      <vt:lpstr>Jugar, diapositiva 2 </vt:lpstr>
      <vt:lpstr>Jugar, diapositiva 3 </vt:lpstr>
      <vt:lpstr>Jugar: Cambiar el gas atmosférico</vt:lpstr>
      <vt:lpstr>Discusión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Jill Curry</dc:creator>
  <cp:lastModifiedBy>WORD G</cp:lastModifiedBy>
  <cp:revision>115</cp:revision>
  <dcterms:created xsi:type="dcterms:W3CDTF">2024-12-17T02:33:39Z</dcterms:created>
  <dcterms:modified xsi:type="dcterms:W3CDTF">2025-06-07T09:41:49Z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0x0101003E4FEC9DB8CDBB44B396B9879CE711F8</vt:lpwstr>
  </property>
</Properties>
</file>