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11" r:id="rId5"/>
    <p:sldId id="312" r:id="rId6"/>
    <p:sldId id="313" r:id="rId7"/>
    <p:sldId id="314" r:id="rId8"/>
    <p:sldId id="323" r:id="rId9"/>
    <p:sldId id="324" r:id="rId10"/>
    <p:sldId id="3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2CE"/>
    <a:srgbClr val="F9CF32"/>
    <a:srgbClr val="5B9CD6"/>
    <a:srgbClr val="173668"/>
    <a:srgbClr val="CF8D2A"/>
    <a:srgbClr val="F29D33"/>
    <a:srgbClr val="E34584"/>
    <a:srgbClr val="ED6C33"/>
    <a:srgbClr val="902538"/>
    <a:srgbClr val="F6B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104" d="100"/>
          <a:sy n="104" d="100"/>
        </p:scale>
        <p:origin x="744" y="204"/>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4/2/2025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4/2/2025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4/2/2025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Greenhouse Gases Model</a:t>
            </a:r>
          </a:p>
        </p:txBody>
      </p:sp>
      <p:sp>
        <p:nvSpPr>
          <p:cNvPr id="3" name="Subtitle 2"/>
          <p:cNvSpPr>
            <a:spLocks noGrp="1"/>
          </p:cNvSpPr>
          <p:nvPr>
            <p:ph type="subTitle" idx="1"/>
          </p:nvPr>
        </p:nvSpPr>
        <p:spPr>
          <a:xfrm>
            <a:off x="341377" y="418461"/>
            <a:ext cx="11850623" cy="607910"/>
          </a:xfrm>
        </p:spPr>
        <p:txBody>
          <a:bodyPr/>
          <a:lstStyle/>
          <a:p>
            <a:r>
              <a:rPr lang="en-US" b="0" dirty="0"/>
              <a:t>Starting with Sustainability</a:t>
            </a:r>
            <a:endParaRPr lang="en-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99C4F-55E3-09ED-E630-37A81726E7F1}"/>
              </a:ext>
            </a:extLst>
          </p:cNvPr>
          <p:cNvSpPr>
            <a:spLocks noGrp="1"/>
          </p:cNvSpPr>
          <p:nvPr>
            <p:ph type="title"/>
          </p:nvPr>
        </p:nvSpPr>
        <p:spPr>
          <a:xfrm>
            <a:off x="208429" y="219909"/>
            <a:ext cx="11772900" cy="1325563"/>
          </a:xfrm>
        </p:spPr>
        <p:txBody>
          <a:bodyPr/>
          <a:lstStyle/>
          <a:p>
            <a:r>
              <a:rPr lang="en-US" dirty="0"/>
              <a:t>Greenhouse Gases Model Overview</a:t>
            </a:r>
          </a:p>
        </p:txBody>
      </p:sp>
      <p:sp>
        <p:nvSpPr>
          <p:cNvPr id="2" name="Content Placeholder 1">
            <a:extLst>
              <a:ext uri="{FF2B5EF4-FFF2-40B4-BE49-F238E27FC236}">
                <a16:creationId xmlns:a16="http://schemas.microsoft.com/office/drawing/2014/main" id="{A6744D5F-1A1C-C585-B1AD-5FD28E57A831}"/>
              </a:ext>
            </a:extLst>
          </p:cNvPr>
          <p:cNvSpPr>
            <a:spLocks noGrp="1"/>
          </p:cNvSpPr>
          <p:nvPr>
            <p:ph sz="quarter" idx="11"/>
          </p:nvPr>
        </p:nvSpPr>
        <p:spPr>
          <a:xfrm>
            <a:off x="633639" y="2146852"/>
            <a:ext cx="10924717" cy="4072973"/>
          </a:xfrm>
        </p:spPr>
        <p:txBody>
          <a:bodyPr>
            <a:normAutofit/>
          </a:bodyPr>
          <a:lstStyle/>
          <a:p>
            <a:r>
              <a:rPr lang="en-US" dirty="0"/>
              <a:t>The atmosphere is comprised of different types of gases. These gases, which include oxygen, support human life on Earth. Some of these gases in the atmosphere can trap energy from the sun. When sunlight reaches Earth’s surface, it emits energy in the form of heat. Some of the heat radiates back into space, but certain gases in Earth’s atmosphere can also absorb some of this heat before it can escape. This natural process, known as the greenhouse effect, keeps our planet warm.</a:t>
            </a:r>
          </a:p>
        </p:txBody>
      </p:sp>
    </p:spTree>
    <p:extLst>
      <p:ext uri="{BB962C8B-B14F-4D97-AF65-F5344CB8AC3E}">
        <p14:creationId xmlns:p14="http://schemas.microsoft.com/office/powerpoint/2010/main" val="9590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0E57A-2E23-DDFB-688B-28A999DD7FED}"/>
              </a:ext>
            </a:extLst>
          </p:cNvPr>
          <p:cNvSpPr>
            <a:spLocks noGrp="1"/>
          </p:cNvSpPr>
          <p:nvPr>
            <p:ph type="title"/>
          </p:nvPr>
        </p:nvSpPr>
        <p:spPr/>
        <p:txBody>
          <a:bodyPr/>
          <a:lstStyle/>
          <a:p>
            <a:r>
              <a:rPr lang="en-US" dirty="0"/>
              <a:t>Gather Your Materials</a:t>
            </a:r>
          </a:p>
        </p:txBody>
      </p:sp>
      <p:sp>
        <p:nvSpPr>
          <p:cNvPr id="2" name="Content Placeholder 1">
            <a:extLst>
              <a:ext uri="{FF2B5EF4-FFF2-40B4-BE49-F238E27FC236}">
                <a16:creationId xmlns:a16="http://schemas.microsoft.com/office/drawing/2014/main" id="{8CC2E3AB-65F0-2AFF-B095-9B354FF15EAD}"/>
              </a:ext>
            </a:extLst>
          </p:cNvPr>
          <p:cNvSpPr>
            <a:spLocks noGrp="1"/>
          </p:cNvSpPr>
          <p:nvPr>
            <p:ph sz="quarter" idx="11"/>
          </p:nvPr>
        </p:nvSpPr>
        <p:spPr>
          <a:xfrm>
            <a:off x="633641" y="1545472"/>
            <a:ext cx="10975263" cy="4855328"/>
          </a:xfrm>
        </p:spPr>
        <p:txBody>
          <a:bodyPr>
            <a:normAutofit fontScale="85000" lnSpcReduction="20000"/>
          </a:bodyPr>
          <a:lstStyle/>
          <a:p>
            <a:pPr>
              <a:lnSpc>
                <a:spcPct val="110000"/>
              </a:lnSpc>
            </a:pPr>
            <a:r>
              <a:rPr lang="en-US" dirty="0"/>
              <a:t>You will need:</a:t>
            </a:r>
          </a:p>
          <a:p>
            <a:pPr marL="342900">
              <a:lnSpc>
                <a:spcPct val="110000"/>
              </a:lnSpc>
            </a:pPr>
            <a:r>
              <a:rPr lang="en-US" dirty="0"/>
              <a:t>•	2 clear plastic or glass bottles with lids</a:t>
            </a:r>
          </a:p>
          <a:p>
            <a:pPr marL="342900">
              <a:lnSpc>
                <a:spcPct val="110000"/>
              </a:lnSpc>
            </a:pPr>
            <a:r>
              <a:rPr lang="en-US" dirty="0"/>
              <a:t>•	2 thermometers</a:t>
            </a:r>
          </a:p>
          <a:p>
            <a:pPr marL="342900">
              <a:lnSpc>
                <a:spcPct val="110000"/>
              </a:lnSpc>
            </a:pPr>
            <a:r>
              <a:rPr lang="en-US" dirty="0"/>
              <a:t>•	Tape (optional)</a:t>
            </a:r>
          </a:p>
          <a:p>
            <a:pPr marL="342900">
              <a:lnSpc>
                <a:spcPct val="110000"/>
              </a:lnSpc>
            </a:pPr>
            <a:r>
              <a:rPr lang="en-US" dirty="0"/>
              <a:t>•	Vinegar </a:t>
            </a:r>
          </a:p>
          <a:p>
            <a:pPr marL="342900">
              <a:lnSpc>
                <a:spcPct val="110000"/>
              </a:lnSpc>
            </a:pPr>
            <a:r>
              <a:rPr lang="en-US" dirty="0"/>
              <a:t>•	Baking soda (approximately 15 mg or 1 tablespoon)</a:t>
            </a:r>
          </a:p>
          <a:p>
            <a:pPr marL="342900">
              <a:lnSpc>
                <a:spcPct val="110000"/>
              </a:lnSpc>
            </a:pPr>
            <a:r>
              <a:rPr lang="en-US" dirty="0"/>
              <a:t>•	Funnel, or piece of paper that can act as a funnel</a:t>
            </a:r>
          </a:p>
          <a:p>
            <a:pPr marL="342900">
              <a:lnSpc>
                <a:spcPct val="110000"/>
              </a:lnSpc>
            </a:pPr>
            <a:r>
              <a:rPr lang="en-US" dirty="0"/>
              <a:t>•	Heat source, such as a lamp that gives off heat, or a sunny windowsill</a:t>
            </a:r>
          </a:p>
          <a:p>
            <a:pPr marL="342900">
              <a:lnSpc>
                <a:spcPct val="110000"/>
              </a:lnSpc>
            </a:pPr>
            <a:r>
              <a:rPr lang="en-US" dirty="0"/>
              <a:t>•	Paper and pencil to record results</a:t>
            </a:r>
          </a:p>
          <a:p>
            <a:pPr marL="342900">
              <a:lnSpc>
                <a:spcPct val="110000"/>
              </a:lnSpc>
            </a:pPr>
            <a:r>
              <a:rPr lang="en-US" dirty="0"/>
              <a:t>•	Timer or clock</a:t>
            </a:r>
          </a:p>
        </p:txBody>
      </p:sp>
    </p:spTree>
    <p:extLst>
      <p:ext uri="{BB962C8B-B14F-4D97-AF65-F5344CB8AC3E}">
        <p14:creationId xmlns:p14="http://schemas.microsoft.com/office/powerpoint/2010/main" val="26509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Setup</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a:bodyPr>
          <a:lstStyle/>
          <a:p>
            <a:pPr marL="457200" indent="-457200">
              <a:lnSpc>
                <a:spcPct val="100000"/>
              </a:lnSpc>
              <a:buFont typeface="Arial" panose="020B0604020202020204" pitchFamily="34" charset="0"/>
              <a:buChar char="•"/>
            </a:pPr>
            <a:r>
              <a:rPr lang="en-US" sz="2600" dirty="0"/>
              <a:t>Depending on the type of thermometer you use, either make a small hole in the lid of the bottle and insert the bottom of the thermometer into the bottle or tape the thermometer to the inside of the bottle.</a:t>
            </a:r>
          </a:p>
          <a:p>
            <a:pPr marL="457200" indent="-457200">
              <a:lnSpc>
                <a:spcPct val="100000"/>
              </a:lnSpc>
              <a:buFont typeface="Arial" panose="020B0604020202020204" pitchFamily="34" charset="0"/>
              <a:buChar char="•"/>
            </a:pPr>
            <a:r>
              <a:rPr lang="en-US" sz="2600" dirty="0"/>
              <a:t>Pour approximately 5 cm (2 inches) of vinegar into each bottle.</a:t>
            </a:r>
          </a:p>
          <a:p>
            <a:pPr marL="457200" indent="-457200">
              <a:lnSpc>
                <a:spcPct val="100000"/>
              </a:lnSpc>
              <a:buFont typeface="Arial" panose="020B0604020202020204" pitchFamily="34" charset="0"/>
              <a:buChar char="•"/>
            </a:pPr>
            <a:r>
              <a:rPr lang="en-US" sz="2600" dirty="0"/>
              <a:t>Cap one bottle. That is your control bottle; it shows the current atmosphere on Earth.</a:t>
            </a:r>
          </a:p>
        </p:txBody>
      </p:sp>
    </p:spTree>
    <p:extLst>
      <p:ext uri="{BB962C8B-B14F-4D97-AF65-F5344CB8AC3E}">
        <p14:creationId xmlns:p14="http://schemas.microsoft.com/office/powerpoint/2010/main" val="109985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Create Carbon Dioxide</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545472"/>
            <a:ext cx="10783111" cy="4577032"/>
          </a:xfrm>
        </p:spPr>
        <p:txBody>
          <a:bodyPr>
            <a:normAutofit/>
          </a:bodyPr>
          <a:lstStyle/>
          <a:p>
            <a:pPr marL="514350" indent="-514350">
              <a:lnSpc>
                <a:spcPct val="100000"/>
              </a:lnSpc>
              <a:buFont typeface="+mj-lt"/>
              <a:buAutoNum type="alphaLcPeriod"/>
            </a:pPr>
            <a:r>
              <a:rPr lang="en-US" sz="2600" dirty="0"/>
              <a:t>Measure out 15 mg or 1 tablespoon of baking soda.</a:t>
            </a:r>
          </a:p>
          <a:p>
            <a:pPr marL="514350" indent="-514350">
              <a:lnSpc>
                <a:spcPct val="100000"/>
              </a:lnSpc>
              <a:buFont typeface="+mj-lt"/>
              <a:buAutoNum type="alphaLcPeriod"/>
            </a:pPr>
            <a:r>
              <a:rPr lang="en-US" sz="2600" dirty="0"/>
              <a:t>Use a rolled-up piece of paper or a funnel to pour the baking soda into the uncapped bottle.</a:t>
            </a:r>
          </a:p>
          <a:p>
            <a:pPr marL="514350" indent="-514350">
              <a:lnSpc>
                <a:spcPct val="100000"/>
              </a:lnSpc>
              <a:buFont typeface="+mj-lt"/>
              <a:buAutoNum type="alphaLcPeriod"/>
            </a:pPr>
            <a:r>
              <a:rPr lang="en-US" sz="2600" dirty="0"/>
              <a:t>Cap the bottle immediately. This bottle now contains more carbon dioxide than the control bottle (baking soda and vinegar react to produce carbon dioxide).</a:t>
            </a:r>
          </a:p>
        </p:txBody>
      </p:sp>
    </p:spTree>
    <p:extLst>
      <p:ext uri="{BB962C8B-B14F-4D97-AF65-F5344CB8AC3E}">
        <p14:creationId xmlns:p14="http://schemas.microsoft.com/office/powerpoint/2010/main" val="229641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Conduct Your Experiment</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6" y="1545472"/>
            <a:ext cx="10059518" cy="4577032"/>
          </a:xfrm>
        </p:spPr>
        <p:txBody>
          <a:bodyPr>
            <a:normAutofit/>
          </a:bodyPr>
          <a:lstStyle/>
          <a:p>
            <a:pPr marL="514350" indent="-514350">
              <a:lnSpc>
                <a:spcPct val="100000"/>
              </a:lnSpc>
              <a:buFont typeface="+mj-lt"/>
              <a:buAutoNum type="alphaLcPeriod"/>
            </a:pPr>
            <a:r>
              <a:rPr lang="en-US" sz="2600" dirty="0"/>
              <a:t>Place the two bottles an equal distance from the heat source (for example, put the lamp in between them or put them side by side on a windowsill).</a:t>
            </a:r>
          </a:p>
          <a:p>
            <a:pPr marL="514350" indent="-514350">
              <a:lnSpc>
                <a:spcPct val="100000"/>
              </a:lnSpc>
              <a:buFont typeface="+mj-lt"/>
              <a:buAutoNum type="alphaLcPeriod"/>
            </a:pPr>
            <a:r>
              <a:rPr lang="en-US" sz="2600" dirty="0"/>
              <a:t>Record the temperature for both bottles on your paper.</a:t>
            </a:r>
          </a:p>
          <a:p>
            <a:pPr marL="514350" indent="-514350">
              <a:lnSpc>
                <a:spcPct val="100000"/>
              </a:lnSpc>
              <a:buFont typeface="+mj-lt"/>
              <a:buAutoNum type="alphaLcPeriod"/>
            </a:pPr>
            <a:r>
              <a:rPr lang="en-US" sz="2600" dirty="0"/>
              <a:t>Every five minutes for the next 20 to 30 minutes, return and record the temperature for both bottles.</a:t>
            </a:r>
          </a:p>
        </p:txBody>
      </p:sp>
    </p:spTree>
    <p:extLst>
      <p:ext uri="{BB962C8B-B14F-4D97-AF65-F5344CB8AC3E}">
        <p14:creationId xmlns:p14="http://schemas.microsoft.com/office/powerpoint/2010/main" val="10937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7E9E3-CC01-FC4B-4E55-A267294CD928}"/>
              </a:ext>
            </a:extLst>
          </p:cNvPr>
          <p:cNvSpPr>
            <a:spLocks noGrp="1"/>
          </p:cNvSpPr>
          <p:nvPr>
            <p:ph type="title"/>
          </p:nvPr>
        </p:nvSpPr>
        <p:spPr/>
        <p:txBody>
          <a:bodyPr>
            <a:normAutofit/>
          </a:bodyPr>
          <a:lstStyle/>
          <a:p>
            <a:r>
              <a:rPr lang="en-US" dirty="0"/>
              <a:t>Analyze and Discuss Your Results</a:t>
            </a:r>
          </a:p>
        </p:txBody>
      </p:sp>
      <p:sp>
        <p:nvSpPr>
          <p:cNvPr id="2" name="Content Placeholder 1">
            <a:extLst>
              <a:ext uri="{FF2B5EF4-FFF2-40B4-BE49-F238E27FC236}">
                <a16:creationId xmlns:a16="http://schemas.microsoft.com/office/drawing/2014/main" id="{179549F0-44AF-2430-B341-7DB498AE3C78}"/>
              </a:ext>
            </a:extLst>
          </p:cNvPr>
          <p:cNvSpPr>
            <a:spLocks noGrp="1"/>
          </p:cNvSpPr>
          <p:nvPr>
            <p:ph sz="quarter" idx="11"/>
          </p:nvPr>
        </p:nvSpPr>
        <p:spPr>
          <a:xfrm>
            <a:off x="772785" y="1929652"/>
            <a:ext cx="10495849" cy="4610295"/>
          </a:xfrm>
        </p:spPr>
        <p:txBody>
          <a:bodyPr>
            <a:normAutofit/>
          </a:bodyPr>
          <a:lstStyle/>
          <a:p>
            <a:pPr marL="457200" indent="-457200">
              <a:lnSpc>
                <a:spcPct val="100000"/>
              </a:lnSpc>
              <a:buFont typeface="Arial" panose="020B0604020202020204" pitchFamily="34" charset="0"/>
              <a:buChar char="•"/>
            </a:pPr>
            <a:r>
              <a:rPr lang="en-US" sz="2600" dirty="0"/>
              <a:t>Were there any differences in the temperature between the two bottles?</a:t>
            </a:r>
          </a:p>
          <a:p>
            <a:pPr marL="457200" indent="-457200">
              <a:lnSpc>
                <a:spcPct val="100000"/>
              </a:lnSpc>
              <a:buFont typeface="Arial" panose="020B0604020202020204" pitchFamily="34" charset="0"/>
              <a:buChar char="•"/>
            </a:pPr>
            <a:r>
              <a:rPr lang="en-US" sz="2600" dirty="0"/>
              <a:t>If so, which bottle got hotter?</a:t>
            </a:r>
          </a:p>
          <a:p>
            <a:pPr marL="457200" indent="-457200">
              <a:lnSpc>
                <a:spcPct val="100000"/>
              </a:lnSpc>
              <a:buFont typeface="Arial" panose="020B0604020202020204" pitchFamily="34" charset="0"/>
              <a:buChar char="•"/>
            </a:pPr>
            <a:r>
              <a:rPr lang="en-US" sz="2600" dirty="0"/>
              <a:t>How does this model show the impact of additional carbon dioxide on Earth’s atmosphere?</a:t>
            </a:r>
          </a:p>
        </p:txBody>
      </p:sp>
    </p:spTree>
    <p:extLst>
      <p:ext uri="{BB962C8B-B14F-4D97-AF65-F5344CB8AC3E}">
        <p14:creationId xmlns:p14="http://schemas.microsoft.com/office/powerpoint/2010/main" val="131907248"/>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10605</TotalTime>
  <Words>430</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Rockwell</vt:lpstr>
      <vt:lpstr>Tahoma</vt:lpstr>
      <vt:lpstr>Custom</vt:lpstr>
      <vt:lpstr>Greenhouse Gases Model</vt:lpstr>
      <vt:lpstr>Greenhouse Gases Model Overview</vt:lpstr>
      <vt:lpstr>Gather Your Materials</vt:lpstr>
      <vt:lpstr>Setup</vt:lpstr>
      <vt:lpstr>Create Carbon Dioxide</vt:lpstr>
      <vt:lpstr>Conduct Your Experiment</vt:lpstr>
      <vt:lpstr>Analyze and Discuss Your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Gibson, Heidi</cp:lastModifiedBy>
  <cp:revision>103</cp:revision>
  <dcterms:created xsi:type="dcterms:W3CDTF">2024-12-17T02:33:39Z</dcterms:created>
  <dcterms:modified xsi:type="dcterms:W3CDTF">2025-04-02T22:02:48Z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