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11" r:id="rId5"/>
    <p:sldId id="312" r:id="rId6"/>
    <p:sldId id="313" r:id="rId7"/>
    <p:sldId id="314" r:id="rId8"/>
    <p:sldId id="323" r:id="rId9"/>
    <p:sldId id="324" r:id="rId10"/>
    <p:sldId id="32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48" autoAdjust="0"/>
    <p:restoredTop sz="93098" autoAdjust="0"/>
  </p:normalViewPr>
  <p:slideViewPr>
    <p:cSldViewPr snapToGrid="0">
      <p:cViewPr>
        <p:scale>
          <a:sx n="100" d="100"/>
          <a:sy n="100" d="100"/>
        </p:scale>
        <p:origin x="-485" y="-58"/>
      </p:cViewPr>
      <p:guideLst>
        <p:guide orient="horz" pos="2160"/>
        <p:guide pos="3840"/>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6/7/2025</a:t>
            </a:fld>
            <a:endParaRPr lang="en-US" dirty="0"/>
          </a:p>
        </p:txBody>
      </p:sp>
      <p:sp>
        <p:nvSpPr>
          <p:cNvPr id="4" name="Footer Placeholder 3">
            <a:extLst>
              <a:ext uri="{FF2B5EF4-FFF2-40B4-BE49-F238E27FC236}">
                <a16:creationId xmlns=""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pPr algn="l" rtl="0"/>
            <a:fld id="{C853816F-A1CF-4485-B308-1B9F14B36EAD}" type="slidenum">
              <a:rPr/>
              <a:t>1</a:t>
            </a:fld>
            <a:endParaRPr lang="es-US" dirty="0"/>
          </a:p>
        </p:txBody>
      </p:sp>
    </p:spTree>
    <p:extLst>
      <p:ext uri="{BB962C8B-B14F-4D97-AF65-F5344CB8AC3E}">
        <p14:creationId xmlns:p14="http://schemas.microsoft.com/office/powerpoint/2010/main" val="25770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6/7/2025</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r>
              <a:rPr lang="es-US" b="0" i="0" u="none" baseline="0" dirty="0"/>
              <a:t>Modelo de gases de efecto invernadero</a:t>
            </a:r>
          </a:p>
        </p:txBody>
      </p:sp>
      <p:sp>
        <p:nvSpPr>
          <p:cNvPr id="3" name="Subtitle 2"/>
          <p:cNvSpPr>
            <a:spLocks noGrp="1"/>
          </p:cNvSpPr>
          <p:nvPr>
            <p:ph type="subTitle" idx="1"/>
          </p:nvPr>
        </p:nvSpPr>
        <p:spPr>
          <a:xfrm>
            <a:off x="6097" y="418461"/>
            <a:ext cx="11850623" cy="607910"/>
          </a:xfrm>
        </p:spPr>
        <p:txBody>
          <a:bodyPr/>
          <a:lstStyle/>
          <a:p>
            <a:pPr algn="l" rtl="0"/>
            <a:r>
              <a:rPr lang="es-US" b="0" i="0" u="none" baseline="0" dirty="0"/>
              <a:t>Cómo comenzar con la sostenibilidad</a:t>
            </a:r>
            <a:endParaRPr lang="es-US" dirty="0"/>
          </a:p>
        </p:txBody>
      </p:sp>
    </p:spTree>
    <p:extLst>
      <p:ext uri="{BB962C8B-B14F-4D97-AF65-F5344CB8AC3E}">
        <p14:creationId xmlns:p14="http://schemas.microsoft.com/office/powerpoint/2010/main" val="163157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4399C4F-55E3-09ED-E630-37A81726E7F1}"/>
              </a:ext>
            </a:extLst>
          </p:cNvPr>
          <p:cNvSpPr>
            <a:spLocks noGrp="1"/>
          </p:cNvSpPr>
          <p:nvPr>
            <p:ph type="title"/>
          </p:nvPr>
        </p:nvSpPr>
        <p:spPr>
          <a:xfrm>
            <a:off x="90112" y="57984"/>
            <a:ext cx="12009535" cy="1325563"/>
          </a:xfrm>
        </p:spPr>
        <p:txBody>
          <a:bodyPr>
            <a:normAutofit/>
          </a:bodyPr>
          <a:lstStyle/>
          <a:p>
            <a:pPr rtl="0">
              <a:lnSpc>
                <a:spcPct val="85000"/>
              </a:lnSpc>
            </a:pPr>
            <a:r>
              <a:rPr lang="es-US" sz="4300" b="0" i="0" u="none" baseline="0"/>
              <a:t>Resumen del modelo de gases de efecto invernadero</a:t>
            </a:r>
          </a:p>
        </p:txBody>
      </p:sp>
      <p:sp>
        <p:nvSpPr>
          <p:cNvPr id="2" name="Content Placeholder 1">
            <a:extLst>
              <a:ext uri="{FF2B5EF4-FFF2-40B4-BE49-F238E27FC236}">
                <a16:creationId xmlns="" xmlns:a16="http://schemas.microsoft.com/office/drawing/2014/main" id="{A6744D5F-1A1C-C585-B1AD-5FD28E57A831}"/>
              </a:ext>
            </a:extLst>
          </p:cNvPr>
          <p:cNvSpPr>
            <a:spLocks noGrp="1"/>
          </p:cNvSpPr>
          <p:nvPr>
            <p:ph sz="quarter" idx="11"/>
          </p:nvPr>
        </p:nvSpPr>
        <p:spPr>
          <a:xfrm>
            <a:off x="633639" y="2146852"/>
            <a:ext cx="10924717" cy="4072973"/>
          </a:xfrm>
        </p:spPr>
        <p:txBody>
          <a:bodyPr>
            <a:normAutofit/>
          </a:bodyPr>
          <a:lstStyle/>
          <a:p>
            <a:pPr algn="l" rtl="0"/>
            <a:r>
              <a:rPr lang="es-US" b="0" i="0" u="none" baseline="0" dirty="0"/>
              <a:t>La atmósfera está compuesta por diferentes tipos de gases. Estos gases, entre los que se encuentra el oxígeno, sustentan la vida humana en la Tierra. Algunos de estos gases de la atmósfera pueden atrapar la energía del sol. Cuando la luz solar alcanza la superficie de la Tierra, emite energía en forma de calor. Parte del calor se irradia de vuelta al espacio, pero ciertos gases de la atmósfera terrestre también pueden absorber parte de este calor antes de que pueda escapar. Este proceso natural, conocido como efecto invernadero, mantiene caliente nuestro planeta.</a:t>
            </a:r>
          </a:p>
        </p:txBody>
      </p:sp>
    </p:spTree>
    <p:extLst>
      <p:ext uri="{BB962C8B-B14F-4D97-AF65-F5344CB8AC3E}">
        <p14:creationId xmlns:p14="http://schemas.microsoft.com/office/powerpoint/2010/main" val="9590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6B0E57A-2E23-DDFB-688B-28A999DD7FED}"/>
              </a:ext>
            </a:extLst>
          </p:cNvPr>
          <p:cNvSpPr>
            <a:spLocks noGrp="1"/>
          </p:cNvSpPr>
          <p:nvPr>
            <p:ph type="title"/>
          </p:nvPr>
        </p:nvSpPr>
        <p:spPr/>
        <p:txBody>
          <a:bodyPr/>
          <a:lstStyle/>
          <a:p>
            <a:pPr rtl="0"/>
            <a:r>
              <a:rPr lang="es-US" b="0" i="0" u="none" baseline="0"/>
              <a:t>Reúne tus materiales</a:t>
            </a:r>
          </a:p>
        </p:txBody>
      </p:sp>
      <p:sp>
        <p:nvSpPr>
          <p:cNvPr id="2" name="Content Placeholder 1">
            <a:extLst>
              <a:ext uri="{FF2B5EF4-FFF2-40B4-BE49-F238E27FC236}">
                <a16:creationId xmlns="" xmlns:a16="http://schemas.microsoft.com/office/drawing/2014/main" id="{8CC2E3AB-65F0-2AFF-B095-9B354FF15EAD}"/>
              </a:ext>
            </a:extLst>
          </p:cNvPr>
          <p:cNvSpPr>
            <a:spLocks noGrp="1"/>
          </p:cNvSpPr>
          <p:nvPr>
            <p:ph sz="quarter" idx="11"/>
          </p:nvPr>
        </p:nvSpPr>
        <p:spPr>
          <a:xfrm>
            <a:off x="633641" y="1488322"/>
            <a:ext cx="11291659" cy="4855328"/>
          </a:xfrm>
        </p:spPr>
        <p:txBody>
          <a:bodyPr>
            <a:noAutofit/>
          </a:bodyPr>
          <a:lstStyle/>
          <a:p>
            <a:pPr algn="l" rtl="0">
              <a:lnSpc>
                <a:spcPct val="100000"/>
              </a:lnSpc>
            </a:pPr>
            <a:r>
              <a:rPr lang="es-US" sz="2300" b="0" i="0" u="none" baseline="0" dirty="0"/>
              <a:t>Necesitarás:</a:t>
            </a:r>
          </a:p>
          <a:p>
            <a:pPr marL="342900">
              <a:lnSpc>
                <a:spcPct val="100000"/>
              </a:lnSpc>
            </a:pPr>
            <a:r>
              <a:rPr lang="en-US" sz="2300" dirty="0"/>
              <a:t>• </a:t>
            </a:r>
            <a:r>
              <a:rPr lang="es-US" sz="2300" b="0" i="0" u="none" baseline="0" dirty="0"/>
              <a:t>	2 botellas transparentes de plástico o cristal con tapas</a:t>
            </a:r>
          </a:p>
          <a:p>
            <a:pPr marL="342900">
              <a:lnSpc>
                <a:spcPct val="100000"/>
              </a:lnSpc>
            </a:pPr>
            <a:r>
              <a:rPr lang="en-US" sz="2300" dirty="0"/>
              <a:t>• </a:t>
            </a:r>
            <a:r>
              <a:rPr lang="es-US" sz="2300" b="0" i="0" u="none" baseline="0" dirty="0"/>
              <a:t>	2 termómetros</a:t>
            </a:r>
          </a:p>
          <a:p>
            <a:pPr marL="342900">
              <a:lnSpc>
                <a:spcPct val="100000"/>
              </a:lnSpc>
            </a:pPr>
            <a:r>
              <a:rPr lang="en-US" sz="2300" dirty="0"/>
              <a:t>• </a:t>
            </a:r>
            <a:r>
              <a:rPr lang="es-US" sz="2300" b="0" i="0" u="none" baseline="0" dirty="0"/>
              <a:t>	</a:t>
            </a:r>
            <a:r>
              <a:rPr lang="es-US" sz="2300" b="0" i="0" u="none" baseline="0" dirty="0" smtClean="0"/>
              <a:t>Cinta </a:t>
            </a:r>
            <a:r>
              <a:rPr lang="es-US" sz="2300" b="0" i="0" u="none" baseline="0" dirty="0"/>
              <a:t>adhesiva (opcional)</a:t>
            </a:r>
          </a:p>
          <a:p>
            <a:pPr marL="342900">
              <a:lnSpc>
                <a:spcPct val="100000"/>
              </a:lnSpc>
            </a:pPr>
            <a:r>
              <a:rPr lang="en-US" sz="2300" dirty="0"/>
              <a:t>• </a:t>
            </a:r>
            <a:r>
              <a:rPr lang="es-US" sz="2300" b="0" i="0" u="none" baseline="0" dirty="0"/>
              <a:t>	</a:t>
            </a:r>
            <a:r>
              <a:rPr lang="es-US" sz="2300" b="0" i="0" u="none" baseline="0" dirty="0" smtClean="0"/>
              <a:t>Vinagre </a:t>
            </a:r>
            <a:endParaRPr lang="es-US" sz="2300" b="0" i="0" u="none" baseline="0" dirty="0"/>
          </a:p>
          <a:p>
            <a:pPr marL="342900">
              <a:lnSpc>
                <a:spcPct val="100000"/>
              </a:lnSpc>
            </a:pPr>
            <a:r>
              <a:rPr lang="en-US" sz="2300" dirty="0"/>
              <a:t>• </a:t>
            </a:r>
            <a:r>
              <a:rPr lang="es-US" sz="2300" b="0" i="0" u="none" baseline="0" dirty="0"/>
              <a:t>	</a:t>
            </a:r>
            <a:r>
              <a:rPr lang="es-US" sz="2300" b="0" i="0" u="none" baseline="0" dirty="0" smtClean="0"/>
              <a:t>Bicarbonato </a:t>
            </a:r>
            <a:r>
              <a:rPr lang="es-US" sz="2300" b="0" i="0" u="none" baseline="0" dirty="0"/>
              <a:t>de sodio (aproximadamente 15 mg o 1 cucharada sopera)</a:t>
            </a:r>
          </a:p>
          <a:p>
            <a:pPr marL="342900">
              <a:lnSpc>
                <a:spcPct val="100000"/>
              </a:lnSpc>
            </a:pPr>
            <a:r>
              <a:rPr lang="en-US" sz="2300" dirty="0"/>
              <a:t>• </a:t>
            </a:r>
            <a:r>
              <a:rPr lang="es-US" sz="2300" b="0" i="0" u="none" baseline="0" dirty="0"/>
              <a:t>	</a:t>
            </a:r>
            <a:r>
              <a:rPr lang="es-US" sz="2300" b="0" i="0" u="none" baseline="0" dirty="0" smtClean="0"/>
              <a:t>Embudo</a:t>
            </a:r>
            <a:r>
              <a:rPr lang="es-US" sz="2300" b="0" i="0" u="none" baseline="0" dirty="0"/>
              <a:t>, o trozo de papel que pueda servir de embudo</a:t>
            </a:r>
          </a:p>
          <a:p>
            <a:pPr marL="342900">
              <a:lnSpc>
                <a:spcPct val="100000"/>
              </a:lnSpc>
            </a:pPr>
            <a:r>
              <a:rPr lang="en-US" sz="2300" dirty="0"/>
              <a:t>• </a:t>
            </a:r>
            <a:r>
              <a:rPr lang="es-US" sz="2300" b="0" i="0" u="none" baseline="0" dirty="0"/>
              <a:t>	</a:t>
            </a:r>
            <a:r>
              <a:rPr lang="es-US" sz="2300" b="0" i="0" u="none" baseline="0" dirty="0" smtClean="0"/>
              <a:t>Fuente </a:t>
            </a:r>
            <a:r>
              <a:rPr lang="es-US" sz="2300" b="0" i="0" u="none" baseline="0" dirty="0"/>
              <a:t>de calor, como una lámpara que desprenda calor o un alféizar soleado</a:t>
            </a:r>
          </a:p>
          <a:p>
            <a:pPr marL="342900">
              <a:lnSpc>
                <a:spcPct val="100000"/>
              </a:lnSpc>
            </a:pPr>
            <a:r>
              <a:rPr lang="en-US" sz="2300" dirty="0"/>
              <a:t>• </a:t>
            </a:r>
            <a:r>
              <a:rPr lang="es-US" sz="2300" b="0" i="0" u="none" baseline="0" dirty="0" smtClean="0"/>
              <a:t>	Papel </a:t>
            </a:r>
            <a:r>
              <a:rPr lang="es-US" sz="2300" b="0" i="0" u="none" baseline="0" dirty="0"/>
              <a:t>y lápiz para anotar los resultados</a:t>
            </a:r>
          </a:p>
          <a:p>
            <a:pPr marL="342900">
              <a:lnSpc>
                <a:spcPct val="100000"/>
              </a:lnSpc>
            </a:pPr>
            <a:r>
              <a:rPr lang="en-US" sz="2300" dirty="0"/>
              <a:t>• </a:t>
            </a:r>
            <a:r>
              <a:rPr lang="es-US" sz="2300" b="0" i="0" u="none" baseline="0" dirty="0"/>
              <a:t>	</a:t>
            </a:r>
            <a:r>
              <a:rPr lang="es-US" sz="2300" b="0" i="0" u="none" baseline="0" dirty="0" smtClean="0"/>
              <a:t>Temporizador </a:t>
            </a:r>
            <a:r>
              <a:rPr lang="es-US" sz="2300" b="0" i="0" u="none" baseline="0" dirty="0"/>
              <a:t>o reloj</a:t>
            </a:r>
          </a:p>
        </p:txBody>
      </p:sp>
    </p:spTree>
    <p:extLst>
      <p:ext uri="{BB962C8B-B14F-4D97-AF65-F5344CB8AC3E}">
        <p14:creationId xmlns:p14="http://schemas.microsoft.com/office/powerpoint/2010/main" val="265093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6A7E9E3-CC01-FC4B-4E55-A267294CD928}"/>
              </a:ext>
            </a:extLst>
          </p:cNvPr>
          <p:cNvSpPr>
            <a:spLocks noGrp="1"/>
          </p:cNvSpPr>
          <p:nvPr>
            <p:ph type="title"/>
          </p:nvPr>
        </p:nvSpPr>
        <p:spPr>
          <a:xfrm>
            <a:off x="1359693" y="162759"/>
            <a:ext cx="9472611" cy="1325563"/>
          </a:xfrm>
        </p:spPr>
        <p:txBody>
          <a:bodyPr>
            <a:normAutofit/>
          </a:bodyPr>
          <a:lstStyle/>
          <a:p>
            <a:pPr rtl="0"/>
            <a:r>
              <a:rPr lang="es-US" b="0" i="0" u="none" baseline="0"/>
              <a:t>Preparación</a:t>
            </a:r>
          </a:p>
        </p:txBody>
      </p:sp>
      <p:sp>
        <p:nvSpPr>
          <p:cNvPr id="2" name="Content Placeholder 1">
            <a:extLst>
              <a:ext uri="{FF2B5EF4-FFF2-40B4-BE49-F238E27FC236}">
                <a16:creationId xmlns="" xmlns:a16="http://schemas.microsoft.com/office/drawing/2014/main" id="{179549F0-44AF-2430-B341-7DB498AE3C78}"/>
              </a:ext>
            </a:extLst>
          </p:cNvPr>
          <p:cNvSpPr>
            <a:spLocks noGrp="1"/>
          </p:cNvSpPr>
          <p:nvPr>
            <p:ph sz="quarter" idx="11"/>
          </p:nvPr>
        </p:nvSpPr>
        <p:spPr>
          <a:xfrm>
            <a:off x="772785" y="1545472"/>
            <a:ext cx="10783111" cy="4577032"/>
          </a:xfrm>
        </p:spPr>
        <p:txBody>
          <a:bodyPr>
            <a:normAutofit/>
          </a:bodyPr>
          <a:lstStyle/>
          <a:p>
            <a:pPr marL="457200" indent="-457200" algn="l" rtl="0">
              <a:lnSpc>
                <a:spcPct val="100000"/>
              </a:lnSpc>
              <a:buFont typeface="Arial" panose="020B0604020202020204" pitchFamily="34" charset="0"/>
              <a:buChar char="•"/>
            </a:pPr>
            <a:r>
              <a:rPr lang="es-US" sz="2600" b="0" i="0" u="none" baseline="0" dirty="0"/>
              <a:t>Dependiendo del tipo de termómetro que utilices, haz un pequeño agujero en la tapa de la botella e introduce la parte inferior del termómetro en la botella o pega el termómetro con cinta adhesiva al interior de la botella.</a:t>
            </a:r>
          </a:p>
          <a:p>
            <a:pPr marL="457200" indent="-457200" algn="l" rtl="0">
              <a:lnSpc>
                <a:spcPct val="100000"/>
              </a:lnSpc>
              <a:buFont typeface="Arial" panose="020B0604020202020204" pitchFamily="34" charset="0"/>
              <a:buChar char="•"/>
            </a:pPr>
            <a:r>
              <a:rPr lang="es-US" sz="2600" b="0" i="0" u="none" baseline="0" dirty="0"/>
              <a:t>Vierte aproximadamente 5 cm (2 pulgadas) de vinagre </a:t>
            </a:r>
            <a:r>
              <a:rPr lang="es-US" sz="2600" b="0" i="0" u="none" baseline="0" dirty="0" smtClean="0"/>
              <a:t>en</a:t>
            </a:r>
            <a:br>
              <a:rPr lang="es-US" sz="2600" b="0" i="0" u="none" baseline="0" dirty="0" smtClean="0"/>
            </a:br>
            <a:r>
              <a:rPr lang="es-US" sz="2600" b="0" i="0" u="none" baseline="0" dirty="0" smtClean="0"/>
              <a:t>cada </a:t>
            </a:r>
            <a:r>
              <a:rPr lang="es-US" sz="2600" b="0" i="0" u="none" baseline="0" dirty="0"/>
              <a:t>botella.</a:t>
            </a:r>
          </a:p>
          <a:p>
            <a:pPr marL="457200" indent="-457200" algn="l" rtl="0">
              <a:lnSpc>
                <a:spcPct val="100000"/>
              </a:lnSpc>
              <a:buFont typeface="Arial" panose="020B0604020202020204" pitchFamily="34" charset="0"/>
              <a:buChar char="•"/>
            </a:pPr>
            <a:r>
              <a:rPr lang="es-US" sz="2600" b="0" i="0" u="none" baseline="0" dirty="0"/>
              <a:t>Tapa una botella. Esa es tu botella de control; muestra la atmósfera actual de la Tierra.</a:t>
            </a:r>
          </a:p>
        </p:txBody>
      </p:sp>
    </p:spTree>
    <p:extLst>
      <p:ext uri="{BB962C8B-B14F-4D97-AF65-F5344CB8AC3E}">
        <p14:creationId xmlns:p14="http://schemas.microsoft.com/office/powerpoint/2010/main" val="109985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6A7E9E3-CC01-FC4B-4E55-A267294CD928}"/>
              </a:ext>
            </a:extLst>
          </p:cNvPr>
          <p:cNvSpPr>
            <a:spLocks noGrp="1"/>
          </p:cNvSpPr>
          <p:nvPr>
            <p:ph type="title"/>
          </p:nvPr>
        </p:nvSpPr>
        <p:spPr/>
        <p:txBody>
          <a:bodyPr>
            <a:normAutofit/>
          </a:bodyPr>
          <a:lstStyle/>
          <a:p>
            <a:pPr rtl="0"/>
            <a:r>
              <a:rPr lang="es-US" b="0" i="0" u="none" baseline="0"/>
              <a:t>Cómo crear dióxido de carbono</a:t>
            </a:r>
          </a:p>
        </p:txBody>
      </p:sp>
      <p:sp>
        <p:nvSpPr>
          <p:cNvPr id="2" name="Content Placeholder 1">
            <a:extLst>
              <a:ext uri="{FF2B5EF4-FFF2-40B4-BE49-F238E27FC236}">
                <a16:creationId xmlns="" xmlns:a16="http://schemas.microsoft.com/office/drawing/2014/main" id="{179549F0-44AF-2430-B341-7DB498AE3C78}"/>
              </a:ext>
            </a:extLst>
          </p:cNvPr>
          <p:cNvSpPr>
            <a:spLocks noGrp="1"/>
          </p:cNvSpPr>
          <p:nvPr>
            <p:ph sz="quarter" idx="11"/>
          </p:nvPr>
        </p:nvSpPr>
        <p:spPr>
          <a:xfrm>
            <a:off x="772785" y="1545472"/>
            <a:ext cx="10783111" cy="4577032"/>
          </a:xfrm>
        </p:spPr>
        <p:txBody>
          <a:bodyPr>
            <a:normAutofit/>
          </a:bodyPr>
          <a:lstStyle/>
          <a:p>
            <a:pPr marL="514350" indent="-514350" algn="l" rtl="0">
              <a:lnSpc>
                <a:spcPct val="100000"/>
              </a:lnSpc>
              <a:buFont typeface="+mj-lt"/>
              <a:buAutoNum type="alphaLcPeriod"/>
            </a:pPr>
            <a:r>
              <a:rPr lang="es-US" sz="2600" b="0" i="0" u="none" baseline="0" dirty="0"/>
              <a:t>Mide 15 mg o 1 cucharada sopera de bicarbonato sódico.</a:t>
            </a:r>
          </a:p>
          <a:p>
            <a:pPr marL="514350" indent="-514350" algn="l" rtl="0">
              <a:lnSpc>
                <a:spcPct val="100000"/>
              </a:lnSpc>
              <a:buFont typeface="+mj-lt"/>
              <a:buAutoNum type="alphaLcPeriod"/>
            </a:pPr>
            <a:r>
              <a:rPr lang="es-US" sz="2600" b="0" i="0" u="none" baseline="0" dirty="0"/>
              <a:t>Utiliza un trozo de papel enrollado o un embudo para verter el bicarbonato en la botella sin tapar.</a:t>
            </a:r>
          </a:p>
          <a:p>
            <a:pPr marL="514350" indent="-514350" algn="l" rtl="0">
              <a:lnSpc>
                <a:spcPct val="100000"/>
              </a:lnSpc>
              <a:buFont typeface="+mj-lt"/>
              <a:buAutoNum type="alphaLcPeriod"/>
            </a:pPr>
            <a:r>
              <a:rPr lang="es-US" sz="2600" b="0" i="0" u="none" baseline="0" dirty="0"/>
              <a:t>Tapa la botella inmediatamente. Esta botella contiene ahora más dióxido de carbono que la botella de control (el bicarbonato y el vinagre reaccionan produciendo dióxido de carbono).</a:t>
            </a:r>
          </a:p>
        </p:txBody>
      </p:sp>
    </p:spTree>
    <p:extLst>
      <p:ext uri="{BB962C8B-B14F-4D97-AF65-F5344CB8AC3E}">
        <p14:creationId xmlns:p14="http://schemas.microsoft.com/office/powerpoint/2010/main" val="229641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6A7E9E3-CC01-FC4B-4E55-A267294CD928}"/>
              </a:ext>
            </a:extLst>
          </p:cNvPr>
          <p:cNvSpPr>
            <a:spLocks noGrp="1"/>
          </p:cNvSpPr>
          <p:nvPr>
            <p:ph type="title"/>
          </p:nvPr>
        </p:nvSpPr>
        <p:spPr>
          <a:xfrm>
            <a:off x="1359693" y="153234"/>
            <a:ext cx="9472611" cy="1325563"/>
          </a:xfrm>
        </p:spPr>
        <p:txBody>
          <a:bodyPr>
            <a:normAutofit/>
          </a:bodyPr>
          <a:lstStyle/>
          <a:p>
            <a:pPr rtl="0"/>
            <a:r>
              <a:rPr lang="es-US" b="0" i="0" u="none" baseline="0"/>
              <a:t>Realizar tu experimento</a:t>
            </a:r>
          </a:p>
        </p:txBody>
      </p:sp>
      <p:sp>
        <p:nvSpPr>
          <p:cNvPr id="2" name="Content Placeholder 1">
            <a:extLst>
              <a:ext uri="{FF2B5EF4-FFF2-40B4-BE49-F238E27FC236}">
                <a16:creationId xmlns="" xmlns:a16="http://schemas.microsoft.com/office/drawing/2014/main" id="{179549F0-44AF-2430-B341-7DB498AE3C78}"/>
              </a:ext>
            </a:extLst>
          </p:cNvPr>
          <p:cNvSpPr>
            <a:spLocks noGrp="1"/>
          </p:cNvSpPr>
          <p:nvPr>
            <p:ph sz="quarter" idx="11"/>
          </p:nvPr>
        </p:nvSpPr>
        <p:spPr>
          <a:xfrm>
            <a:off x="772786" y="1545472"/>
            <a:ext cx="10059518" cy="4577032"/>
          </a:xfrm>
        </p:spPr>
        <p:txBody>
          <a:bodyPr>
            <a:normAutofit/>
          </a:bodyPr>
          <a:lstStyle/>
          <a:p>
            <a:pPr marL="514350" indent="-514350" algn="l" rtl="0">
              <a:lnSpc>
                <a:spcPct val="100000"/>
              </a:lnSpc>
              <a:buFont typeface="+mj-lt"/>
              <a:buAutoNum type="alphaLcPeriod"/>
            </a:pPr>
            <a:r>
              <a:rPr lang="es-US" sz="2600" b="0" i="0" u="none" baseline="0" dirty="0"/>
              <a:t>Coloca las dos botellas a la misma distancia de la fuente de calor (por ejemplo, pon la lámpara entre ellas o colócalas una al lado de la otra en el alféizar de una ventana).</a:t>
            </a:r>
          </a:p>
          <a:p>
            <a:pPr marL="514350" indent="-514350" algn="l" rtl="0">
              <a:lnSpc>
                <a:spcPct val="100000"/>
              </a:lnSpc>
              <a:buFont typeface="+mj-lt"/>
              <a:buAutoNum type="alphaLcPeriod"/>
            </a:pPr>
            <a:r>
              <a:rPr lang="es-US" sz="2600" b="0" i="0" u="none" baseline="0" dirty="0"/>
              <a:t>Anota en tu papel la temperatura de ambas botellas.</a:t>
            </a:r>
          </a:p>
          <a:p>
            <a:pPr marL="514350" indent="-514350" algn="l" rtl="0">
              <a:lnSpc>
                <a:spcPct val="100000"/>
              </a:lnSpc>
              <a:buFont typeface="+mj-lt"/>
              <a:buAutoNum type="alphaLcPeriod"/>
            </a:pPr>
            <a:r>
              <a:rPr lang="es-US" sz="2600" b="0" i="0" u="none" baseline="0" dirty="0"/>
              <a:t>Cada cinco minutos durante los siguientes 20 a 30 minutos, vuelve y registra la temperatura de ambas botellas.</a:t>
            </a:r>
          </a:p>
        </p:txBody>
      </p:sp>
    </p:spTree>
    <p:extLst>
      <p:ext uri="{BB962C8B-B14F-4D97-AF65-F5344CB8AC3E}">
        <p14:creationId xmlns:p14="http://schemas.microsoft.com/office/powerpoint/2010/main" val="10937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6A7E9E3-CC01-FC4B-4E55-A267294CD928}"/>
              </a:ext>
            </a:extLst>
          </p:cNvPr>
          <p:cNvSpPr>
            <a:spLocks noGrp="1"/>
          </p:cNvSpPr>
          <p:nvPr>
            <p:ph type="title"/>
          </p:nvPr>
        </p:nvSpPr>
        <p:spPr>
          <a:xfrm>
            <a:off x="421153" y="134184"/>
            <a:ext cx="11330640" cy="1325563"/>
          </a:xfrm>
        </p:spPr>
        <p:txBody>
          <a:bodyPr>
            <a:normAutofit/>
          </a:bodyPr>
          <a:lstStyle/>
          <a:p>
            <a:pPr rtl="0"/>
            <a:r>
              <a:rPr lang="es-US" b="0" i="0" u="none" baseline="0" dirty="0"/>
              <a:t>Analiza y conversa sobre tus resultados</a:t>
            </a:r>
          </a:p>
        </p:txBody>
      </p:sp>
      <p:sp>
        <p:nvSpPr>
          <p:cNvPr id="2" name="Content Placeholder 1">
            <a:extLst>
              <a:ext uri="{FF2B5EF4-FFF2-40B4-BE49-F238E27FC236}">
                <a16:creationId xmlns="" xmlns:a16="http://schemas.microsoft.com/office/drawing/2014/main" id="{179549F0-44AF-2430-B341-7DB498AE3C78}"/>
              </a:ext>
            </a:extLst>
          </p:cNvPr>
          <p:cNvSpPr>
            <a:spLocks noGrp="1"/>
          </p:cNvSpPr>
          <p:nvPr>
            <p:ph sz="quarter" idx="11"/>
          </p:nvPr>
        </p:nvSpPr>
        <p:spPr>
          <a:xfrm>
            <a:off x="772785" y="1929652"/>
            <a:ext cx="10495849" cy="4610295"/>
          </a:xfrm>
        </p:spPr>
        <p:txBody>
          <a:bodyPr>
            <a:normAutofit/>
          </a:bodyPr>
          <a:lstStyle/>
          <a:p>
            <a:pPr marL="457200" indent="-457200" algn="l" rtl="0">
              <a:lnSpc>
                <a:spcPct val="100000"/>
              </a:lnSpc>
              <a:buFont typeface="Arial" panose="020B0604020202020204" pitchFamily="34" charset="0"/>
              <a:buChar char="•"/>
            </a:pPr>
            <a:r>
              <a:rPr lang="es-US" sz="2600" b="0" i="0" u="none" baseline="0" dirty="0"/>
              <a:t>¿Hubo diferencias de temperatura entre las dos botellas?</a:t>
            </a:r>
          </a:p>
          <a:p>
            <a:pPr marL="457200" indent="-457200" algn="l" rtl="0">
              <a:lnSpc>
                <a:spcPct val="100000"/>
              </a:lnSpc>
              <a:buFont typeface="Arial" panose="020B0604020202020204" pitchFamily="34" charset="0"/>
              <a:buChar char="•"/>
            </a:pPr>
            <a:r>
              <a:rPr lang="es-US" sz="2600" b="0" i="0" u="none" baseline="0" dirty="0"/>
              <a:t>Si es así, ¿qué botella se calentó más?</a:t>
            </a:r>
          </a:p>
          <a:p>
            <a:pPr marL="457200" indent="-457200" algn="l" rtl="0">
              <a:lnSpc>
                <a:spcPct val="100000"/>
              </a:lnSpc>
              <a:buFont typeface="Arial" panose="020B0604020202020204" pitchFamily="34" charset="0"/>
              <a:buChar char="•"/>
            </a:pPr>
            <a:r>
              <a:rPr lang="es-US" sz="2600" b="0" i="0" u="none" baseline="0" dirty="0"/>
              <a:t>¿Cómo muestra este modelo el impacto del dióxido de carbono adicional en la atmósfera terrestre?</a:t>
            </a:r>
          </a:p>
        </p:txBody>
      </p:sp>
    </p:spTree>
    <p:extLst>
      <p:ext uri="{BB962C8B-B14F-4D97-AF65-F5344CB8AC3E}">
        <p14:creationId xmlns:p14="http://schemas.microsoft.com/office/powerpoint/2010/main" val="131907248"/>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4FEC9DB8CDBB44B396B9879CE711F8" ma:contentTypeVersion="19" ma:contentTypeDescription="Crear nuevo documento." ma:contentTypeScope="" ma:versionID="98549b089c9d08903decde71debd033e">
  <xsd:schema xmlns:xsd="http://www.w3.org/2001/XMLSchema" xmlns:xs="http://www.w3.org/2001/XMLSchema" xmlns:p="http://schemas.microsoft.com/office/2006/metadata/properties" xmlns:ns2="292c868e-6514-44ed-917d-b7c03497c149" xmlns:ns3="cd090d31-fefa-4a22-9549-1e5b39d96545" targetNamespace="http://schemas.microsoft.com/office/2006/metadata/properties" ma:root="true" ma:fieldsID="7c61d98ffb2f11beb99ff98e9108ae61" ns2:_="" ns3:_="">
    <xsd:import namespace="292c868e-6514-44ed-917d-b7c03497c149"/>
    <xsd:import namespace="cd090d31-fefa-4a22-9549-1e5b39d96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c868e-6514-44ed-917d-b7c03497c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aaf63ef-2195-457b-97db-1bd2323f3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90d31-fefa-4a22-9549-1e5b39d96545"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7fabed9-2ba7-4ab0-9c33-b1dccb52b458}" ma:internalName="TaxCatchAll" ma:showField="CatchAllData" ma:web="cd090d31-fefa-4a22-9549-1e5b39d965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090d31-fefa-4a22-9549-1e5b39d96545" xsi:nil="true"/>
    <MediaServiceKeyPoints xmlns="292c868e-6514-44ed-917d-b7c03497c149" xsi:nil="true"/>
    <lcf76f155ced4ddcb4097134ff3c332f xmlns="292c868e-6514-44ed-917d-b7c03497c1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A3650D-CB0B-4BB5-A76E-98FDF5AAE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c868e-6514-44ed-917d-b7c03497c149"/>
    <ds:schemaRef ds:uri="cd090d31-fefa-4a22-9549-1e5b39d96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 ds:uri="cd090d31-fefa-4a22-9549-1e5b39d96545"/>
    <ds:schemaRef ds:uri="292c868e-6514-44ed-917d-b7c03497c149"/>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10615</TotalTime>
  <Words>363</Words>
  <Application>Microsoft Office PowerPoint</Application>
  <PresentationFormat>Custom</PresentationFormat>
  <Paragraphs>32</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Custom</vt:lpstr>
      <vt:lpstr>Modelo de gases de efecto invernadero</vt:lpstr>
      <vt:lpstr>Resumen del modelo de gases de efecto invernadero</vt:lpstr>
      <vt:lpstr>Reúne tus materiales</vt:lpstr>
      <vt:lpstr>Preparación</vt:lpstr>
      <vt:lpstr>Cómo crear dióxido de carbono</vt:lpstr>
      <vt:lpstr>Realizar tu experimento</vt:lpstr>
      <vt:lpstr>Analiza y conversa sobre tus resultados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Jill Curry</dc:creator>
  <cp:lastModifiedBy>WORD G</cp:lastModifiedBy>
  <cp:revision>109</cp:revision>
  <dcterms:created xsi:type="dcterms:W3CDTF">2024-12-17T02:33:39Z</dcterms:created>
  <dcterms:modified xsi:type="dcterms:W3CDTF">2025-06-07T09:43:41Z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0x0101003E4FEC9DB8CDBB44B396B9879CE711F8</vt:lpwstr>
  </property>
</Properties>
</file>