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38_6C2D157B.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9"/>
  </p:notesMasterIdLst>
  <p:handoutMasterIdLst>
    <p:handoutMasterId r:id="rId50"/>
  </p:handoutMasterIdLst>
  <p:sldIdLst>
    <p:sldId id="271" r:id="rId5"/>
    <p:sldId id="272" r:id="rId6"/>
    <p:sldId id="283" r:id="rId7"/>
    <p:sldId id="309" r:id="rId8"/>
    <p:sldId id="274" r:id="rId9"/>
    <p:sldId id="276" r:id="rId10"/>
    <p:sldId id="316" r:id="rId11"/>
    <p:sldId id="313" r:id="rId12"/>
    <p:sldId id="310" r:id="rId13"/>
    <p:sldId id="278" r:id="rId14"/>
    <p:sldId id="321" r:id="rId15"/>
    <p:sldId id="322" r:id="rId16"/>
    <p:sldId id="281" r:id="rId17"/>
    <p:sldId id="282" r:id="rId18"/>
    <p:sldId id="315" r:id="rId19"/>
    <p:sldId id="284" r:id="rId20"/>
    <p:sldId id="311" r:id="rId21"/>
    <p:sldId id="287" r:id="rId22"/>
    <p:sldId id="289" r:id="rId23"/>
    <p:sldId id="288" r:id="rId24"/>
    <p:sldId id="317" r:id="rId25"/>
    <p:sldId id="290" r:id="rId26"/>
    <p:sldId id="291" r:id="rId27"/>
    <p:sldId id="292" r:id="rId28"/>
    <p:sldId id="293" r:id="rId29"/>
    <p:sldId id="294" r:id="rId30"/>
    <p:sldId id="295" r:id="rId31"/>
    <p:sldId id="296" r:id="rId32"/>
    <p:sldId id="297" r:id="rId33"/>
    <p:sldId id="298" r:id="rId34"/>
    <p:sldId id="312" r:id="rId35"/>
    <p:sldId id="300" r:id="rId36"/>
    <p:sldId id="318" r:id="rId37"/>
    <p:sldId id="301" r:id="rId38"/>
    <p:sldId id="302" r:id="rId39"/>
    <p:sldId id="303" r:id="rId40"/>
    <p:sldId id="304" r:id="rId41"/>
    <p:sldId id="305" r:id="rId42"/>
    <p:sldId id="306" r:id="rId43"/>
    <p:sldId id="307" r:id="rId44"/>
    <p:sldId id="308" r:id="rId45"/>
    <p:sldId id="314" r:id="rId46"/>
    <p:sldId id="319" r:id="rId47"/>
    <p:sldId id="320"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D5799FB-6A48-3A88-09F5-7DA05B759D4A}" name="Jill Curry" initials="JC" userId="6d20847c813eac6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60BAC"/>
    <a:srgbClr val="008F00"/>
    <a:srgbClr val="01C2FD"/>
    <a:srgbClr val="01774B"/>
    <a:srgbClr val="FFC000"/>
    <a:srgbClr val="D3A02A"/>
    <a:srgbClr val="EA3F33"/>
    <a:srgbClr val="173668"/>
    <a:srgbClr val="18558B"/>
    <a:srgbClr val="60BB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8A0B703-5DF8-41FF-8EAC-D77D4093844E}" v="2" dt="2025-06-09T15:46:02.67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4284" autoAdjust="0"/>
    <p:restoredTop sz="86467" autoAdjust="0"/>
  </p:normalViewPr>
  <p:slideViewPr>
    <p:cSldViewPr snapToGrid="0">
      <p:cViewPr varScale="1">
        <p:scale>
          <a:sx n="83" d="100"/>
          <a:sy n="83" d="100"/>
        </p:scale>
        <p:origin x="1109" y="101"/>
      </p:cViewPr>
      <p:guideLst>
        <p:guide orient="horz" pos="2160"/>
        <p:guide pos="3840"/>
      </p:guideLst>
    </p:cSldViewPr>
  </p:slideViewPr>
  <p:outlineViewPr>
    <p:cViewPr>
      <p:scale>
        <a:sx n="33" d="100"/>
        <a:sy n="33" d="100"/>
      </p:scale>
      <p:origin x="0" y="-9972"/>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2" d="100"/>
          <a:sy n="82" d="100"/>
        </p:scale>
        <p:origin x="3234"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heme" Target="theme/theme1.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sborn, Hannah" userId="5d18528b-c4b5-40a1-923a-111b6417dfa3" providerId="ADAL" clId="{C2FB9ACC-C993-4102-BFFE-F404C95948F9}"/>
    <pc:docChg chg="modSld">
      <pc:chgData name="Osborn, Hannah" userId="5d18528b-c4b5-40a1-923a-111b6417dfa3" providerId="ADAL" clId="{C2FB9ACC-C993-4102-BFFE-F404C95948F9}" dt="2025-05-08T18:45:05.959" v="5" actId="13822"/>
      <pc:docMkLst>
        <pc:docMk/>
      </pc:docMkLst>
      <pc:sldChg chg="modSp">
        <pc:chgData name="Osborn, Hannah" userId="5d18528b-c4b5-40a1-923a-111b6417dfa3" providerId="ADAL" clId="{C2FB9ACC-C993-4102-BFFE-F404C95948F9}" dt="2025-05-08T18:42:59.771" v="0" actId="14826"/>
        <pc:sldMkLst>
          <pc:docMk/>
          <pc:sldMk cId="1677965726" sldId="276"/>
        </pc:sldMkLst>
        <pc:picChg chg="mod">
          <ac:chgData name="Osborn, Hannah" userId="5d18528b-c4b5-40a1-923a-111b6417dfa3" providerId="ADAL" clId="{C2FB9ACC-C993-4102-BFFE-F404C95948F9}" dt="2025-05-08T18:42:59.771" v="0" actId="14826"/>
          <ac:picMkLst>
            <pc:docMk/>
            <pc:sldMk cId="1677965726" sldId="276"/>
            <ac:picMk id="7" creationId="{5B85E141-C214-689F-A256-CE757C2F9CAA}"/>
          </ac:picMkLst>
        </pc:picChg>
      </pc:sldChg>
      <pc:sldChg chg="modSp mod">
        <pc:chgData name="Osborn, Hannah" userId="5d18528b-c4b5-40a1-923a-111b6417dfa3" providerId="ADAL" clId="{C2FB9ACC-C993-4102-BFFE-F404C95948F9}" dt="2025-05-08T18:45:05.959" v="5" actId="13822"/>
        <pc:sldMkLst>
          <pc:docMk/>
          <pc:sldMk cId="1279288554" sldId="307"/>
        </pc:sldMkLst>
        <pc:picChg chg="mod">
          <ac:chgData name="Osborn, Hannah" userId="5d18528b-c4b5-40a1-923a-111b6417dfa3" providerId="ADAL" clId="{C2FB9ACC-C993-4102-BFFE-F404C95948F9}" dt="2025-05-08T18:45:05.959" v="5" actId="13822"/>
          <ac:picMkLst>
            <pc:docMk/>
            <pc:sldMk cId="1279288554" sldId="307"/>
            <ac:picMk id="4" creationId="{06BFA9BA-53A9-0B74-15B6-40A9F0FCE38F}"/>
          </ac:picMkLst>
        </pc:picChg>
        <pc:picChg chg="mod">
          <ac:chgData name="Osborn, Hannah" userId="5d18528b-c4b5-40a1-923a-111b6417dfa3" providerId="ADAL" clId="{C2FB9ACC-C993-4102-BFFE-F404C95948F9}" dt="2025-05-08T18:45:05.959" v="5" actId="13822"/>
          <ac:picMkLst>
            <pc:docMk/>
            <pc:sldMk cId="1279288554" sldId="307"/>
            <ac:picMk id="5" creationId="{E5DD89B5-37E8-79E2-739B-032C360D25CB}"/>
          </ac:picMkLst>
        </pc:picChg>
        <pc:picChg chg="mod">
          <ac:chgData name="Osborn, Hannah" userId="5d18528b-c4b5-40a1-923a-111b6417dfa3" providerId="ADAL" clId="{C2FB9ACC-C993-4102-BFFE-F404C95948F9}" dt="2025-05-08T18:45:05.959" v="5" actId="13822"/>
          <ac:picMkLst>
            <pc:docMk/>
            <pc:sldMk cId="1279288554" sldId="307"/>
            <ac:picMk id="10" creationId="{34E81D06-2FE1-0CC0-C7C1-62BB562AED07}"/>
          </ac:picMkLst>
        </pc:picChg>
      </pc:sldChg>
      <pc:sldChg chg="modSp">
        <pc:chgData name="Osborn, Hannah" userId="5d18528b-c4b5-40a1-923a-111b6417dfa3" providerId="ADAL" clId="{C2FB9ACC-C993-4102-BFFE-F404C95948F9}" dt="2025-05-08T18:43:12.558" v="1" actId="14826"/>
        <pc:sldMkLst>
          <pc:docMk/>
          <pc:sldMk cId="2872626573" sldId="316"/>
        </pc:sldMkLst>
        <pc:picChg chg="mod">
          <ac:chgData name="Osborn, Hannah" userId="5d18528b-c4b5-40a1-923a-111b6417dfa3" providerId="ADAL" clId="{C2FB9ACC-C993-4102-BFFE-F404C95948F9}" dt="2025-05-08T18:43:12.558" v="1" actId="14826"/>
          <ac:picMkLst>
            <pc:docMk/>
            <pc:sldMk cId="2872626573" sldId="316"/>
            <ac:picMk id="7" creationId="{3DCA17D1-642D-7B93-A3E5-6ED2A215E146}"/>
          </ac:picMkLst>
        </pc:picChg>
      </pc:sldChg>
    </pc:docChg>
  </pc:docChgLst>
  <pc:docChgLst>
    <pc:chgData name="Jessica Zapata Tangarife" userId="5761ae2a-2841-4f8d-b925-00afd0a8daa0" providerId="ADAL" clId="{18A0B703-5DF8-41FF-8EAC-D77D4093844E}"/>
    <pc:docChg chg="custSel modSld">
      <pc:chgData name="Jessica Zapata Tangarife" userId="5761ae2a-2841-4f8d-b925-00afd0a8daa0" providerId="ADAL" clId="{18A0B703-5DF8-41FF-8EAC-D77D4093844E}" dt="2025-06-09T15:47:01.629" v="10" actId="1076"/>
      <pc:docMkLst>
        <pc:docMk/>
      </pc:docMkLst>
      <pc:sldChg chg="addSp delSp modSp mod">
        <pc:chgData name="Jessica Zapata Tangarife" userId="5761ae2a-2841-4f8d-b925-00afd0a8daa0" providerId="ADAL" clId="{18A0B703-5DF8-41FF-8EAC-D77D4093844E}" dt="2025-06-09T15:47:01.629" v="10" actId="1076"/>
        <pc:sldMkLst>
          <pc:docMk/>
          <pc:sldMk cId="2275950182" sldId="321"/>
        </pc:sldMkLst>
        <pc:spChg chg="add mod">
          <ac:chgData name="Jessica Zapata Tangarife" userId="5761ae2a-2841-4f8d-b925-00afd0a8daa0" providerId="ADAL" clId="{18A0B703-5DF8-41FF-8EAC-D77D4093844E}" dt="2025-06-09T15:46:13.469" v="4" actId="1076"/>
          <ac:spMkLst>
            <pc:docMk/>
            <pc:sldMk cId="2275950182" sldId="321"/>
            <ac:spMk id="2" creationId="{CA13AD2E-435D-82D6-01A5-B7A1137C974F}"/>
          </ac:spMkLst>
        </pc:spChg>
        <pc:grpChg chg="del">
          <ac:chgData name="Jessica Zapata Tangarife" userId="5761ae2a-2841-4f8d-b925-00afd0a8daa0" providerId="ADAL" clId="{18A0B703-5DF8-41FF-8EAC-D77D4093844E}" dt="2025-06-09T15:46:01.324" v="2" actId="478"/>
          <ac:grpSpMkLst>
            <pc:docMk/>
            <pc:sldMk cId="2275950182" sldId="321"/>
            <ac:grpSpMk id="21" creationId="{4B8FB9C4-08FC-2102-BD61-68C4065FC1FD}"/>
          </ac:grpSpMkLst>
        </pc:grpChg>
        <pc:grpChg chg="del">
          <ac:chgData name="Jessica Zapata Tangarife" userId="5761ae2a-2841-4f8d-b925-00afd0a8daa0" providerId="ADAL" clId="{18A0B703-5DF8-41FF-8EAC-D77D4093844E}" dt="2025-06-09T15:46:46.697" v="5" actId="478"/>
          <ac:grpSpMkLst>
            <pc:docMk/>
            <pc:sldMk cId="2275950182" sldId="321"/>
            <ac:grpSpMk id="22" creationId="{3F171D09-CF60-F98A-226D-B7089B6019B4}"/>
          </ac:grpSpMkLst>
        </pc:grpChg>
        <pc:picChg chg="add mod">
          <ac:chgData name="Jessica Zapata Tangarife" userId="5761ae2a-2841-4f8d-b925-00afd0a8daa0" providerId="ADAL" clId="{18A0B703-5DF8-41FF-8EAC-D77D4093844E}" dt="2025-06-09T15:46:02.672" v="3"/>
          <ac:picMkLst>
            <pc:docMk/>
            <pc:sldMk cId="2275950182" sldId="321"/>
            <ac:picMk id="4" creationId="{3DFF29C3-E9EC-1885-5F18-0B50400D69BB}"/>
          </ac:picMkLst>
        </pc:picChg>
        <pc:picChg chg="add mod">
          <ac:chgData name="Jessica Zapata Tangarife" userId="5761ae2a-2841-4f8d-b925-00afd0a8daa0" providerId="ADAL" clId="{18A0B703-5DF8-41FF-8EAC-D77D4093844E}" dt="2025-06-09T15:47:01.629" v="10" actId="1076"/>
          <ac:picMkLst>
            <pc:docMk/>
            <pc:sldMk cId="2275950182" sldId="321"/>
            <ac:picMk id="10" creationId="{68FFEDF7-12A6-64ED-9134-EFE88F2DD2F1}"/>
          </ac:picMkLst>
        </pc:picChg>
      </pc:sldChg>
    </pc:docChg>
  </pc:docChgLst>
</pc:chgInfo>
</file>

<file path=ppt/comments/modernComment_138_6C2D157B.xml><?xml version="1.0" encoding="utf-8"?>
<p188:cmLst xmlns:a="http://schemas.openxmlformats.org/drawingml/2006/main" xmlns:r="http://schemas.openxmlformats.org/officeDocument/2006/relationships" xmlns:p188="http://schemas.microsoft.com/office/powerpoint/2018/8/main">
  <p188:cm id="{4DC093FE-5287-4B27-862F-F214060115FF}" authorId="{BD5799FB-6A48-3A88-09F5-7DA05B759D4A}" created="2025-03-28T16:06:57.555">
    <ac:deMkLst xmlns:ac="http://schemas.microsoft.com/office/drawing/2013/main/command">
      <pc:docMk xmlns:pc="http://schemas.microsoft.com/office/powerpoint/2013/main/command"/>
      <pc:sldMk xmlns:pc="http://schemas.microsoft.com/office/powerpoint/2013/main/command" cId="1814893947" sldId="312"/>
      <ac:picMk id="5" creationId="{FEEFAD6E-2775-18A9-A300-E046E7C79D97}"/>
    </ac:deMkLst>
    <p188:txBody>
      <a:bodyPr/>
      <a:lstStyle/>
      <a:p>
        <a:r>
          <a:rPr lang="en-US"/>
          <a:t>https://tempo.si.edu/gallery.html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47FC7C1-D8AA-B091-1F6F-DF34F496CEC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9F44C66C-4BFB-810C-145A-0148EAF322C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2948B2-9F39-4214-ADF8-BB8A8597363A}" type="datetimeFigureOut">
              <a:rPr lang="en-US" smtClean="0"/>
              <a:t>6/9/2025</a:t>
            </a:fld>
            <a:endParaRPr lang="en-US" dirty="0"/>
          </a:p>
        </p:txBody>
      </p:sp>
      <p:sp>
        <p:nvSpPr>
          <p:cNvPr id="4" name="Footer Placeholder 3">
            <a:extLst>
              <a:ext uri="{FF2B5EF4-FFF2-40B4-BE49-F238E27FC236}">
                <a16:creationId xmlns:a16="http://schemas.microsoft.com/office/drawing/2014/main" id="{9CA74DF4-2BD2-B359-2542-5A3171304A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AB6933CE-E538-0BA9-37EF-03D2B904A56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09620F8-C27B-45D3-8113-3F786F5F3AEC}" type="slidenum">
              <a:rPr lang="en-US" smtClean="0"/>
              <a:t>‹Nº›</a:t>
            </a:fld>
            <a:endParaRPr lang="en-US" dirty="0"/>
          </a:p>
        </p:txBody>
      </p:sp>
    </p:spTree>
    <p:extLst>
      <p:ext uri="{BB962C8B-B14F-4D97-AF65-F5344CB8AC3E}">
        <p14:creationId xmlns:p14="http://schemas.microsoft.com/office/powerpoint/2010/main" val="17130263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F9B0E6-B9BF-4E2D-AE08-8C7EBB196A2E}" type="datetimeFigureOut">
              <a:rPr lang="en-US" smtClean="0"/>
              <a:t>6/9/2025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53816F-A1CF-4485-B308-1B9F14B36EAD}" type="slidenum">
              <a:rPr lang="en-US" smtClean="0"/>
              <a:t>‹Nº›</a:t>
            </a:fld>
            <a:endParaRPr lang="en-US" dirty="0"/>
          </a:p>
        </p:txBody>
      </p:sp>
    </p:spTree>
    <p:extLst>
      <p:ext uri="{BB962C8B-B14F-4D97-AF65-F5344CB8AC3E}">
        <p14:creationId xmlns:p14="http://schemas.microsoft.com/office/powerpoint/2010/main" val="1726839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10</a:t>
            </a:fld>
            <a:endParaRPr lang="es-US" dirty="0"/>
          </a:p>
        </p:txBody>
      </p:sp>
    </p:spTree>
    <p:extLst>
      <p:ext uri="{BB962C8B-B14F-4D97-AF65-F5344CB8AC3E}">
        <p14:creationId xmlns:p14="http://schemas.microsoft.com/office/powerpoint/2010/main" val="1644319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11</a:t>
            </a:fld>
            <a:endParaRPr lang="es-US" dirty="0"/>
          </a:p>
        </p:txBody>
      </p:sp>
    </p:spTree>
    <p:extLst>
      <p:ext uri="{BB962C8B-B14F-4D97-AF65-F5344CB8AC3E}">
        <p14:creationId xmlns:p14="http://schemas.microsoft.com/office/powerpoint/2010/main" val="42054571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12</a:t>
            </a:fld>
            <a:endParaRPr lang="es-US" dirty="0"/>
          </a:p>
        </p:txBody>
      </p:sp>
    </p:spTree>
    <p:extLst>
      <p:ext uri="{BB962C8B-B14F-4D97-AF65-F5344CB8AC3E}">
        <p14:creationId xmlns:p14="http://schemas.microsoft.com/office/powerpoint/2010/main" val="3269072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US" dirty="0"/>
          </a:p>
        </p:txBody>
      </p:sp>
      <p:sp>
        <p:nvSpPr>
          <p:cNvPr id="4" name="Slide Number Placeholder 3"/>
          <p:cNvSpPr>
            <a:spLocks noGrp="1"/>
          </p:cNvSpPr>
          <p:nvPr>
            <p:ph type="sldNum" sz="quarter" idx="5"/>
          </p:nvPr>
        </p:nvSpPr>
        <p:spPr/>
        <p:txBody>
          <a:bodyPr/>
          <a:lstStyle/>
          <a:p>
            <a:pPr algn="l" rtl="0"/>
            <a:fld id="{C853816F-A1CF-4485-B308-1B9F14B36EAD}" type="slidenum">
              <a:rPr/>
              <a:t>18</a:t>
            </a:fld>
            <a:endParaRPr lang="es-US" dirty="0"/>
          </a:p>
        </p:txBody>
      </p:sp>
    </p:spTree>
    <p:extLst>
      <p:ext uri="{BB962C8B-B14F-4D97-AF65-F5344CB8AC3E}">
        <p14:creationId xmlns:p14="http://schemas.microsoft.com/office/powerpoint/2010/main" val="20484024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5.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6.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4.png"/><Relationship Id="rId18" Type="http://schemas.openxmlformats.org/officeDocument/2006/relationships/image" Target="../media/image20.png"/><Relationship Id="rId26" Type="http://schemas.openxmlformats.org/officeDocument/2006/relationships/image" Target="../media/image17.png"/><Relationship Id="rId3" Type="http://schemas.openxmlformats.org/officeDocument/2006/relationships/image" Target="../media/image7.svg"/><Relationship Id="rId21" Type="http://schemas.openxmlformats.org/officeDocument/2006/relationships/image" Target="../media/image23.png"/><Relationship Id="rId7" Type="http://schemas.openxmlformats.org/officeDocument/2006/relationships/image" Target="../media/image19.svg"/><Relationship Id="rId12" Type="http://schemas.openxmlformats.org/officeDocument/2006/relationships/image" Target="../media/image3.png"/><Relationship Id="rId17" Type="http://schemas.openxmlformats.org/officeDocument/2006/relationships/image" Target="../media/image2.png"/><Relationship Id="rId25" Type="http://schemas.openxmlformats.org/officeDocument/2006/relationships/image" Target="../media/image16.png"/><Relationship Id="rId2" Type="http://schemas.openxmlformats.org/officeDocument/2006/relationships/image" Target="../media/image6.png"/><Relationship Id="rId16" Type="http://schemas.openxmlformats.org/officeDocument/2006/relationships/image" Target="../media/image5.png"/><Relationship Id="rId20"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18.png"/><Relationship Id="rId11" Type="http://schemas.openxmlformats.org/officeDocument/2006/relationships/image" Target="../media/image13.svg"/><Relationship Id="rId24" Type="http://schemas.openxmlformats.org/officeDocument/2006/relationships/image" Target="../media/image1.png"/><Relationship Id="rId5" Type="http://schemas.openxmlformats.org/officeDocument/2006/relationships/image" Target="../media/image9.svg"/><Relationship Id="rId15" Type="http://schemas.openxmlformats.org/officeDocument/2006/relationships/image" Target="../media/image4.png"/><Relationship Id="rId23" Type="http://schemas.openxmlformats.org/officeDocument/2006/relationships/image" Target="../media/image25.png"/><Relationship Id="rId10" Type="http://schemas.openxmlformats.org/officeDocument/2006/relationships/image" Target="../media/image12.png"/><Relationship Id="rId19" Type="http://schemas.openxmlformats.org/officeDocument/2006/relationships/image" Target="../media/image21.png"/><Relationship Id="rId4" Type="http://schemas.openxmlformats.org/officeDocument/2006/relationships/image" Target="../media/image8.png"/><Relationship Id="rId9" Type="http://schemas.openxmlformats.org/officeDocument/2006/relationships/image" Target="../media/image11.svg"/><Relationship Id="rId14" Type="http://schemas.openxmlformats.org/officeDocument/2006/relationships/image" Target="../media/image15.svg"/><Relationship Id="rId22" Type="http://schemas.openxmlformats.org/officeDocument/2006/relationships/image" Target="../media/image24.png"/><Relationship Id="rId27"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2768076" y="5438826"/>
            <a:ext cx="6724130" cy="1079503"/>
          </a:xfrm>
          <a:prstGeom prst="rect">
            <a:avLst/>
          </a:prstGeom>
        </p:spPr>
      </p:pic>
      <p:pic>
        <p:nvPicPr>
          <p:cNvPr id="15" name="Picture 14">
            <a:extLst>
              <a:ext uri="{FF2B5EF4-FFF2-40B4-BE49-F238E27FC236}">
                <a16:creationId xmlns:a16="http://schemas.microsoft.com/office/drawing/2014/main" id="{E52436D3-97AB-EA58-FCD8-68E3D9EB091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45408" y="5771974"/>
            <a:ext cx="862888" cy="862888"/>
          </a:xfrm>
          <a:prstGeom prst="rect">
            <a:avLst/>
          </a:prstGeom>
        </p:spPr>
      </p:pic>
      <p:sp>
        <p:nvSpPr>
          <p:cNvPr id="3" name="Rectangle 2"/>
          <p:cNvSpPr/>
          <p:nvPr userDrawn="1"/>
        </p:nvSpPr>
        <p:spPr>
          <a:xfrm>
            <a:off x="-19929" y="-1"/>
            <a:ext cx="1121298" cy="5499848"/>
          </a:xfrm>
          <a:prstGeom prst="rect">
            <a:avLst/>
          </a:prstGeom>
          <a:solidFill>
            <a:srgbClr val="4E9C4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1149867" y="4408"/>
            <a:ext cx="640080" cy="3553349"/>
          </a:xfrm>
          <a:prstGeom prst="rect">
            <a:avLst/>
          </a:prstGeom>
          <a:solidFill>
            <a:srgbClr val="C433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834703" y="13446"/>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3935303" y="13446"/>
            <a:ext cx="640080" cy="3553349"/>
          </a:xfrm>
          <a:prstGeom prst="rect">
            <a:avLst/>
          </a:prstGeom>
          <a:solidFill>
            <a:srgbClr val="90253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5329635" y="4408"/>
            <a:ext cx="640080" cy="3553349"/>
          </a:xfrm>
          <a:prstGeom prst="rect">
            <a:avLst/>
          </a:prstGeom>
          <a:solidFill>
            <a:srgbClr val="E3458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4620139" y="13446"/>
            <a:ext cx="640080" cy="3553349"/>
          </a:xfrm>
          <a:prstGeom prst="rect">
            <a:avLst/>
          </a:prstGeom>
          <a:solidFill>
            <a:srgbClr val="ED6C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3242636" y="13436"/>
            <a:ext cx="640080" cy="3553349"/>
          </a:xfrm>
          <a:prstGeom prst="rect">
            <a:avLst/>
          </a:prstGeom>
          <a:solidFill>
            <a:srgbClr val="F6B7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519925" y="13436"/>
            <a:ext cx="640080" cy="3553349"/>
          </a:xfrm>
          <a:prstGeom prst="rect">
            <a:avLst/>
          </a:prstGeom>
          <a:solidFill>
            <a:srgbClr val="4AAFD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6041224" y="13446"/>
            <a:ext cx="640080" cy="3553349"/>
          </a:xfrm>
          <a:prstGeom prst="rect">
            <a:avLst/>
          </a:prstGeom>
          <a:solidFill>
            <a:srgbClr val="F29D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6745118" y="13446"/>
            <a:ext cx="640080" cy="3553349"/>
          </a:xfrm>
          <a:prstGeom prst="rect">
            <a:avLst/>
          </a:prstGeom>
          <a:solidFill>
            <a:srgbClr val="CF8D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7423885" y="13446"/>
            <a:ext cx="640080" cy="3553349"/>
          </a:xfrm>
          <a:prstGeom prst="rect">
            <a:avLst/>
          </a:prstGeom>
          <a:solidFill>
            <a:srgbClr val="48773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9461864" y="13446"/>
            <a:ext cx="640080" cy="3553349"/>
          </a:xfrm>
          <a:prstGeom prst="rect">
            <a:avLst/>
          </a:prstGeom>
          <a:solidFill>
            <a:srgbClr val="18558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10836772" y="4408"/>
            <a:ext cx="640080" cy="3553349"/>
          </a:xfrm>
          <a:prstGeom prst="rect">
            <a:avLst/>
          </a:prstGeom>
          <a:solidFill>
            <a:srgbClr val="EA3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10150442" y="13446"/>
            <a:ext cx="640080" cy="3553349"/>
          </a:xfrm>
          <a:prstGeom prst="rect">
            <a:avLst/>
          </a:prstGeom>
          <a:solidFill>
            <a:srgbClr val="17366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8780561" y="13436"/>
            <a:ext cx="640080" cy="3553349"/>
          </a:xfrm>
          <a:prstGeom prst="rect">
            <a:avLst/>
          </a:prstGeom>
          <a:solidFill>
            <a:srgbClr val="60BB4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8104330" y="4408"/>
            <a:ext cx="640080" cy="3553349"/>
          </a:xfrm>
          <a:prstGeom prst="rect">
            <a:avLst/>
          </a:prstGeom>
          <a:solidFill>
            <a:srgbClr val="2B7DB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11539339" y="4408"/>
            <a:ext cx="640080" cy="3553349"/>
          </a:xfrm>
          <a:prstGeom prst="rect">
            <a:avLst/>
          </a:prstGeom>
          <a:solidFill>
            <a:srgbClr val="D3A02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80C5E7-B1A1-4648-89D2-17B0F1E7F5B3}"/>
              </a:ext>
            </a:extLst>
          </p:cNvPr>
          <p:cNvSpPr>
            <a:spLocks noGrp="1"/>
          </p:cNvSpPr>
          <p:nvPr>
            <p:ph type="ctrTitle"/>
          </p:nvPr>
        </p:nvSpPr>
        <p:spPr>
          <a:xfrm>
            <a:off x="400903" y="678387"/>
            <a:ext cx="11458476" cy="2107453"/>
          </a:xfrm>
          <a:solidFill>
            <a:schemeClr val="bg1"/>
          </a:solidFill>
          <a:ln w="38100">
            <a:solidFill>
              <a:schemeClr val="tx1"/>
            </a:solidFill>
            <a:prstDash val="solid"/>
          </a:ln>
        </p:spPr>
        <p:txBody>
          <a:bodyPr anchor="ctr">
            <a:normAutofit/>
          </a:bodyPr>
          <a:lstStyle>
            <a:lvl1pPr algn="ctr">
              <a:defRPr sz="7200">
                <a:solidFill>
                  <a:schemeClr val="tx1"/>
                </a:solidFill>
              </a:defRPr>
            </a:lvl1pPr>
          </a:lstStyle>
          <a:p>
            <a:endParaRPr lang="en-US" dirty="0"/>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1343275" y="3885862"/>
            <a:ext cx="9620000"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57403" y="6447209"/>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24025"/>
            <a:ext cx="10924717" cy="459943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extLst>
      <p:ext uri="{BB962C8B-B14F-4D97-AF65-F5344CB8AC3E}">
        <p14:creationId xmlns:p14="http://schemas.microsoft.com/office/powerpoint/2010/main" val="31431811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12192000" cy="392016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Understand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616547" y="4696213"/>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443" r="11447"/>
          <a:stretch/>
        </p:blipFill>
        <p:spPr>
          <a:xfrm>
            <a:off x="192504" y="4394216"/>
            <a:ext cx="2424043" cy="2094452"/>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itle and Content 3">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862ADDA-0E83-D8FC-AD08-EE3FA2E07167}"/>
              </a:ext>
            </a:extLst>
          </p:cNvPr>
          <p:cNvSpPr/>
          <p:nvPr userDrawn="1"/>
        </p:nvSpPr>
        <p:spPr>
          <a:xfrm>
            <a:off x="0" y="10155"/>
            <a:ext cx="4287520" cy="6858000"/>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47940"/>
            <a:ext cx="7191488" cy="492202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 (Optional):</a:t>
            </a:r>
          </a:p>
          <a:p>
            <a:pPr lvl="0"/>
            <a:r>
              <a:rPr lang="en-US" dirty="0"/>
              <a:t>Understand Investigation:</a:t>
            </a:r>
          </a:p>
          <a:p>
            <a:pPr lvl="0"/>
            <a:r>
              <a:rPr lang="en-US" dirty="0"/>
              <a:t>Understand Investigation Extension (optional):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4431552" y="70488"/>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endParaRPr lang="en-US" b="1" dirty="0"/>
          </a:p>
        </p:txBody>
      </p:sp>
      <p:pic>
        <p:nvPicPr>
          <p:cNvPr id="12" name="Picture 11"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2"/>
          <a:stretch>
            <a:fillRect/>
          </a:stretch>
        </p:blipFill>
        <p:spPr>
          <a:xfrm>
            <a:off x="10202778" y="134264"/>
            <a:ext cx="2200014" cy="1313676"/>
          </a:xfrm>
          <a:prstGeom prst="rect">
            <a:avLst/>
          </a:prstGeom>
        </p:spPr>
      </p:pic>
      <p:sp>
        <p:nvSpPr>
          <p:cNvPr id="16"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2" name="Title 1">
            <a:extLst>
              <a:ext uri="{FF2B5EF4-FFF2-40B4-BE49-F238E27FC236}">
                <a16:creationId xmlns:a16="http://schemas.microsoft.com/office/drawing/2014/main" id="{7EA26B27-5902-2E2D-792D-6E7A1DCEBF80}"/>
              </a:ext>
            </a:extLst>
          </p:cNvPr>
          <p:cNvSpPr>
            <a:spLocks noGrp="1"/>
          </p:cNvSpPr>
          <p:nvPr>
            <p:ph type="title" hasCustomPrompt="1"/>
          </p:nvPr>
        </p:nvSpPr>
        <p:spPr>
          <a:xfrm>
            <a:off x="4431552" y="118389"/>
            <a:ext cx="6236448" cy="1325563"/>
          </a:xfrm>
        </p:spPr>
        <p:txBody>
          <a:bodyPr/>
          <a:lstStyle>
            <a:lvl1pPr>
              <a:defRPr b="1"/>
            </a:lvl1pPr>
          </a:lstStyle>
          <a:p>
            <a:r>
              <a:rPr lang="en-US" dirty="0"/>
              <a:t>Click to add title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2"/>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50457"/>
            <a:ext cx="7221166" cy="634117"/>
          </a:xfrm>
        </p:spPr>
        <p:txBody>
          <a:bodyPr>
            <a:normAutofit/>
          </a:bodyPr>
          <a:lstStyle>
            <a:lvl1pPr marL="0" indent="0" algn="ctr">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802314" y="10155"/>
            <a:ext cx="7221166" cy="1264872"/>
          </a:xfrm>
        </p:spPr>
        <p:txBody>
          <a:bodyPr/>
          <a:lstStyle>
            <a:lvl1pPr algn="ctr">
              <a:defRPr b="1"/>
            </a:lvl1pPr>
          </a:lstStyle>
          <a:p>
            <a:r>
              <a:rPr lang="en-US" dirty="0"/>
              <a:t>Click to add title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9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155"/>
            <a:ext cx="12192000" cy="126487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34304"/>
            <a:ext cx="10924717" cy="436593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296975" y="238885"/>
            <a:ext cx="2165231" cy="1695419"/>
          </a:xfrm>
          <a:prstGeom prst="rect">
            <a:avLst/>
          </a:prstGeom>
        </p:spPr>
      </p:pic>
      <p:sp>
        <p:nvSpPr>
          <p:cNvPr id="3" name="Title 2">
            <a:extLst>
              <a:ext uri="{FF2B5EF4-FFF2-40B4-BE49-F238E27FC236}">
                <a16:creationId xmlns:a16="http://schemas.microsoft.com/office/drawing/2014/main" id="{504A5E7F-EE5D-60D8-F4EB-5C9241121EFA}"/>
              </a:ext>
            </a:extLst>
          </p:cNvPr>
          <p:cNvSpPr>
            <a:spLocks noGrp="1"/>
          </p:cNvSpPr>
          <p:nvPr>
            <p:ph type="title" hasCustomPrompt="1"/>
          </p:nvPr>
        </p:nvSpPr>
        <p:spPr>
          <a:xfrm>
            <a:off x="2462206" y="10155"/>
            <a:ext cx="8510594" cy="1264872"/>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856489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45914"/>
            <a:ext cx="10924717" cy="41543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624378" y="1367499"/>
            <a:ext cx="8933980" cy="576969"/>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624379" y="323849"/>
            <a:ext cx="8933979" cy="749731"/>
          </a:xfrm>
        </p:spPr>
        <p:txBody>
          <a:bodyPr/>
          <a:lstStyle>
            <a:lvl1pPr>
              <a:defRPr b="1"/>
            </a:lvl1pPr>
          </a:lstStyle>
          <a:p>
            <a:r>
              <a:rPr lang="en-US" dirty="0"/>
              <a:t>Click to add title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6_Title and Conten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2125"/>
            <a:ext cx="10924717" cy="4538112"/>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Understand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75554"/>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14" name="Title 1">
            <a:extLst>
              <a:ext uri="{FF2B5EF4-FFF2-40B4-BE49-F238E27FC236}">
                <a16:creationId xmlns:a16="http://schemas.microsoft.com/office/drawing/2014/main" id="{C6AAE108-9C7F-4CDC-AD71-B576580A199F}"/>
              </a:ext>
            </a:extLst>
          </p:cNvPr>
          <p:cNvSpPr txBox="1">
            <a:spLocks/>
          </p:cNvSpPr>
          <p:nvPr userDrawn="1"/>
        </p:nvSpPr>
        <p:spPr>
          <a:xfrm>
            <a:off x="2323177" y="-32465"/>
            <a:ext cx="8179441" cy="107357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baseline="0">
                <a:solidFill>
                  <a:schemeClr val="tx1"/>
                </a:solidFill>
                <a:latin typeface="+mj-lt"/>
                <a:ea typeface="+mj-ea"/>
                <a:cs typeface="+mj-cs"/>
              </a:defRPr>
            </a:lvl1pPr>
          </a:lstStyle>
          <a:p>
            <a:pPr algn="ctr"/>
            <a:endParaRPr lang="en-US" b="1" dirty="0"/>
          </a:p>
        </p:txBody>
      </p:sp>
      <p:pic>
        <p:nvPicPr>
          <p:cNvPr id="9" name="Picture 8"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188532" y="215707"/>
            <a:ext cx="2108266" cy="1650814"/>
          </a:xfrm>
          <a:prstGeom prst="rect">
            <a:avLst/>
          </a:prstGeom>
        </p:spPr>
      </p:pic>
      <p:pic>
        <p:nvPicPr>
          <p:cNvPr id="2" name="Graphic 6">
            <a:extLst>
              <a:ext uri="{FF2B5EF4-FFF2-40B4-BE49-F238E27FC236}">
                <a16:creationId xmlns:a16="http://schemas.microsoft.com/office/drawing/2014/main" id="{45EFF046-9CAD-1DCD-4258-42AE1A63021B}"/>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655BFEC-2A1A-96F1-8F78-6DEAC61C814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A3CEBA6C-3CEA-DC11-9679-891DDAE8F86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B29105A3-F640-4C2D-A5EB-6E10DD6428A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D586C060-202C-56E8-A3B8-ACD2EC5C6657}"/>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6A15E05F-71D2-70E2-5A43-D4FE059B3AC2}"/>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A8A241E3-805C-20B5-1576-ABDD6F858E2D}"/>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EE6DE37F-4B1A-5619-3D00-DB19A4079E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D355C16-825C-BC2D-E619-B2BE1DE7E4D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CEB6F85-1C18-842D-F773-C586DF50158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0E6C14F7-AAC1-4BA6-3405-18C218CEE3F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735F8CD-B030-9B02-9AE6-41B0F1115856}"/>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B9142E8-4E8D-BECC-5EC8-B421997A5526}"/>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40A07BC8-EF00-CB05-A5EE-869455F9CF4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9E12CD5C-E104-2783-8455-3295611B4A6E}"/>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8C829D18-F6FD-EB2E-B3F6-D91CC733FD6E}"/>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C277D7EB-CB88-AB6B-35A0-59510A851F1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99F37E-B0D6-19F6-855B-9AC7D34A8B72}"/>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C4A40ED4-E3B4-0FFD-6EC8-5D63BE14D393}"/>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97C4B1F1-39FF-6F05-1849-85C355D01479}"/>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4A93238-B1A4-B713-082A-C9BD54C2C8A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13" name="Title 12">
            <a:extLst>
              <a:ext uri="{FF2B5EF4-FFF2-40B4-BE49-F238E27FC236}">
                <a16:creationId xmlns:a16="http://schemas.microsoft.com/office/drawing/2014/main" id="{FEC25703-917A-4EFC-591E-AB786C42F627}"/>
              </a:ext>
            </a:extLst>
          </p:cNvPr>
          <p:cNvSpPr>
            <a:spLocks noGrp="1"/>
          </p:cNvSpPr>
          <p:nvPr>
            <p:ph type="title" hasCustomPrompt="1"/>
          </p:nvPr>
        </p:nvSpPr>
        <p:spPr>
          <a:xfrm>
            <a:off x="2364287" y="323849"/>
            <a:ext cx="10180839" cy="749731"/>
          </a:xfrm>
        </p:spPr>
        <p:txBody>
          <a:bodyPr/>
          <a:lstStyle>
            <a:lvl1pPr>
              <a:defRPr b="1"/>
            </a:lvl1pPr>
          </a:lstStyle>
          <a:p>
            <a:r>
              <a:rPr lang="en-US" dirty="0"/>
              <a:t>Click to add title</a:t>
            </a:r>
          </a:p>
        </p:txBody>
      </p:sp>
    </p:spTree>
    <p:extLst>
      <p:ext uri="{BB962C8B-B14F-4D97-AF65-F5344CB8AC3E}">
        <p14:creationId xmlns:p14="http://schemas.microsoft.com/office/powerpoint/2010/main" val="3829841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4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107832"/>
            <a:ext cx="10924717" cy="4215623"/>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75252"/>
            <a:ext cx="9788326" cy="483613"/>
          </a:xfrm>
        </p:spPr>
        <p:txBody>
          <a:bodyPr>
            <a:normAutofit/>
          </a:bodyPr>
          <a:lstStyle>
            <a:lvl1pPr marL="0" indent="0" algn="l">
              <a:buNone/>
              <a:defRPr sz="2800">
                <a:solidFill>
                  <a:srgbClr val="E60BAC"/>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0_Title and Content 3">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81175"/>
            <a:ext cx="10924717" cy="4542280"/>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B862ADDA-0E83-D8FC-AD08-EE3FA2E07167}"/>
              </a:ext>
            </a:extLst>
          </p:cNvPr>
          <p:cNvSpPr/>
          <p:nvPr userDrawn="1"/>
        </p:nvSpPr>
        <p:spPr>
          <a:xfrm>
            <a:off x="0" y="1086595"/>
            <a:ext cx="12192000" cy="188431"/>
          </a:xfrm>
          <a:prstGeom prst="rect">
            <a:avLst/>
          </a:prstGeom>
          <a:solidFill>
            <a:srgbClr val="E60B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2"/>
          <a:srcRect l="18585" r="5156"/>
          <a:stretch/>
        </p:blipFill>
        <p:spPr>
          <a:xfrm>
            <a:off x="9947997" y="115196"/>
            <a:ext cx="2416809" cy="1892410"/>
          </a:xfrm>
          <a:prstGeom prst="rect">
            <a:avLst/>
          </a:prstGeom>
        </p:spPr>
      </p:pic>
      <p:pic>
        <p:nvPicPr>
          <p:cNvPr id="2" name="Graphic 6">
            <a:extLst>
              <a:ext uri="{FF2B5EF4-FFF2-40B4-BE49-F238E27FC236}">
                <a16:creationId xmlns:a16="http://schemas.microsoft.com/office/drawing/2014/main" id="{6BE4B2A2-C9CA-FF64-E66D-9ADA71CCCE53}"/>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A55C9CA9-A662-2133-5741-3D9B3EC36B9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ED78A26-B6F1-8CEB-74E6-6A332E81A3E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6E297CC-F7CE-0580-738C-8627432D3C18}"/>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D7BC4674-DF61-5A91-9BD9-6BE7420A518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1" name="Graphic 6">
            <a:extLst>
              <a:ext uri="{FF2B5EF4-FFF2-40B4-BE49-F238E27FC236}">
                <a16:creationId xmlns:a16="http://schemas.microsoft.com/office/drawing/2014/main" id="{A78A7DD7-8554-5120-8753-DAF9BCE39D7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04B946C5-603C-A9D3-C2B8-613F0394217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991B107C-90D6-FDCB-27CF-4B62707312B8}"/>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1547E994-D008-C154-397A-458A1D827335}"/>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D0439352-F2E9-6347-468D-BCAFFEB0D2F4}"/>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22E3941D-4A64-5B83-F261-908639E891EC}"/>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DCE92A5B-5F65-82D1-C545-8ECF6CA0C41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7CACB27B-6C32-11BE-E753-B05F6EFB174A}"/>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52812391-3891-AAF5-9B3C-CC011C6A80C2}"/>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8F037E8C-E2DF-3376-B088-405F5448141D}"/>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0D3D0CC4-5A54-079B-0F31-D00456D60974}"/>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D8A2FDD7-E849-0E46-A312-DF8E0B57793E}"/>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7FFA90E3-75D8-43CD-2DFF-018A63492478}"/>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601E3C15-A329-E539-23B4-D7C120E75AA2}"/>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F9BC90-E632-11D1-3FD6-A1ECE56E2647}"/>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A881748F-3507-46DE-88B0-ED758274680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70052ECF-2884-7E36-CD8C-12205004B037}"/>
              </a:ext>
            </a:extLst>
          </p:cNvPr>
          <p:cNvSpPr>
            <a:spLocks noGrp="1"/>
          </p:cNvSpPr>
          <p:nvPr>
            <p:ph type="title" hasCustomPrompt="1"/>
          </p:nvPr>
        </p:nvSpPr>
        <p:spPr>
          <a:xfrm>
            <a:off x="527526" y="314325"/>
            <a:ext cx="10515600" cy="772270"/>
          </a:xfrm>
        </p:spPr>
        <p:txBody>
          <a:bodyPr/>
          <a:lstStyle>
            <a:lvl1pPr>
              <a:defRPr b="1"/>
            </a:lvl1pPr>
          </a:lstStyle>
          <a:p>
            <a:r>
              <a:rPr lang="en-US" dirty="0"/>
              <a:t>Click to add title</a:t>
            </a:r>
          </a:p>
        </p:txBody>
      </p:sp>
    </p:spTree>
    <p:extLst>
      <p:ext uri="{BB962C8B-B14F-4D97-AF65-F5344CB8AC3E}">
        <p14:creationId xmlns:p14="http://schemas.microsoft.com/office/powerpoint/2010/main" val="5088705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8B7AD5B-62F9-2B30-58B1-D2952321778E}"/>
              </a:ext>
            </a:extLst>
          </p:cNvPr>
          <p:cNvSpPr/>
          <p:nvPr userDrawn="1"/>
        </p:nvSpPr>
        <p:spPr>
          <a:xfrm flipH="1">
            <a:off x="0" y="0"/>
            <a:ext cx="12192000" cy="3930316"/>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Act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72324"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2" name="Picture 11"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3"/>
          <a:stretch>
            <a:fillRect/>
          </a:stretch>
        </p:blipFill>
        <p:spPr>
          <a:xfrm>
            <a:off x="50076" y="4094989"/>
            <a:ext cx="2313405" cy="241737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Lesson Overview</a:t>
            </a:r>
          </a:p>
        </p:txBody>
      </p:sp>
      <p:sp>
        <p:nvSpPr>
          <p:cNvPr id="44" name="Text Placeholder 43">
            <a:extLst>
              <a:ext uri="{FF2B5EF4-FFF2-40B4-BE49-F238E27FC236}">
                <a16:creationId xmlns:a16="http://schemas.microsoft.com/office/drawing/2014/main" id="{EAE7AC08-8ACF-8A47-6539-ABE76AAE434E}"/>
              </a:ext>
            </a:extLst>
          </p:cNvPr>
          <p:cNvSpPr>
            <a:spLocks noGrp="1"/>
          </p:cNvSpPr>
          <p:nvPr>
            <p:ph type="body" sz="quarter" idx="10" hasCustomPrompt="1"/>
          </p:nvPr>
        </p:nvSpPr>
        <p:spPr>
          <a:xfrm>
            <a:off x="515569" y="1315916"/>
            <a:ext cx="8178363" cy="642938"/>
          </a:xfrm>
        </p:spPr>
        <p:txBody>
          <a:bodyPr tIns="0">
            <a:noAutofit/>
          </a:bodyPr>
          <a:lstStyle>
            <a:lvl1pPr marL="0" indent="0">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dirty="0"/>
              <a:t>Essential Understanding: </a:t>
            </a:r>
          </a:p>
        </p:txBody>
      </p:sp>
      <p:sp>
        <p:nvSpPr>
          <p:cNvPr id="45" name="Text Placeholder 43">
            <a:extLst>
              <a:ext uri="{FF2B5EF4-FFF2-40B4-BE49-F238E27FC236}">
                <a16:creationId xmlns:a16="http://schemas.microsoft.com/office/drawing/2014/main" id="{9DD84C2B-121B-74A9-6362-C8FCD9883B65}"/>
              </a:ext>
            </a:extLst>
          </p:cNvPr>
          <p:cNvSpPr>
            <a:spLocks noGrp="1"/>
          </p:cNvSpPr>
          <p:nvPr>
            <p:ph type="body" sz="quarter" idx="11" hasCustomPrompt="1"/>
          </p:nvPr>
        </p:nvSpPr>
        <p:spPr>
          <a:xfrm>
            <a:off x="519808" y="4641591"/>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Discover: </a:t>
            </a:r>
            <a:endParaRPr lang="en-US" dirty="0"/>
          </a:p>
        </p:txBody>
      </p:sp>
      <p:pic>
        <p:nvPicPr>
          <p:cNvPr id="33" name="Picture 32"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8846323" y="1962031"/>
            <a:ext cx="2471279" cy="2582348"/>
          </a:xfrm>
          <a:prstGeom prst="rect">
            <a:avLst/>
          </a:prstGeom>
        </p:spPr>
      </p:pic>
      <p:pic>
        <p:nvPicPr>
          <p:cNvPr id="34" name="Picture 33"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rotWithShape="1">
          <a:blip r:embed="rId3"/>
          <a:srcRect l="19583" r="14738"/>
          <a:stretch/>
        </p:blipFill>
        <p:spPr>
          <a:xfrm>
            <a:off x="4766033" y="2243575"/>
            <a:ext cx="2575299" cy="2341347"/>
          </a:xfrm>
          <a:prstGeom prst="rect">
            <a:avLst/>
          </a:prstGeom>
        </p:spPr>
      </p:pic>
      <p:pic>
        <p:nvPicPr>
          <p:cNvPr id="35" name="Picture 34"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4"/>
          <a:stretch>
            <a:fillRect/>
          </a:stretch>
        </p:blipFill>
        <p:spPr>
          <a:xfrm>
            <a:off x="515569" y="2052889"/>
            <a:ext cx="2745473" cy="2400632"/>
          </a:xfrm>
          <a:prstGeom prst="rect">
            <a:avLst/>
          </a:prstGeom>
        </p:spPr>
      </p:pic>
      <p:sp>
        <p:nvSpPr>
          <p:cNvPr id="37" name="Text Placeholder 43">
            <a:extLst>
              <a:ext uri="{FF2B5EF4-FFF2-40B4-BE49-F238E27FC236}">
                <a16:creationId xmlns:a16="http://schemas.microsoft.com/office/drawing/2014/main" id="{9DD84C2B-121B-74A9-6362-C8FCD9883B65}"/>
              </a:ext>
            </a:extLst>
          </p:cNvPr>
          <p:cNvSpPr>
            <a:spLocks noGrp="1"/>
          </p:cNvSpPr>
          <p:nvPr>
            <p:ph type="body" sz="quarter" idx="26" hasCustomPrompt="1"/>
          </p:nvPr>
        </p:nvSpPr>
        <p:spPr>
          <a:xfrm>
            <a:off x="4766033" y="4635722"/>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Understand: </a:t>
            </a:r>
            <a:endParaRPr lang="en-US" dirty="0"/>
          </a:p>
        </p:txBody>
      </p:sp>
      <p:sp>
        <p:nvSpPr>
          <p:cNvPr id="38" name="Text Placeholder 43">
            <a:extLst>
              <a:ext uri="{FF2B5EF4-FFF2-40B4-BE49-F238E27FC236}">
                <a16:creationId xmlns:a16="http://schemas.microsoft.com/office/drawing/2014/main" id="{9DD84C2B-121B-74A9-6362-C8FCD9883B65}"/>
              </a:ext>
            </a:extLst>
          </p:cNvPr>
          <p:cNvSpPr>
            <a:spLocks noGrp="1"/>
          </p:cNvSpPr>
          <p:nvPr>
            <p:ph type="body" sz="quarter" idx="27" hasCustomPrompt="1"/>
          </p:nvPr>
        </p:nvSpPr>
        <p:spPr>
          <a:xfrm>
            <a:off x="8798561" y="4650240"/>
            <a:ext cx="2824702" cy="560223"/>
          </a:xfrm>
        </p:spPr>
        <p:txBody>
          <a:bodyPr tIns="0">
            <a:noAutofit/>
          </a:bodyPr>
          <a:lstStyle>
            <a:lvl1pPr marL="0" indent="0" algn="l">
              <a:buNone/>
              <a:defRPr sz="2400">
                <a:solidFill>
                  <a:schemeClr val="tx1"/>
                </a:solidFill>
              </a:defRPr>
            </a:lvl1pPr>
            <a:lvl2pPr marL="457200" indent="0">
              <a:buNone/>
              <a:defRPr sz="1600"/>
            </a:lvl2pPr>
            <a:lvl3pPr marL="914400" indent="0">
              <a:buNone/>
              <a:defRPr sz="1400"/>
            </a:lvl3pPr>
            <a:lvl4pPr marL="1371600" indent="0">
              <a:buNone/>
              <a:defRPr sz="1200"/>
            </a:lvl4pPr>
            <a:lvl5pPr marL="1828800" indent="0">
              <a:buNone/>
              <a:defRPr sz="1200"/>
            </a:lvl5pPr>
          </a:lstStyle>
          <a:p>
            <a:pPr lvl="0"/>
            <a:r>
              <a:rPr lang="en-US"/>
              <a:t>Act: </a:t>
            </a:r>
            <a:endParaRPr lang="en-US" dirty="0"/>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6_Title and Content 3">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8B7AD5B-62F9-2B30-58B1-D2952321778E}"/>
              </a:ext>
            </a:extLst>
          </p:cNvPr>
          <p:cNvSpPr/>
          <p:nvPr userDrawn="1"/>
        </p:nvSpPr>
        <p:spPr>
          <a:xfrm flipH="1">
            <a:off x="0" y="0"/>
            <a:ext cx="4287520" cy="6858000"/>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527326"/>
            <a:ext cx="7191488" cy="4961342"/>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 (Optional):</a:t>
            </a:r>
          </a:p>
          <a:p>
            <a:pPr lvl="0"/>
            <a:r>
              <a:rPr lang="en-US" dirty="0"/>
              <a:t>Act Investigation:</a:t>
            </a:r>
          </a:p>
          <a:p>
            <a:pPr lvl="0"/>
            <a:r>
              <a:rPr lang="en-US" dirty="0"/>
              <a:t>Act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9" name="Picture 8"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10342268" y="67851"/>
            <a:ext cx="1691880" cy="1767920"/>
          </a:xfrm>
          <a:prstGeom prst="rect">
            <a:avLst/>
          </a:prstGeom>
        </p:spPr>
      </p:pic>
      <p:sp>
        <p:nvSpPr>
          <p:cNvPr id="19"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4" name="Title 3">
            <a:extLst>
              <a:ext uri="{FF2B5EF4-FFF2-40B4-BE49-F238E27FC236}">
                <a16:creationId xmlns:a16="http://schemas.microsoft.com/office/drawing/2014/main" id="{6A2AEA16-48EB-F08C-35F4-F05A42299B3D}"/>
              </a:ext>
            </a:extLst>
          </p:cNvPr>
          <p:cNvSpPr>
            <a:spLocks noGrp="1"/>
          </p:cNvSpPr>
          <p:nvPr>
            <p:ph type="title" hasCustomPrompt="1"/>
          </p:nvPr>
        </p:nvSpPr>
        <p:spPr>
          <a:xfrm>
            <a:off x="4431552" y="201763"/>
            <a:ext cx="5798298" cy="1325563"/>
          </a:xfrm>
        </p:spPr>
        <p:txBody>
          <a:bodyPr/>
          <a:lstStyle>
            <a:lvl1pPr>
              <a:defRPr b="1"/>
            </a:lvl1pPr>
          </a:lstStyle>
          <a:p>
            <a:r>
              <a:rPr lang="en-US" dirty="0"/>
              <a:t>Click to add title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1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92784"/>
            <a:ext cx="10924717" cy="410745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02314" y="1384917"/>
            <a:ext cx="7221166" cy="563697"/>
          </a:xfrm>
        </p:spPr>
        <p:txBody>
          <a:bodyPr>
            <a:normAutofit/>
          </a:bodyPr>
          <a:lstStyle>
            <a:lvl1pPr marL="0" indent="0" algn="ctr">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16325069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0"/>
            <a:ext cx="12192000" cy="1300187"/>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948614"/>
            <a:ext cx="10924717" cy="4351623"/>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22007" y="-15006"/>
            <a:ext cx="1879163" cy="1963620"/>
          </a:xfrm>
          <a:prstGeom prst="rect">
            <a:avLst/>
          </a:prstGeom>
        </p:spPr>
      </p:pic>
      <p:sp>
        <p:nvSpPr>
          <p:cNvPr id="2" name="Title 1">
            <a:extLst>
              <a:ext uri="{FF2B5EF4-FFF2-40B4-BE49-F238E27FC236}">
                <a16:creationId xmlns:a16="http://schemas.microsoft.com/office/drawing/2014/main" id="{49D722AC-C477-02A7-6BA4-D5B60200E098}"/>
              </a:ext>
            </a:extLst>
          </p:cNvPr>
          <p:cNvSpPr>
            <a:spLocks noGrp="1"/>
          </p:cNvSpPr>
          <p:nvPr>
            <p:ph type="title" hasCustomPrompt="1"/>
          </p:nvPr>
        </p:nvSpPr>
        <p:spPr>
          <a:xfrm>
            <a:off x="2143201" y="-15006"/>
            <a:ext cx="8539392" cy="1297278"/>
          </a:xfrm>
        </p:spPr>
        <p:txBody>
          <a:bodyPr/>
          <a:lstStyle>
            <a:lvl1pPr algn="ctr">
              <a:defRPr b="1"/>
            </a:lvl1pPr>
          </a:lstStyle>
          <a:p>
            <a:r>
              <a:rPr lang="en-US" dirty="0"/>
              <a:t>Click to add title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121763"/>
            <a:ext cx="10924717" cy="4178474"/>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34704" y="1389155"/>
            <a:ext cx="7735235" cy="56228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51252"/>
          </a:xfrm>
        </p:spPr>
        <p:txBody>
          <a:bodyPr/>
          <a:lstStyle>
            <a:lvl1pPr>
              <a:defRPr b="1"/>
            </a:lvl1pPr>
          </a:lstStyle>
          <a:p>
            <a:r>
              <a:rPr lang="en-US" dirty="0"/>
              <a:t>Click to add title</a:t>
            </a: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2_Title and Content 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764511"/>
            <a:ext cx="10924717" cy="4535726"/>
          </a:xfrm>
        </p:spPr>
        <p:txBody>
          <a:bodyPr>
            <a:normAutofit/>
          </a:bodyPr>
          <a:lstStyle>
            <a:lvl1pPr marL="514350" indent="-514350">
              <a:buFont typeface="+mj-lt"/>
              <a:buAutoNum type="arabicPeriod"/>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Act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608717" y="6488668"/>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276085" y="0"/>
            <a:ext cx="1688617" cy="1764511"/>
          </a:xfrm>
          <a:prstGeom prst="rect">
            <a:avLst/>
          </a:prstGeom>
        </p:spPr>
      </p:pic>
      <p:pic>
        <p:nvPicPr>
          <p:cNvPr id="2" name="Graphic 6">
            <a:extLst>
              <a:ext uri="{FF2B5EF4-FFF2-40B4-BE49-F238E27FC236}">
                <a16:creationId xmlns:a16="http://schemas.microsoft.com/office/drawing/2014/main" id="{11B9B5B4-D242-2AAD-F41A-70A950150AD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F5B133F4-46A5-D537-A1D9-5EFA88B033C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9B47CF4D-9902-E82A-F37F-84E2B7172CF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1991FA10-F7F5-B65F-CE89-3718A8C63C6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AF65757F-629C-DEE3-67C3-3CAE31294633}"/>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5336A86D-B849-E21E-0F51-341569A583FD}"/>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8D3FB5D1-8C09-06B0-AA29-6FB4B4D6E7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53696799-83BF-422A-C291-49685AF0DC09}"/>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97933950-B483-BC3D-CF33-2216FFA1D38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361428B6-3B7B-4EBE-2CC9-699364B3B27C}"/>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917578F2-5A21-86A3-A247-5CB85E11EF08}"/>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522BF40B-5ACB-09AF-95BA-8D95970D1670}"/>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1545FD54-5E1A-1381-C944-6AF91093E85D}"/>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FB70F785-05BC-5DCE-5837-AE16F4C693CD}"/>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F7434768-C658-579E-7EBC-5692229A0A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7225FD0C-91BA-C619-9495-5C655F74199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8204B8A1-7CAA-1127-1DCD-C9BF0AAD2216}"/>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643630BA-1C15-37A2-EC12-C292B7C2839C}"/>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45B7D10C-4DD7-A276-5038-540EED4A1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7B761B39-EAB4-13A3-496B-BE4C5D32F165}"/>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F010155C-A6BE-8223-6178-580FF3A3E17E}"/>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F3C31276-56F8-2EA0-2F94-6CA03E998A14}"/>
              </a:ext>
            </a:extLst>
          </p:cNvPr>
          <p:cNvSpPr>
            <a:spLocks noGrp="1"/>
          </p:cNvSpPr>
          <p:nvPr>
            <p:ph type="title" hasCustomPrompt="1"/>
          </p:nvPr>
        </p:nvSpPr>
        <p:spPr>
          <a:xfrm>
            <a:off x="2734704" y="384199"/>
            <a:ext cx="7735235" cy="760164"/>
          </a:xfrm>
        </p:spPr>
        <p:txBody>
          <a:bodyPr/>
          <a:lstStyle>
            <a:lvl1pPr>
              <a:defRPr b="1"/>
            </a:lvl1pPr>
          </a:lstStyle>
          <a:p>
            <a:r>
              <a:rPr lang="en-US" dirty="0"/>
              <a:t>Click to add title</a:t>
            </a:r>
          </a:p>
        </p:txBody>
      </p:sp>
    </p:spTree>
    <p:extLst>
      <p:ext uri="{BB962C8B-B14F-4D97-AF65-F5344CB8AC3E}">
        <p14:creationId xmlns:p14="http://schemas.microsoft.com/office/powerpoint/2010/main" val="23794183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5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74609"/>
            <a:ext cx="10924717" cy="4248846"/>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5" y="1423102"/>
            <a:ext cx="8886631" cy="528592"/>
          </a:xfrm>
        </p:spPr>
        <p:txBody>
          <a:bodyPr>
            <a:normAutofit/>
          </a:bodyPr>
          <a:lstStyle>
            <a:lvl1pPr marL="0" indent="0" algn="l">
              <a:buNone/>
              <a:defRPr sz="2800">
                <a:solidFill>
                  <a:srgbClr val="008F0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1752600"/>
            <a:ext cx="10924717" cy="4570855"/>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sp>
        <p:nvSpPr>
          <p:cNvPr id="33" name="Rectangle 32">
            <a:extLst>
              <a:ext uri="{FF2B5EF4-FFF2-40B4-BE49-F238E27FC236}">
                <a16:creationId xmlns:a16="http://schemas.microsoft.com/office/drawing/2014/main" id="{48B7AD5B-62F9-2B30-58B1-D2952321778E}"/>
              </a:ext>
            </a:extLst>
          </p:cNvPr>
          <p:cNvSpPr/>
          <p:nvPr userDrawn="1"/>
        </p:nvSpPr>
        <p:spPr>
          <a:xfrm flipH="1">
            <a:off x="0" y="1144363"/>
            <a:ext cx="12192000" cy="155824"/>
          </a:xfrm>
          <a:prstGeom prst="rect">
            <a:avLst/>
          </a:prstGeom>
          <a:solidFill>
            <a:srgbClr val="00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Picture 33"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2"/>
          <a:stretch>
            <a:fillRect/>
          </a:stretch>
        </p:blipFill>
        <p:spPr>
          <a:xfrm>
            <a:off x="9994231" y="-117527"/>
            <a:ext cx="1923487" cy="2009937"/>
          </a:xfrm>
          <a:prstGeom prst="rect">
            <a:avLst/>
          </a:prstGeom>
        </p:spPr>
      </p:pic>
      <p:pic>
        <p:nvPicPr>
          <p:cNvPr id="2" name="Graphic 6">
            <a:extLst>
              <a:ext uri="{FF2B5EF4-FFF2-40B4-BE49-F238E27FC236}">
                <a16:creationId xmlns:a16="http://schemas.microsoft.com/office/drawing/2014/main" id="{7B38B41B-E461-F153-9B78-C738268DD7FE}"/>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8A628AFE-7FC5-928F-57E5-4975E409B5A1}"/>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E782C3F2-06C6-22C4-A675-909AC8AC4D2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AC7B53B9-C26A-0243-BA49-B81E796B49C6}"/>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0" name="Graphic 7">
            <a:extLst>
              <a:ext uri="{FF2B5EF4-FFF2-40B4-BE49-F238E27FC236}">
                <a16:creationId xmlns:a16="http://schemas.microsoft.com/office/drawing/2014/main" id="{FE862E35-7D99-D663-6AC1-FD383C637A19}"/>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5" name="Graphic 6">
            <a:extLst>
              <a:ext uri="{FF2B5EF4-FFF2-40B4-BE49-F238E27FC236}">
                <a16:creationId xmlns:a16="http://schemas.microsoft.com/office/drawing/2014/main" id="{6EDB91CA-6911-70E1-EA94-067E97D0603F}"/>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6" name="Graphic 8">
            <a:extLst>
              <a:ext uri="{FF2B5EF4-FFF2-40B4-BE49-F238E27FC236}">
                <a16:creationId xmlns:a16="http://schemas.microsoft.com/office/drawing/2014/main" id="{A369D96A-A0B0-D0AF-9C73-4C360B73527B}"/>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7" name="Graphic 11">
            <a:extLst>
              <a:ext uri="{FF2B5EF4-FFF2-40B4-BE49-F238E27FC236}">
                <a16:creationId xmlns:a16="http://schemas.microsoft.com/office/drawing/2014/main" id="{5F42CCED-3FB6-8B31-932F-F77592CC252E}"/>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8" name="Graphic 12">
            <a:extLst>
              <a:ext uri="{FF2B5EF4-FFF2-40B4-BE49-F238E27FC236}">
                <a16:creationId xmlns:a16="http://schemas.microsoft.com/office/drawing/2014/main" id="{05B88987-C97E-8D04-7514-84CFFD6B6E9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9" name="Graphic 7">
            <a:extLst>
              <a:ext uri="{FF2B5EF4-FFF2-40B4-BE49-F238E27FC236}">
                <a16:creationId xmlns:a16="http://schemas.microsoft.com/office/drawing/2014/main" id="{23D38275-886C-C3FC-0788-D8031ADF46EA}"/>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40" name="Graphic 6">
            <a:extLst>
              <a:ext uri="{FF2B5EF4-FFF2-40B4-BE49-F238E27FC236}">
                <a16:creationId xmlns:a16="http://schemas.microsoft.com/office/drawing/2014/main" id="{0DF0BD51-2796-5AE2-A795-C443FBCCD90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1" name="Graphic 8">
            <a:extLst>
              <a:ext uri="{FF2B5EF4-FFF2-40B4-BE49-F238E27FC236}">
                <a16:creationId xmlns:a16="http://schemas.microsoft.com/office/drawing/2014/main" id="{5C50C93A-5C30-B0A3-429C-2CA47987DC5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2" name="Graphic 11">
            <a:extLst>
              <a:ext uri="{FF2B5EF4-FFF2-40B4-BE49-F238E27FC236}">
                <a16:creationId xmlns:a16="http://schemas.microsoft.com/office/drawing/2014/main" id="{8A464050-13D5-4CCC-2561-16025F5A8D07}"/>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3" name="Graphic 12">
            <a:extLst>
              <a:ext uri="{FF2B5EF4-FFF2-40B4-BE49-F238E27FC236}">
                <a16:creationId xmlns:a16="http://schemas.microsoft.com/office/drawing/2014/main" id="{22C3C105-FA8B-030A-24D6-60DEF0A79CC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4" name="Graphic 7">
            <a:extLst>
              <a:ext uri="{FF2B5EF4-FFF2-40B4-BE49-F238E27FC236}">
                <a16:creationId xmlns:a16="http://schemas.microsoft.com/office/drawing/2014/main" id="{69850E01-17C0-D47D-0D0D-FFB87BB729AB}"/>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5" name="Picture 44" descr="A blue binoculars with black background&#10;&#10;Description automatically generated">
            <a:extLst>
              <a:ext uri="{FF2B5EF4-FFF2-40B4-BE49-F238E27FC236}">
                <a16:creationId xmlns:a16="http://schemas.microsoft.com/office/drawing/2014/main" id="{64DA7207-E9A9-A82C-7358-E29DEDCF0D3B}"/>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0EB00A49-6F61-DFA7-8FAD-228E41B3487B}"/>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30F7AB29-9D01-5838-E5A7-B3C92698F2AA}"/>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8" name="Picture 47" descr="A yellow globe with a magnifying glass&#10;&#10;Description automatically generated">
            <a:extLst>
              <a:ext uri="{FF2B5EF4-FFF2-40B4-BE49-F238E27FC236}">
                <a16:creationId xmlns:a16="http://schemas.microsoft.com/office/drawing/2014/main" id="{7AAD33F2-8831-3183-AB91-989AEAB78759}"/>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47512597-CDE4-F531-F62E-CC9943966D20}"/>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50" name="Picture 49" descr="A blue binoculars with black background&#10;&#10;Description automatically generated">
            <a:extLst>
              <a:ext uri="{FF2B5EF4-FFF2-40B4-BE49-F238E27FC236}">
                <a16:creationId xmlns:a16="http://schemas.microsoft.com/office/drawing/2014/main" id="{FD3BF185-0EEC-FA1A-5D2D-F05442ACDC0D}"/>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A0C07ADA-E2CC-4336-0BEA-AD5C61627852}"/>
              </a:ext>
            </a:extLst>
          </p:cNvPr>
          <p:cNvSpPr>
            <a:spLocks noGrp="1"/>
          </p:cNvSpPr>
          <p:nvPr>
            <p:ph type="title" hasCustomPrompt="1"/>
          </p:nvPr>
        </p:nvSpPr>
        <p:spPr>
          <a:xfrm>
            <a:off x="532408" y="246328"/>
            <a:ext cx="8881749" cy="890588"/>
          </a:xfrm>
        </p:spPr>
        <p:txBody>
          <a:bodyPr/>
          <a:lstStyle>
            <a:lvl1pPr>
              <a:defRPr b="1"/>
            </a:lvl1pPr>
          </a:lstStyle>
          <a:p>
            <a:r>
              <a:rPr lang="en-US" dirty="0"/>
              <a:t>Click to add title</a:t>
            </a:r>
          </a:p>
        </p:txBody>
      </p:sp>
    </p:spTree>
    <p:extLst>
      <p:ext uri="{BB962C8B-B14F-4D97-AF65-F5344CB8AC3E}">
        <p14:creationId xmlns:p14="http://schemas.microsoft.com/office/powerpoint/2010/main" val="9422960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Title and six ic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AE108-9C7F-4CDC-AD71-B576580A199F}"/>
              </a:ext>
            </a:extLst>
          </p:cNvPr>
          <p:cNvSpPr>
            <a:spLocks noGrp="1"/>
          </p:cNvSpPr>
          <p:nvPr>
            <p:ph type="title" hasCustomPrompt="1"/>
          </p:nvPr>
        </p:nvSpPr>
        <p:spPr>
          <a:xfrm>
            <a:off x="515569" y="314222"/>
            <a:ext cx="11493551" cy="881277"/>
          </a:xfrm>
        </p:spPr>
        <p:txBody>
          <a:bodyPr anchor="ctr">
            <a:normAutofit/>
          </a:bodyPr>
          <a:lstStyle>
            <a:lvl1pPr>
              <a:defRPr sz="4800">
                <a:solidFill>
                  <a:schemeClr val="tx1"/>
                </a:solidFill>
              </a:defRPr>
            </a:lvl1pPr>
          </a:lstStyle>
          <a:p>
            <a:r>
              <a:rPr lang="en-US" dirty="0"/>
              <a:t>Glossary</a:t>
            </a:r>
          </a:p>
        </p:txBody>
      </p:sp>
      <p:sp>
        <p:nvSpPr>
          <p:cNvPr id="39" name="TextBox 38">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sp>
        <p:nvSpPr>
          <p:cNvPr id="4" name="Text Placeholder 3">
            <a:extLst>
              <a:ext uri="{FF2B5EF4-FFF2-40B4-BE49-F238E27FC236}">
                <a16:creationId xmlns:a16="http://schemas.microsoft.com/office/drawing/2014/main" id="{36E95231-6C47-A4AB-146A-3B3BC7F2A29B}"/>
              </a:ext>
            </a:extLst>
          </p:cNvPr>
          <p:cNvSpPr>
            <a:spLocks noGrp="1"/>
          </p:cNvSpPr>
          <p:nvPr>
            <p:ph type="body" sz="quarter" idx="10" hasCustomPrompt="1"/>
          </p:nvPr>
        </p:nvSpPr>
        <p:spPr>
          <a:xfrm>
            <a:off x="515938" y="1527175"/>
            <a:ext cx="11493500" cy="4492625"/>
          </a:xfrm>
        </p:spPr>
        <p:txBody>
          <a:bodyPr/>
          <a:lstStyle>
            <a:lvl1pPr marL="0" indent="0">
              <a:buNone/>
              <a:defRPr>
                <a:solidFill>
                  <a:schemeClr val="tx1"/>
                </a:solidFill>
              </a:defRPr>
            </a:lvl1pPr>
            <a:lvl2pPr marL="457200" indent="0">
              <a:buNone/>
              <a:defRPr>
                <a:solidFill>
                  <a:schemeClr val="tx1"/>
                </a:solidFill>
              </a:defRPr>
            </a:lvl2pPr>
            <a:lvl3pPr marL="914400" indent="0">
              <a:buNone/>
              <a:defRPr>
                <a:solidFill>
                  <a:schemeClr val="tx1"/>
                </a:solidFill>
              </a:defRPr>
            </a:lvl3pPr>
            <a:lvl4pPr>
              <a:defRPr>
                <a:solidFill>
                  <a:schemeClr val="tx1"/>
                </a:solidFill>
              </a:defRPr>
            </a:lvl4pPr>
            <a:lvl5pPr>
              <a:defRPr>
                <a:solidFill>
                  <a:schemeClr val="tx1"/>
                </a:solidFill>
              </a:defRPr>
            </a:lvl5pPr>
          </a:lstStyle>
          <a:p>
            <a:pPr lvl="1"/>
            <a:r>
              <a:rPr lang="en-US" dirty="0"/>
              <a:t>Click to add glossary words</a:t>
            </a:r>
          </a:p>
        </p:txBody>
      </p:sp>
    </p:spTree>
    <p:extLst>
      <p:ext uri="{BB962C8B-B14F-4D97-AF65-F5344CB8AC3E}">
        <p14:creationId xmlns:p14="http://schemas.microsoft.com/office/powerpoint/2010/main" val="5213741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_Closin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285107" y="4566822"/>
            <a:ext cx="1747228" cy="1747228"/>
          </a:xfrm>
          <a:prstGeom prst="rect">
            <a:avLst/>
          </a:prstGeom>
        </p:spPr>
      </p:pic>
      <p:pic>
        <p:nvPicPr>
          <p:cNvPr id="9"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28895" y="2972520"/>
            <a:ext cx="1385821" cy="1385821"/>
          </a:xfrm>
          <a:prstGeom prst="rect">
            <a:avLst/>
          </a:prstGeom>
        </p:spPr>
      </p:pic>
      <p:pic>
        <p:nvPicPr>
          <p:cNvPr id="10" name="Graphic 9">
            <a:extLst>
              <a:ext uri="{FF2B5EF4-FFF2-40B4-BE49-F238E27FC236}">
                <a16:creationId xmlns:a16="http://schemas.microsoft.com/office/drawing/2014/main" id="{1A2DC491-EA74-1A63-78D5-3236C8B0D4DE}"/>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546740" y="4586054"/>
            <a:ext cx="1645260" cy="1645260"/>
          </a:xfrm>
          <a:prstGeom prst="rect">
            <a:avLst/>
          </a:prstGeom>
        </p:spPr>
      </p:pic>
      <p:pic>
        <p:nvPicPr>
          <p:cNvPr id="1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474225" y="3261863"/>
            <a:ext cx="1182816" cy="1182816"/>
          </a:xfrm>
          <a:prstGeom prst="rect">
            <a:avLst/>
          </a:prstGeom>
        </p:spPr>
      </p:pic>
      <p:pic>
        <p:nvPicPr>
          <p:cNvPr id="1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6115804" y="5372414"/>
            <a:ext cx="1118205" cy="1118205"/>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86198" y="116366"/>
            <a:ext cx="3175540" cy="1055927"/>
          </a:xfrm>
        </p:spPr>
        <p:txBody>
          <a:bodyPr anchor="ctr">
            <a:normAutofit/>
          </a:bodyPr>
          <a:lstStyle>
            <a:lvl1pPr algn="ctr">
              <a:defRPr sz="6000">
                <a:solidFill>
                  <a:schemeClr val="tx1"/>
                </a:solidFill>
              </a:defRPr>
            </a:lvl1pPr>
          </a:lstStyle>
          <a:p>
            <a:r>
              <a:rPr lang="en-US" dirty="0"/>
              <a:t>Symbols</a:t>
            </a:r>
          </a:p>
        </p:txBody>
      </p:sp>
      <p:pic>
        <p:nvPicPr>
          <p:cNvPr id="11" name="Picture 10" descr="A handshake in a circle&#10;&#10;Description automatically generated">
            <a:extLst>
              <a:ext uri="{FF2B5EF4-FFF2-40B4-BE49-F238E27FC236}">
                <a16:creationId xmlns:a16="http://schemas.microsoft.com/office/drawing/2014/main" id="{9C594840-1B00-8F70-0416-76EA896A35B5}"/>
              </a:ext>
            </a:extLst>
          </p:cNvPr>
          <p:cNvPicPr>
            <a:picLocks noChangeAspect="1"/>
          </p:cNvPicPr>
          <p:nvPr userDrawn="1"/>
        </p:nvPicPr>
        <p:blipFill>
          <a:blip r:embed="rId12"/>
          <a:stretch>
            <a:fillRect/>
          </a:stretch>
        </p:blipFill>
        <p:spPr>
          <a:xfrm>
            <a:off x="4211462" y="5017078"/>
            <a:ext cx="1691880" cy="1767920"/>
          </a:xfrm>
          <a:prstGeom prst="rect">
            <a:avLst/>
          </a:prstGeom>
        </p:spPr>
      </p:pic>
      <p:pic>
        <p:nvPicPr>
          <p:cNvPr id="1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15114" r="15244"/>
          <a:stretch/>
        </p:blipFill>
        <p:spPr>
          <a:xfrm>
            <a:off x="10659809" y="2654778"/>
            <a:ext cx="1186387" cy="1703563"/>
          </a:xfrm>
          <a:prstGeom prst="rect">
            <a:avLst/>
          </a:prstGeom>
        </p:spPr>
      </p:pic>
      <p:pic>
        <p:nvPicPr>
          <p:cNvPr id="16" name="Picture 15" descr="A purple circle with white gears&#10;&#10;Description automatically generated">
            <a:extLst>
              <a:ext uri="{FF2B5EF4-FFF2-40B4-BE49-F238E27FC236}">
                <a16:creationId xmlns:a16="http://schemas.microsoft.com/office/drawing/2014/main" id="{180B90AB-7A84-6B32-4DDF-5B605FC61805}"/>
              </a:ext>
            </a:extLst>
          </p:cNvPr>
          <p:cNvPicPr>
            <a:picLocks noChangeAspect="1"/>
          </p:cNvPicPr>
          <p:nvPr userDrawn="1"/>
        </p:nvPicPr>
        <p:blipFill>
          <a:blip r:embed="rId15"/>
          <a:stretch>
            <a:fillRect/>
          </a:stretch>
        </p:blipFill>
        <p:spPr>
          <a:xfrm>
            <a:off x="3610526" y="3229907"/>
            <a:ext cx="2629770" cy="1570293"/>
          </a:xfrm>
          <a:prstGeom prst="rect">
            <a:avLst/>
          </a:prstGeom>
        </p:spPr>
      </p:pic>
      <p:pic>
        <p:nvPicPr>
          <p:cNvPr id="18" name="Picture 17"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16"/>
          <a:stretch>
            <a:fillRect/>
          </a:stretch>
        </p:blipFill>
        <p:spPr>
          <a:xfrm>
            <a:off x="4118318" y="1352682"/>
            <a:ext cx="1787624" cy="1563092"/>
          </a:xfrm>
          <a:prstGeom prst="rect">
            <a:avLst/>
          </a:prstGeom>
        </p:spPr>
      </p:pic>
      <p:pic>
        <p:nvPicPr>
          <p:cNvPr id="36" name="Picture 35">
            <a:extLst>
              <a:ext uri="{FF2B5EF4-FFF2-40B4-BE49-F238E27FC236}">
                <a16:creationId xmlns:a16="http://schemas.microsoft.com/office/drawing/2014/main" id="{E52436D3-97AB-EA58-FCD8-68E3D9EB0917}"/>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2430334" y="5006843"/>
            <a:ext cx="1687984" cy="1687984"/>
          </a:xfrm>
          <a:prstGeom prst="rect">
            <a:avLst/>
          </a:prstGeom>
        </p:spPr>
      </p:pic>
      <p:pic>
        <p:nvPicPr>
          <p:cNvPr id="38" name="Picture 37">
            <a:extLst>
              <a:ext uri="{FF2B5EF4-FFF2-40B4-BE49-F238E27FC236}">
                <a16:creationId xmlns:a16="http://schemas.microsoft.com/office/drawing/2014/main" id="{60AB093A-50E3-9BED-96BE-4CB9917ABA47}"/>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176769" y="3188627"/>
            <a:ext cx="1844059" cy="1642065"/>
          </a:xfrm>
          <a:prstGeom prst="rect">
            <a:avLst/>
          </a:prstGeom>
        </p:spPr>
      </p:pic>
      <p:pic>
        <p:nvPicPr>
          <p:cNvPr id="39" name="Picture 38">
            <a:extLst>
              <a:ext uri="{FF2B5EF4-FFF2-40B4-BE49-F238E27FC236}">
                <a16:creationId xmlns:a16="http://schemas.microsoft.com/office/drawing/2014/main" id="{BC8C06FB-1CCC-0222-1970-34B052FFF62E}"/>
              </a:ext>
            </a:extLst>
          </p:cNvPr>
          <p:cNvPicPr>
            <a:picLocks noChangeAspect="1"/>
          </p:cNvPicPr>
          <p:nvPr userDrawn="1"/>
        </p:nvPicPr>
        <p:blipFill>
          <a:blip r:embed="rId19">
            <a:extLst>
              <a:ext uri="{28A0092B-C50C-407E-A947-70E740481C1C}">
                <a14:useLocalDpi xmlns:a14="http://schemas.microsoft.com/office/drawing/2010/main" val="0"/>
              </a:ext>
            </a:extLst>
          </a:blip>
          <a:stretch>
            <a:fillRect/>
          </a:stretch>
        </p:blipFill>
        <p:spPr>
          <a:xfrm>
            <a:off x="2373968" y="1424190"/>
            <a:ext cx="1507228" cy="1507228"/>
          </a:xfrm>
          <a:prstGeom prst="rect">
            <a:avLst/>
          </a:prstGeom>
        </p:spPr>
      </p:pic>
      <p:pic>
        <p:nvPicPr>
          <p:cNvPr id="40" name="Picture 39">
            <a:extLst>
              <a:ext uri="{FF2B5EF4-FFF2-40B4-BE49-F238E27FC236}">
                <a16:creationId xmlns:a16="http://schemas.microsoft.com/office/drawing/2014/main" id="{4DF44CF5-8F20-222D-21F4-E6B940C4F38B}"/>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417992" y="5006843"/>
            <a:ext cx="1680209" cy="1590399"/>
          </a:xfrm>
          <a:prstGeom prst="rect">
            <a:avLst/>
          </a:prstGeom>
        </p:spPr>
      </p:pic>
      <p:pic>
        <p:nvPicPr>
          <p:cNvPr id="41" name="Picture 40">
            <a:extLst>
              <a:ext uri="{FF2B5EF4-FFF2-40B4-BE49-F238E27FC236}">
                <a16:creationId xmlns:a16="http://schemas.microsoft.com/office/drawing/2014/main" id="{121BD45D-93EA-576A-8A0A-AE3272360AA7}"/>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2563443" y="3188627"/>
            <a:ext cx="1317753" cy="1584455"/>
          </a:xfrm>
          <a:prstGeom prst="rect">
            <a:avLst/>
          </a:prstGeom>
        </p:spPr>
      </p:pic>
      <p:pic>
        <p:nvPicPr>
          <p:cNvPr id="42" name="Picture 41">
            <a:extLst>
              <a:ext uri="{FF2B5EF4-FFF2-40B4-BE49-F238E27FC236}">
                <a16:creationId xmlns:a16="http://schemas.microsoft.com/office/drawing/2014/main" id="{810C5492-8F0F-89DC-E1B9-47D0F7FB2F37}"/>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225767" y="1435404"/>
            <a:ext cx="1614875" cy="1597249"/>
          </a:xfrm>
          <a:prstGeom prst="rect">
            <a:avLst/>
          </a:prstGeom>
          <a:solidFill>
            <a:srgbClr val="00A1DD">
              <a:alpha val="0"/>
            </a:srgbClr>
          </a:solidFill>
        </p:spPr>
      </p:pic>
      <p:pic>
        <p:nvPicPr>
          <p:cNvPr id="43" name="Picture 42">
            <a:extLst>
              <a:ext uri="{FF2B5EF4-FFF2-40B4-BE49-F238E27FC236}">
                <a16:creationId xmlns:a16="http://schemas.microsoft.com/office/drawing/2014/main" id="{9FADE8F2-E92E-1BF0-CC4E-92061BE7E993}"/>
              </a:ext>
            </a:extLst>
          </p:cNvPr>
          <p:cNvPicPr>
            <a:picLocks noChangeAspect="1"/>
          </p:cNvPicPr>
          <p:nvPr userDrawn="1"/>
        </p:nvPicPr>
        <p:blipFill>
          <a:blip r:embed="rId23">
            <a:extLst>
              <a:ext uri="{28A0092B-C50C-407E-A947-70E740481C1C}">
                <a14:useLocalDpi xmlns:a14="http://schemas.microsoft.com/office/drawing/2010/main" val="0"/>
              </a:ext>
            </a:extLst>
          </a:blip>
          <a:stretch>
            <a:fillRect/>
          </a:stretch>
        </p:blipFill>
        <p:spPr>
          <a:xfrm>
            <a:off x="4664348" y="219325"/>
            <a:ext cx="6802569" cy="916680"/>
          </a:xfrm>
          <a:prstGeom prst="rect">
            <a:avLst/>
          </a:prstGeom>
        </p:spPr>
      </p:pic>
      <p:pic>
        <p:nvPicPr>
          <p:cNvPr id="44" name="Picture 43">
            <a:extLst>
              <a:ext uri="{FF2B5EF4-FFF2-40B4-BE49-F238E27FC236}">
                <a16:creationId xmlns:a16="http://schemas.microsoft.com/office/drawing/2014/main" id="{FFF23187-F68F-28ED-3DE2-13895540D987}"/>
              </a:ext>
            </a:extLst>
          </p:cNvPr>
          <p:cNvPicPr>
            <a:picLocks noChangeAspect="1"/>
          </p:cNvPicPr>
          <p:nvPr userDrawn="1"/>
        </p:nvPicPr>
        <p:blipFill>
          <a:blip r:embed="rId24"/>
          <a:srcRect l="26072" t="21587" r="27768" b="65238"/>
          <a:stretch/>
        </p:blipFill>
        <p:spPr>
          <a:xfrm>
            <a:off x="7198031" y="1494086"/>
            <a:ext cx="4748126" cy="762272"/>
          </a:xfrm>
          <a:prstGeom prst="rect">
            <a:avLst/>
          </a:prstGeom>
        </p:spPr>
      </p:pic>
      <p:pic>
        <p:nvPicPr>
          <p:cNvPr id="3" name="Picture 2" descr="A blue binoculars with black background&#10;&#10;Description automatically generated">
            <a:extLst>
              <a:ext uri="{FF2B5EF4-FFF2-40B4-BE49-F238E27FC236}">
                <a16:creationId xmlns:a16="http://schemas.microsoft.com/office/drawing/2014/main" id="{E83BFFAA-2E8B-7A9F-1CAA-732E27504638}"/>
              </a:ext>
            </a:extLst>
          </p:cNvPr>
          <p:cNvPicPr>
            <a:picLocks noChangeAspect="1"/>
          </p:cNvPicPr>
          <p:nvPr userDrawn="1"/>
        </p:nvPicPr>
        <p:blipFill>
          <a:blip r:embed="rId25"/>
          <a:stretch>
            <a:fillRect/>
          </a:stretch>
        </p:blipFill>
        <p:spPr>
          <a:xfrm>
            <a:off x="6143064" y="1875222"/>
            <a:ext cx="1023299" cy="857254"/>
          </a:xfrm>
          <a:prstGeom prst="rect">
            <a:avLst/>
          </a:prstGeom>
        </p:spPr>
      </p:pic>
      <p:pic>
        <p:nvPicPr>
          <p:cNvPr id="4" name="Picture 3" descr="A yellow globe with a magnifying glass&#10;&#10;Description automatically generated">
            <a:extLst>
              <a:ext uri="{FF2B5EF4-FFF2-40B4-BE49-F238E27FC236}">
                <a16:creationId xmlns:a16="http://schemas.microsoft.com/office/drawing/2014/main" id="{D1F81F66-2ECE-B80E-A1E4-C6F00FDEE45C}"/>
              </a:ext>
            </a:extLst>
          </p:cNvPr>
          <p:cNvPicPr>
            <a:picLocks noChangeAspect="1"/>
          </p:cNvPicPr>
          <p:nvPr userDrawn="1"/>
        </p:nvPicPr>
        <p:blipFill>
          <a:blip r:embed="rId26"/>
          <a:stretch>
            <a:fillRect/>
          </a:stretch>
        </p:blipFill>
        <p:spPr>
          <a:xfrm>
            <a:off x="9210281" y="4874982"/>
            <a:ext cx="1336460" cy="1356331"/>
          </a:xfrm>
          <a:prstGeom prst="rect">
            <a:avLst/>
          </a:prstGeom>
        </p:spPr>
      </p:pic>
      <p:pic>
        <p:nvPicPr>
          <p:cNvPr id="5" name="Picture 4">
            <a:extLst>
              <a:ext uri="{FF2B5EF4-FFF2-40B4-BE49-F238E27FC236}">
                <a16:creationId xmlns:a16="http://schemas.microsoft.com/office/drawing/2014/main" id="{C7E10E21-F5D0-63EB-D3CB-2366399B1817}"/>
              </a:ext>
              <a:ext uri="{C183D7F6-B498-43B3-948B-1728B52AA6E4}">
                <adec:decorative xmlns:adec="http://schemas.microsoft.com/office/drawing/2017/decorative" val="1"/>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291394" y="3261863"/>
            <a:ext cx="1276350" cy="1355166"/>
          </a:xfrm>
          <a:prstGeom prst="rect">
            <a:avLst/>
          </a:prstGeom>
        </p:spPr>
      </p:pic>
    </p:spTree>
    <p:extLst>
      <p:ext uri="{BB962C8B-B14F-4D97-AF65-F5344CB8AC3E}">
        <p14:creationId xmlns:p14="http://schemas.microsoft.com/office/powerpoint/2010/main" val="3388589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6" name="Rectangle 25">
            <a:extLst>
              <a:ext uri="{FF2B5EF4-FFF2-40B4-BE49-F238E27FC236}">
                <a16:creationId xmlns:a16="http://schemas.microsoft.com/office/drawing/2014/main" id="{5FD992B0-A519-A120-5871-8CEDBBE5696A}"/>
              </a:ext>
            </a:extLst>
          </p:cNvPr>
          <p:cNvSpPr/>
          <p:nvPr userDrawn="1"/>
        </p:nvSpPr>
        <p:spPr>
          <a:xfrm>
            <a:off x="0" y="10156"/>
            <a:ext cx="12192000" cy="392016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A560D5DF-18C4-346A-850F-E3EE2F6D2DEB}"/>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bg1"/>
                </a:solidFill>
              </a:rPr>
              <a:t>© Smithsonian Institution 2024</a:t>
            </a:r>
          </a:p>
        </p:txBody>
      </p:sp>
      <p:pic>
        <p:nvPicPr>
          <p:cNvPr id="14" name="Picture 13">
            <a:extLst>
              <a:ext uri="{FF2B5EF4-FFF2-40B4-BE49-F238E27FC236}">
                <a16:creationId xmlns:a16="http://schemas.microsoft.com/office/drawing/2014/main" id="{FFF23187-F68F-28ED-3DE2-13895540D987}"/>
              </a:ext>
            </a:extLst>
          </p:cNvPr>
          <p:cNvPicPr>
            <a:picLocks noChangeAspect="1"/>
          </p:cNvPicPr>
          <p:nvPr userDrawn="1"/>
        </p:nvPicPr>
        <p:blipFill>
          <a:blip r:embed="rId2"/>
          <a:srcRect l="26072" t="21587" r="27768" b="65238"/>
          <a:stretch/>
        </p:blipFill>
        <p:spPr>
          <a:xfrm>
            <a:off x="3194738" y="5799665"/>
            <a:ext cx="5802522" cy="931547"/>
          </a:xfrm>
          <a:prstGeom prst="rect">
            <a:avLst/>
          </a:prstGeom>
        </p:spPr>
      </p:pic>
      <p:sp>
        <p:nvSpPr>
          <p:cNvPr id="2" name="Title 1">
            <a:extLst>
              <a:ext uri="{FF2B5EF4-FFF2-40B4-BE49-F238E27FC236}">
                <a16:creationId xmlns:a16="http://schemas.microsoft.com/office/drawing/2014/main" id="{B980C5E7-B1A1-4648-89D2-17B0F1E7F5B3}"/>
              </a:ext>
            </a:extLst>
          </p:cNvPr>
          <p:cNvSpPr>
            <a:spLocks noGrp="1"/>
          </p:cNvSpPr>
          <p:nvPr>
            <p:ph type="ctrTitle" hasCustomPrompt="1"/>
          </p:nvPr>
        </p:nvSpPr>
        <p:spPr>
          <a:xfrm>
            <a:off x="773747" y="776052"/>
            <a:ext cx="10644505" cy="2388367"/>
          </a:xfrm>
          <a:solidFill>
            <a:schemeClr val="bg1"/>
          </a:solidFill>
          <a:ln w="38100">
            <a:solidFill>
              <a:schemeClr val="tx1"/>
            </a:solidFill>
            <a:prstDash val="solid"/>
          </a:ln>
        </p:spPr>
        <p:txBody>
          <a:bodyPr anchor="ctr">
            <a:normAutofit/>
          </a:bodyPr>
          <a:lstStyle>
            <a:lvl1pPr algn="ctr">
              <a:defRPr sz="6600" baseline="0">
                <a:solidFill>
                  <a:schemeClr val="tx1"/>
                </a:solidFill>
              </a:defRPr>
            </a:lvl1pPr>
          </a:lstStyle>
          <a:p>
            <a:r>
              <a:rPr lang="en-US" dirty="0"/>
              <a:t>Discover Investigation</a:t>
            </a:r>
          </a:p>
        </p:txBody>
      </p:sp>
      <p:sp>
        <p:nvSpPr>
          <p:cNvPr id="6" name="Subtitle 2">
            <a:extLst>
              <a:ext uri="{FF2B5EF4-FFF2-40B4-BE49-F238E27FC236}">
                <a16:creationId xmlns:a16="http://schemas.microsoft.com/office/drawing/2014/main" id="{5D140298-3E00-4E73-B947-697E69282864}"/>
              </a:ext>
            </a:extLst>
          </p:cNvPr>
          <p:cNvSpPr>
            <a:spLocks noGrp="1"/>
          </p:cNvSpPr>
          <p:nvPr>
            <p:ph type="subTitle" idx="1"/>
          </p:nvPr>
        </p:nvSpPr>
        <p:spPr>
          <a:xfrm>
            <a:off x="2508155" y="4601582"/>
            <a:ext cx="7768641" cy="607910"/>
          </a:xfrm>
          <a:solidFill>
            <a:schemeClr val="bg1"/>
          </a:solidFill>
          <a:ln>
            <a:noFill/>
          </a:ln>
        </p:spPr>
        <p:txBody>
          <a:bodyPr>
            <a:noAutofit/>
          </a:bodyPr>
          <a:lstStyle>
            <a:lvl1pPr marL="0" indent="0" algn="l">
              <a:buNone/>
              <a:defRPr sz="4800" b="1" i="0">
                <a:solidFill>
                  <a:schemeClr val="tx1"/>
                </a:solidFill>
                <a:latin typeface="Rockwell" charset="0"/>
                <a:ea typeface="Rockwell" charset="0"/>
                <a:cs typeface="Rockwel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dirty="0"/>
          </a:p>
        </p:txBody>
      </p:sp>
      <p:sp>
        <p:nvSpPr>
          <p:cNvPr id="29" name="TextBox 28">
            <a:extLst>
              <a:ext uri="{FF2B5EF4-FFF2-40B4-BE49-F238E27FC236}">
                <a16:creationId xmlns:a16="http://schemas.microsoft.com/office/drawing/2014/main" id="{588CF136-7F17-C9DE-0CA3-453EA3DB5F15}"/>
              </a:ext>
            </a:extLst>
          </p:cNvPr>
          <p:cNvSpPr txBox="1"/>
          <p:nvPr userDrawn="1"/>
        </p:nvSpPr>
        <p:spPr>
          <a:xfrm>
            <a:off x="9330402" y="6366174"/>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27" name="Picture 26"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3"/>
          <a:stretch>
            <a:fillRect/>
          </a:stretch>
        </p:blipFill>
        <p:spPr>
          <a:xfrm>
            <a:off x="287855" y="4177534"/>
            <a:ext cx="2220300" cy="1941422"/>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5"/>
            <a:ext cx="4287520" cy="6847845"/>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4431552" y="1498712"/>
            <a:ext cx="7191488" cy="4989956"/>
          </a:xfrm>
        </p:spPr>
        <p:txBody>
          <a:bodyPr>
            <a:normAutofit/>
          </a:bodyPr>
          <a:lstStyle>
            <a:lvl1pPr>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 (Optional):</a:t>
            </a:r>
          </a:p>
          <a:p>
            <a:pPr lvl="0"/>
            <a:r>
              <a:rPr lang="en-US" dirty="0"/>
              <a:t>Discovery Investigation:</a:t>
            </a:r>
          </a:p>
          <a:p>
            <a:pPr lvl="0"/>
            <a:r>
              <a:rPr lang="en-US" dirty="0"/>
              <a:t>Discover Investigation Extension: </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0265767" y="96465"/>
            <a:ext cx="1768381" cy="1546266"/>
          </a:xfrm>
          <a:prstGeom prst="rect">
            <a:avLst/>
          </a:prstGeom>
        </p:spPr>
      </p:pic>
      <p:sp>
        <p:nvSpPr>
          <p:cNvPr id="15"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344303" y="435621"/>
            <a:ext cx="3510404" cy="5996912"/>
          </a:xfrm>
        </p:spPr>
        <p:style>
          <a:lnRef idx="2">
            <a:schemeClr val="dk1"/>
          </a:lnRef>
          <a:fillRef idx="1">
            <a:schemeClr val="lt1"/>
          </a:fillRef>
          <a:effectRef idx="0">
            <a:schemeClr val="dk1"/>
          </a:effectRef>
          <a:fontRef idx="none"/>
        </p:style>
        <p:txBody>
          <a:bodyPr lIns="274320" rIns="274320" anchor="ctr">
            <a:normAutofit/>
          </a:bodyPr>
          <a:lstStyle>
            <a:lvl1pPr marL="0" indent="0" algn="l">
              <a:buNone/>
              <a:defRPr sz="2800" b="1"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Lesson Objective:</a:t>
            </a:r>
          </a:p>
        </p:txBody>
      </p:sp>
      <p:sp>
        <p:nvSpPr>
          <p:cNvPr id="3" name="Title 2">
            <a:extLst>
              <a:ext uri="{FF2B5EF4-FFF2-40B4-BE49-F238E27FC236}">
                <a16:creationId xmlns:a16="http://schemas.microsoft.com/office/drawing/2014/main" id="{E579BC1A-F610-9F8C-90F0-00142451E9FB}"/>
              </a:ext>
            </a:extLst>
          </p:cNvPr>
          <p:cNvSpPr>
            <a:spLocks noGrp="1"/>
          </p:cNvSpPr>
          <p:nvPr>
            <p:ph type="title" hasCustomPrompt="1"/>
          </p:nvPr>
        </p:nvSpPr>
        <p:spPr>
          <a:xfrm>
            <a:off x="4431551" y="315025"/>
            <a:ext cx="5834215" cy="1183687"/>
          </a:xfrm>
        </p:spPr>
        <p:txBody>
          <a:bodyPr/>
          <a:lstStyle>
            <a:lvl1pPr>
              <a:defRPr b="1"/>
            </a:lvl1pPr>
          </a:lstStyle>
          <a:p>
            <a:r>
              <a:rPr lang="en-US" dirty="0"/>
              <a:t>Discover Overview</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811839" y="1328485"/>
            <a:ext cx="7221166" cy="523144"/>
          </a:xfrm>
        </p:spPr>
        <p:txBody>
          <a:bodyPr>
            <a:normAutofit/>
          </a:bodyPr>
          <a:lstStyle>
            <a:lvl1pPr marL="0" indent="0" algn="ctr">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2811839" y="-8894"/>
            <a:ext cx="7221166" cy="1325563"/>
          </a:xfrm>
        </p:spPr>
        <p:txBody>
          <a:bodyPr/>
          <a:lstStyle>
            <a:lvl1pPr algn="ctr">
              <a:defRPr b="1"/>
            </a:lvl1pPr>
          </a:lstStyle>
          <a:p>
            <a:r>
              <a:rPr lang="en-US" dirty="0"/>
              <a:t>Click to add title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7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0156"/>
            <a:ext cx="12192000" cy="1264870"/>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95475"/>
            <a:ext cx="10924717" cy="4404762"/>
          </a:xfrm>
        </p:spPr>
        <p:txBody>
          <a:bodyPr>
            <a:normAutofit/>
          </a:bodyPr>
          <a:lstStyle>
            <a:lvl1pPr marL="0" indent="0">
              <a:buNone/>
              <a:defRPr sz="28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dirty="0"/>
              <a:t>Discover Reading</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475076" y="6488668"/>
            <a:ext cx="2559072" cy="292388"/>
          </a:xfrm>
          <a:prstGeom prst="rect">
            <a:avLst/>
          </a:prstGeom>
          <a:noFill/>
        </p:spPr>
        <p:txBody>
          <a:bodyPr wrap="square" rtlCol="0">
            <a:spAutoFit/>
          </a:bodyPr>
          <a:lstStyle/>
          <a:p>
            <a:r>
              <a:rPr lang="en-US" sz="1300" dirty="0">
                <a:solidFill>
                  <a:schemeClr val="tx1"/>
                </a:solidFill>
              </a:rPr>
              <a:t>© Smithsonian </a:t>
            </a:r>
            <a:r>
              <a:rPr lang="en-US" sz="1300">
                <a:solidFill>
                  <a:schemeClr val="tx1"/>
                </a:solidFill>
              </a:rPr>
              <a:t>Institution 2025</a:t>
            </a:r>
            <a:endParaRPr lang="en-US" sz="1300" dirty="0">
              <a:solidFill>
                <a:schemeClr val="tx1"/>
              </a:solidFill>
            </a:endParaRP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230620" y="10156"/>
            <a:ext cx="2073631" cy="1813175"/>
          </a:xfrm>
          <a:prstGeom prst="rect">
            <a:avLst/>
          </a:prstGeom>
        </p:spPr>
      </p:pic>
      <p:sp>
        <p:nvSpPr>
          <p:cNvPr id="2" name="Title 1">
            <a:extLst>
              <a:ext uri="{FF2B5EF4-FFF2-40B4-BE49-F238E27FC236}">
                <a16:creationId xmlns:a16="http://schemas.microsoft.com/office/drawing/2014/main" id="{CB78FBD4-A1C2-377C-79FC-ED614BC8320E}"/>
              </a:ext>
            </a:extLst>
          </p:cNvPr>
          <p:cNvSpPr>
            <a:spLocks noGrp="1"/>
          </p:cNvSpPr>
          <p:nvPr>
            <p:ph type="title" hasCustomPrompt="1"/>
          </p:nvPr>
        </p:nvSpPr>
        <p:spPr>
          <a:xfrm>
            <a:off x="3488924" y="-8893"/>
            <a:ext cx="6125593" cy="1283920"/>
          </a:xfrm>
        </p:spPr>
        <p:txBody>
          <a:bodyPr/>
          <a:lstStyle>
            <a:lvl1pPr algn="ctr">
              <a:defRPr b="1"/>
            </a:lvl1pPr>
          </a:lstStyle>
          <a:p>
            <a:r>
              <a:rPr lang="en-US" dirty="0"/>
              <a:t>Click to add title</a:t>
            </a:r>
          </a:p>
        </p:txBody>
      </p:sp>
    </p:spTree>
    <p:extLst>
      <p:ext uri="{BB962C8B-B14F-4D97-AF65-F5344CB8AC3E}">
        <p14:creationId xmlns:p14="http://schemas.microsoft.com/office/powerpoint/2010/main" val="26343831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2326793"/>
            <a:ext cx="10924717" cy="3973444"/>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2751595" y="1377400"/>
            <a:ext cx="9321413" cy="556175"/>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8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633641" y="1830966"/>
            <a:ext cx="10924717" cy="4469271"/>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118991" y="0"/>
            <a:ext cx="2040488" cy="1784195"/>
          </a:xfrm>
          <a:prstGeom prst="rect">
            <a:avLst/>
          </a:prstGeom>
        </p:spPr>
      </p:pic>
      <p:pic>
        <p:nvPicPr>
          <p:cNvPr id="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12"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13"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15"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16"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19"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21"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22"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23"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24"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27" name="Graphic 6">
            <a:extLst>
              <a:ext uri="{FF2B5EF4-FFF2-40B4-BE49-F238E27FC236}">
                <a16:creationId xmlns:a16="http://schemas.microsoft.com/office/drawing/2014/main" id="{A00BC3F5-39B3-1648-62F2-45C0868659F6}"/>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28" name="Graphic 8">
            <a:extLst>
              <a:ext uri="{FF2B5EF4-FFF2-40B4-BE49-F238E27FC236}">
                <a16:creationId xmlns:a16="http://schemas.microsoft.com/office/drawing/2014/main" id="{24326095-3B51-C5F9-14E2-1D754BD5110F}"/>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29" name="Graphic 11">
            <a:extLst>
              <a:ext uri="{FF2B5EF4-FFF2-40B4-BE49-F238E27FC236}">
                <a16:creationId xmlns:a16="http://schemas.microsoft.com/office/drawing/2014/main" id="{5FE53462-3A3E-FD14-1012-5A19F0FD0E53}"/>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30" name="Graphic 12">
            <a:extLst>
              <a:ext uri="{FF2B5EF4-FFF2-40B4-BE49-F238E27FC236}">
                <a16:creationId xmlns:a16="http://schemas.microsoft.com/office/drawing/2014/main" id="{35361A00-F2C4-8F3D-504C-2CF21C8E9B8C}"/>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31" name="Graphic 7">
            <a:extLst>
              <a:ext uri="{FF2B5EF4-FFF2-40B4-BE49-F238E27FC236}">
                <a16:creationId xmlns:a16="http://schemas.microsoft.com/office/drawing/2014/main" id="{5E336A36-2AF8-97CB-ADEB-128FD7952DD1}"/>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6" name="Picture 5" descr="A blue binoculars with black background&#10;&#10;Description automatically generated">
            <a:extLst>
              <a:ext uri="{FF2B5EF4-FFF2-40B4-BE49-F238E27FC236}">
                <a16:creationId xmlns:a16="http://schemas.microsoft.com/office/drawing/2014/main" id="{FDB3E2BA-0BF0-C217-AB64-137B864B265D}"/>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34" name="Picture 33" descr="A yellow globe with a magnifying glass&#10;&#10;Description automatically generated">
            <a:extLst>
              <a:ext uri="{FF2B5EF4-FFF2-40B4-BE49-F238E27FC236}">
                <a16:creationId xmlns:a16="http://schemas.microsoft.com/office/drawing/2014/main" id="{84A22E03-27BB-8066-DA49-439CFED9D492}"/>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35" name="Picture 34" descr="A yellow globe with a magnifying glass&#10;&#10;Description automatically generated">
            <a:extLst>
              <a:ext uri="{FF2B5EF4-FFF2-40B4-BE49-F238E27FC236}">
                <a16:creationId xmlns:a16="http://schemas.microsoft.com/office/drawing/2014/main" id="{08D0CF49-1D87-371A-2120-F900DF3CE796}"/>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36" name="Picture 35" descr="A yellow globe with a magnifying glass&#10;&#10;Description automatically generated">
            <a:extLst>
              <a:ext uri="{FF2B5EF4-FFF2-40B4-BE49-F238E27FC236}">
                <a16:creationId xmlns:a16="http://schemas.microsoft.com/office/drawing/2014/main" id="{B592658A-3572-44DF-1A61-8F1BFB65DA1C}"/>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37" name="Picture 36" descr="A blue binoculars with black background&#10;&#10;Description automatically generated">
            <a:extLst>
              <a:ext uri="{FF2B5EF4-FFF2-40B4-BE49-F238E27FC236}">
                <a16:creationId xmlns:a16="http://schemas.microsoft.com/office/drawing/2014/main" id="{A3F62591-A281-A73D-8951-09DC1BCD8E6A}"/>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38" name="Picture 37" descr="A blue binoculars with black background&#10;&#10;Description automatically generated">
            <a:extLst>
              <a:ext uri="{FF2B5EF4-FFF2-40B4-BE49-F238E27FC236}">
                <a16:creationId xmlns:a16="http://schemas.microsoft.com/office/drawing/2014/main" id="{1420FAAB-B617-91E7-3784-F776CDF8178C}"/>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2" name="Title 1">
            <a:extLst>
              <a:ext uri="{FF2B5EF4-FFF2-40B4-BE49-F238E27FC236}">
                <a16:creationId xmlns:a16="http://schemas.microsoft.com/office/drawing/2014/main" id="{A56BF640-847D-2432-C5CC-DD12784900FC}"/>
              </a:ext>
            </a:extLst>
          </p:cNvPr>
          <p:cNvSpPr>
            <a:spLocks noGrp="1"/>
          </p:cNvSpPr>
          <p:nvPr>
            <p:ph type="title" hasCustomPrompt="1"/>
          </p:nvPr>
        </p:nvSpPr>
        <p:spPr>
          <a:xfrm>
            <a:off x="2734704" y="457200"/>
            <a:ext cx="9338305" cy="679716"/>
          </a:xfrm>
        </p:spPr>
        <p:txBody>
          <a:bodyPr/>
          <a:lstStyle>
            <a:lvl1pPr>
              <a:defRPr b="1"/>
            </a:lvl1pPr>
          </a:lstStyle>
          <a:p>
            <a:r>
              <a:rPr lang="en-US" dirty="0"/>
              <a:t>Click to add title</a:t>
            </a:r>
          </a:p>
        </p:txBody>
      </p:sp>
    </p:spTree>
    <p:extLst>
      <p:ext uri="{BB962C8B-B14F-4D97-AF65-F5344CB8AC3E}">
        <p14:creationId xmlns:p14="http://schemas.microsoft.com/office/powerpoint/2010/main" val="1486439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3_Title and Content 3">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FD992B0-A519-A120-5871-8CEDBBE5696A}"/>
              </a:ext>
            </a:extLst>
          </p:cNvPr>
          <p:cNvSpPr/>
          <p:nvPr userDrawn="1"/>
        </p:nvSpPr>
        <p:spPr>
          <a:xfrm>
            <a:off x="0" y="1136916"/>
            <a:ext cx="12192000" cy="163271"/>
          </a:xfrm>
          <a:prstGeom prst="rect">
            <a:avLst/>
          </a:prstGeom>
          <a:solidFill>
            <a:srgbClr val="01C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a:extLst>
              <a:ext uri="{FF2B5EF4-FFF2-40B4-BE49-F238E27FC236}">
                <a16:creationId xmlns:a16="http://schemas.microsoft.com/office/drawing/2014/main" id="{BCB137BB-D176-29BA-51A9-8D59FA6D0017}"/>
              </a:ext>
            </a:extLst>
          </p:cNvPr>
          <p:cNvSpPr>
            <a:spLocks noGrp="1"/>
          </p:cNvSpPr>
          <p:nvPr>
            <p:ph sz="quarter" idx="11" hasCustomPrompt="1"/>
          </p:nvPr>
        </p:nvSpPr>
        <p:spPr>
          <a:xfrm>
            <a:off x="527526" y="2080366"/>
            <a:ext cx="10924717" cy="4243089"/>
          </a:xfrm>
        </p:spPr>
        <p:txBody>
          <a:bodyPr>
            <a:normAutofit/>
          </a:bodyPr>
          <a:lstStyle>
            <a:lvl1pPr marL="514350" indent="-514350">
              <a:buFont typeface="+mj-lt"/>
              <a:buAutoNum type="arabicPeriod"/>
              <a:defRPr sz="2400" baseline="0">
                <a:solidFill>
                  <a:schemeClr val="tx1"/>
                </a:solidFill>
              </a:defRPr>
            </a:lvl1pPr>
            <a:lvl2pPr>
              <a:defRPr sz="24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a:t>Investigation Steps</a:t>
            </a:r>
          </a:p>
        </p:txBody>
      </p:sp>
      <p:sp>
        <p:nvSpPr>
          <p:cNvPr id="7" name="TextBox 6">
            <a:extLst>
              <a:ext uri="{FF2B5EF4-FFF2-40B4-BE49-F238E27FC236}">
                <a16:creationId xmlns:a16="http://schemas.microsoft.com/office/drawing/2014/main" id="{588CF136-7F17-C9DE-0CA3-453EA3DB5F15}"/>
              </a:ext>
            </a:extLst>
          </p:cNvPr>
          <p:cNvSpPr txBox="1"/>
          <p:nvPr userDrawn="1"/>
        </p:nvSpPr>
        <p:spPr>
          <a:xfrm>
            <a:off x="9581309" y="6461981"/>
            <a:ext cx="2559072" cy="292388"/>
          </a:xfrm>
          <a:prstGeom prst="rect">
            <a:avLst/>
          </a:prstGeom>
          <a:noFill/>
        </p:spPr>
        <p:txBody>
          <a:bodyPr wrap="square" rtlCol="0">
            <a:spAutoFit/>
          </a:bodyPr>
          <a:lstStyle/>
          <a:p>
            <a:r>
              <a:rPr lang="en-US" sz="1300">
                <a:solidFill>
                  <a:schemeClr val="tx1"/>
                </a:solidFill>
              </a:rPr>
              <a:t>© Smithsonian Institution 2025</a:t>
            </a:r>
          </a:p>
        </p:txBody>
      </p:sp>
      <p:pic>
        <p:nvPicPr>
          <p:cNvPr id="10" name="Picture 9" descr="A blue circle with a white map and a point in the center&#10;&#10;Description automatically generated">
            <a:extLst>
              <a:ext uri="{FF2B5EF4-FFF2-40B4-BE49-F238E27FC236}">
                <a16:creationId xmlns:a16="http://schemas.microsoft.com/office/drawing/2014/main" id="{9655F596-C739-595E-43D4-140DE608D4B0}"/>
              </a:ext>
            </a:extLst>
          </p:cNvPr>
          <p:cNvPicPr>
            <a:picLocks noChangeAspect="1"/>
          </p:cNvPicPr>
          <p:nvPr userDrawn="1"/>
        </p:nvPicPr>
        <p:blipFill>
          <a:blip r:embed="rId2"/>
          <a:stretch>
            <a:fillRect/>
          </a:stretch>
        </p:blipFill>
        <p:spPr>
          <a:xfrm>
            <a:off x="9941829" y="19662"/>
            <a:ext cx="2250171" cy="1967541"/>
          </a:xfrm>
          <a:prstGeom prst="rect">
            <a:avLst/>
          </a:prstGeom>
        </p:spPr>
      </p:pic>
      <p:sp>
        <p:nvSpPr>
          <p:cNvPr id="20" name="Subtitle 2">
            <a:extLst>
              <a:ext uri="{FF2B5EF4-FFF2-40B4-BE49-F238E27FC236}">
                <a16:creationId xmlns:a16="http://schemas.microsoft.com/office/drawing/2014/main" id="{5D140298-3E00-4E73-B947-697E69282864}"/>
              </a:ext>
            </a:extLst>
          </p:cNvPr>
          <p:cNvSpPr>
            <a:spLocks noGrp="1"/>
          </p:cNvSpPr>
          <p:nvPr>
            <p:ph type="subTitle" idx="1" hasCustomPrompt="1"/>
          </p:nvPr>
        </p:nvSpPr>
        <p:spPr>
          <a:xfrm>
            <a:off x="527526" y="1393350"/>
            <a:ext cx="9511824" cy="568013"/>
          </a:xfrm>
        </p:spPr>
        <p:txBody>
          <a:bodyPr>
            <a:normAutofit/>
          </a:bodyPr>
          <a:lstStyle>
            <a:lvl1pPr marL="0" indent="0" algn="l">
              <a:buNone/>
              <a:defRPr sz="2800">
                <a:solidFill>
                  <a:srgbClr val="01C2FD"/>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add subtitle</a:t>
            </a:r>
          </a:p>
        </p:txBody>
      </p:sp>
      <p:pic>
        <p:nvPicPr>
          <p:cNvPr id="2" name="Graphic 6">
            <a:extLst>
              <a:ext uri="{FF2B5EF4-FFF2-40B4-BE49-F238E27FC236}">
                <a16:creationId xmlns:a16="http://schemas.microsoft.com/office/drawing/2014/main" id="{B7EE27FD-792F-CCA0-FB1E-760E6E0EDAF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34704" y="6436616"/>
            <a:ext cx="421150" cy="421150"/>
          </a:xfrm>
          <a:prstGeom prst="rect">
            <a:avLst/>
          </a:prstGeom>
        </p:spPr>
      </p:pic>
      <p:pic>
        <p:nvPicPr>
          <p:cNvPr id="3" name="Graphic 8">
            <a:extLst>
              <a:ext uri="{FF2B5EF4-FFF2-40B4-BE49-F238E27FC236}">
                <a16:creationId xmlns:a16="http://schemas.microsoft.com/office/drawing/2014/main" id="{9C833E11-1D45-4E9E-A867-91B0519EFDD5}"/>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789" y="6395544"/>
            <a:ext cx="478636" cy="478636"/>
          </a:xfrm>
          <a:prstGeom prst="rect">
            <a:avLst/>
          </a:prstGeom>
        </p:spPr>
      </p:pic>
      <p:pic>
        <p:nvPicPr>
          <p:cNvPr id="4" name="Graphic 11">
            <a:extLst>
              <a:ext uri="{FF2B5EF4-FFF2-40B4-BE49-F238E27FC236}">
                <a16:creationId xmlns:a16="http://schemas.microsoft.com/office/drawing/2014/main" id="{1B72D5F6-ED8C-4D39-3B37-77F972CFA145}"/>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1823364" y="6440962"/>
            <a:ext cx="406232" cy="402200"/>
          </a:xfrm>
          <a:prstGeom prst="rect">
            <a:avLst/>
          </a:prstGeom>
        </p:spPr>
      </p:pic>
      <p:pic>
        <p:nvPicPr>
          <p:cNvPr id="6" name="Graphic 12">
            <a:extLst>
              <a:ext uri="{FF2B5EF4-FFF2-40B4-BE49-F238E27FC236}">
                <a16:creationId xmlns:a16="http://schemas.microsoft.com/office/drawing/2014/main" id="{2EA01EE1-79B1-F56F-C864-038D25AA9DE1}"/>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93517" y="6473354"/>
            <a:ext cx="374139" cy="374139"/>
          </a:xfrm>
          <a:prstGeom prst="rect">
            <a:avLst/>
          </a:prstGeom>
        </p:spPr>
      </p:pic>
      <p:pic>
        <p:nvPicPr>
          <p:cNvPr id="33" name="Graphic 7">
            <a:extLst>
              <a:ext uri="{FF2B5EF4-FFF2-40B4-BE49-F238E27FC236}">
                <a16:creationId xmlns:a16="http://schemas.microsoft.com/office/drawing/2014/main" id="{6AF32D16-433B-F79C-D302-239A380C68B6}"/>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2364287" y="6435623"/>
            <a:ext cx="260091" cy="373471"/>
          </a:xfrm>
          <a:prstGeom prst="rect">
            <a:avLst/>
          </a:prstGeom>
        </p:spPr>
      </p:pic>
      <p:pic>
        <p:nvPicPr>
          <p:cNvPr id="34" name="Graphic 6">
            <a:extLst>
              <a:ext uri="{FF2B5EF4-FFF2-40B4-BE49-F238E27FC236}">
                <a16:creationId xmlns:a16="http://schemas.microsoft.com/office/drawing/2014/main" id="{4DAF4FB2-3B0D-88C7-BA42-E701D419AFB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850613" y="6427699"/>
            <a:ext cx="421150" cy="421150"/>
          </a:xfrm>
          <a:prstGeom prst="rect">
            <a:avLst/>
          </a:prstGeom>
        </p:spPr>
      </p:pic>
      <p:pic>
        <p:nvPicPr>
          <p:cNvPr id="35" name="Graphic 8">
            <a:extLst>
              <a:ext uri="{FF2B5EF4-FFF2-40B4-BE49-F238E27FC236}">
                <a16:creationId xmlns:a16="http://schemas.microsoft.com/office/drawing/2014/main" id="{59FE6AC6-6E6A-C1F6-AF4A-D32A11BA9D73}"/>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36383" y="6396718"/>
            <a:ext cx="478636" cy="478636"/>
          </a:xfrm>
          <a:prstGeom prst="rect">
            <a:avLst/>
          </a:prstGeom>
        </p:spPr>
      </p:pic>
      <p:pic>
        <p:nvPicPr>
          <p:cNvPr id="36" name="Graphic 11">
            <a:extLst>
              <a:ext uri="{FF2B5EF4-FFF2-40B4-BE49-F238E27FC236}">
                <a16:creationId xmlns:a16="http://schemas.microsoft.com/office/drawing/2014/main" id="{82D90D4D-13D0-B788-E3D0-8E2BE66043DF}"/>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5019654" y="6423681"/>
            <a:ext cx="406232" cy="402200"/>
          </a:xfrm>
          <a:prstGeom prst="rect">
            <a:avLst/>
          </a:prstGeom>
        </p:spPr>
      </p:pic>
      <p:pic>
        <p:nvPicPr>
          <p:cNvPr id="37" name="Graphic 12">
            <a:extLst>
              <a:ext uri="{FF2B5EF4-FFF2-40B4-BE49-F238E27FC236}">
                <a16:creationId xmlns:a16="http://schemas.microsoft.com/office/drawing/2014/main" id="{8BC6E086-C36F-9BAC-84C2-B785FF3E1A6E}"/>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3786386" y="6464973"/>
            <a:ext cx="374139" cy="374139"/>
          </a:xfrm>
          <a:prstGeom prst="rect">
            <a:avLst/>
          </a:prstGeom>
        </p:spPr>
      </p:pic>
      <p:pic>
        <p:nvPicPr>
          <p:cNvPr id="38" name="Graphic 7">
            <a:extLst>
              <a:ext uri="{FF2B5EF4-FFF2-40B4-BE49-F238E27FC236}">
                <a16:creationId xmlns:a16="http://schemas.microsoft.com/office/drawing/2014/main" id="{7B88904D-20E5-E181-EE02-FF76D123A7B0}"/>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5537396" y="6441142"/>
            <a:ext cx="260091" cy="373471"/>
          </a:xfrm>
          <a:prstGeom prst="rect">
            <a:avLst/>
          </a:prstGeom>
        </p:spPr>
      </p:pic>
      <p:pic>
        <p:nvPicPr>
          <p:cNvPr id="39" name="Graphic 6">
            <a:extLst>
              <a:ext uri="{FF2B5EF4-FFF2-40B4-BE49-F238E27FC236}">
                <a16:creationId xmlns:a16="http://schemas.microsoft.com/office/drawing/2014/main" id="{BBC61D86-E4A3-46C0-C176-E0B6C61D8791}"/>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053926" y="6411173"/>
            <a:ext cx="421150" cy="421150"/>
          </a:xfrm>
          <a:prstGeom prst="rect">
            <a:avLst/>
          </a:prstGeom>
        </p:spPr>
      </p:pic>
      <p:pic>
        <p:nvPicPr>
          <p:cNvPr id="40" name="Graphic 8">
            <a:extLst>
              <a:ext uri="{FF2B5EF4-FFF2-40B4-BE49-F238E27FC236}">
                <a16:creationId xmlns:a16="http://schemas.microsoft.com/office/drawing/2014/main" id="{93B26803-3E9E-F4A8-C7EA-1F7BB8DB5E6A}"/>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362179" y="6392710"/>
            <a:ext cx="478636" cy="478636"/>
          </a:xfrm>
          <a:prstGeom prst="rect">
            <a:avLst/>
          </a:prstGeom>
        </p:spPr>
      </p:pic>
      <p:pic>
        <p:nvPicPr>
          <p:cNvPr id="41" name="Graphic 11">
            <a:extLst>
              <a:ext uri="{FF2B5EF4-FFF2-40B4-BE49-F238E27FC236}">
                <a16:creationId xmlns:a16="http://schemas.microsoft.com/office/drawing/2014/main" id="{9E584B0D-3326-1D8B-80C6-82EB1DD7FBA0}"/>
              </a:ext>
              <a:ext uri="{C183D7F6-B498-43B3-948B-1728B52AA6E4}">
                <adec:decorative xmlns:adec="http://schemas.microsoft.com/office/drawing/2017/decorative" val="1"/>
              </a:ext>
            </a:extLst>
          </p:cNvPr>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flipH="1">
            <a:off x="8210463" y="6435480"/>
            <a:ext cx="406232" cy="402200"/>
          </a:xfrm>
          <a:prstGeom prst="rect">
            <a:avLst/>
          </a:prstGeom>
        </p:spPr>
      </p:pic>
      <p:pic>
        <p:nvPicPr>
          <p:cNvPr id="42" name="Graphic 12">
            <a:extLst>
              <a:ext uri="{FF2B5EF4-FFF2-40B4-BE49-F238E27FC236}">
                <a16:creationId xmlns:a16="http://schemas.microsoft.com/office/drawing/2014/main" id="{1D6452FA-189A-1D71-7F25-99416F89F194}"/>
              </a:ext>
              <a:ext uri="{C183D7F6-B498-43B3-948B-1728B52AA6E4}">
                <adec:decorative xmlns:adec="http://schemas.microsoft.com/office/drawing/2017/decorative" val="1"/>
              </a:ext>
            </a:extLst>
          </p:cNvPr>
          <p:cNvPicPr>
            <a:picLocks noChangeAspect="1"/>
          </p:cNvPicPr>
          <p:nvPr userDrawn="1"/>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13188" y="6458184"/>
            <a:ext cx="374139" cy="374139"/>
          </a:xfrm>
          <a:prstGeom prst="rect">
            <a:avLst/>
          </a:prstGeom>
        </p:spPr>
      </p:pic>
      <p:pic>
        <p:nvPicPr>
          <p:cNvPr id="43" name="Graphic 7">
            <a:extLst>
              <a:ext uri="{FF2B5EF4-FFF2-40B4-BE49-F238E27FC236}">
                <a16:creationId xmlns:a16="http://schemas.microsoft.com/office/drawing/2014/main" id="{03AF5381-379C-614A-E84F-64145620FB65}"/>
              </a:ext>
              <a:ext uri="{C183D7F6-B498-43B3-948B-1728B52AA6E4}">
                <adec:decorative xmlns:adec="http://schemas.microsoft.com/office/drawing/2017/decorative" val="1"/>
              </a:ext>
            </a:extLst>
          </p:cNvPr>
          <p:cNvPicPr>
            <a:picLocks noChangeAspect="1"/>
          </p:cNvPicPr>
          <p:nvPr userDrawn="1"/>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15114" r="15244"/>
          <a:stretch/>
        </p:blipFill>
        <p:spPr>
          <a:xfrm>
            <a:off x="8713306" y="6445962"/>
            <a:ext cx="260091" cy="373471"/>
          </a:xfrm>
          <a:prstGeom prst="rect">
            <a:avLst/>
          </a:prstGeom>
        </p:spPr>
      </p:pic>
      <p:pic>
        <p:nvPicPr>
          <p:cNvPr id="44" name="Picture 43" descr="A blue binoculars with black background&#10;&#10;Description automatically generated">
            <a:extLst>
              <a:ext uri="{FF2B5EF4-FFF2-40B4-BE49-F238E27FC236}">
                <a16:creationId xmlns:a16="http://schemas.microsoft.com/office/drawing/2014/main" id="{F10A9B54-5997-ADFE-7BF2-FD1449937350}"/>
              </a:ext>
            </a:extLst>
          </p:cNvPr>
          <p:cNvPicPr>
            <a:picLocks noChangeAspect="1"/>
          </p:cNvPicPr>
          <p:nvPr userDrawn="1"/>
        </p:nvPicPr>
        <p:blipFill>
          <a:blip r:embed="rId13"/>
          <a:stretch>
            <a:fillRect/>
          </a:stretch>
        </p:blipFill>
        <p:spPr>
          <a:xfrm>
            <a:off x="4628795" y="6487733"/>
            <a:ext cx="344488" cy="288590"/>
          </a:xfrm>
          <a:prstGeom prst="rect">
            <a:avLst/>
          </a:prstGeom>
        </p:spPr>
      </p:pic>
      <p:pic>
        <p:nvPicPr>
          <p:cNvPr id="45" name="Picture 44" descr="A yellow globe with a magnifying glass&#10;&#10;Description automatically generated">
            <a:extLst>
              <a:ext uri="{FF2B5EF4-FFF2-40B4-BE49-F238E27FC236}">
                <a16:creationId xmlns:a16="http://schemas.microsoft.com/office/drawing/2014/main" id="{723F5D66-D9F2-5AAB-1A73-012CE8377E8D}"/>
              </a:ext>
            </a:extLst>
          </p:cNvPr>
          <p:cNvPicPr>
            <a:picLocks noChangeAspect="1"/>
          </p:cNvPicPr>
          <p:nvPr userDrawn="1"/>
        </p:nvPicPr>
        <p:blipFill>
          <a:blip r:embed="rId14"/>
          <a:stretch>
            <a:fillRect/>
          </a:stretch>
        </p:blipFill>
        <p:spPr>
          <a:xfrm>
            <a:off x="1030870" y="6452141"/>
            <a:ext cx="360087" cy="365441"/>
          </a:xfrm>
          <a:prstGeom prst="rect">
            <a:avLst/>
          </a:prstGeom>
        </p:spPr>
      </p:pic>
      <p:pic>
        <p:nvPicPr>
          <p:cNvPr id="46" name="Picture 45" descr="A yellow globe with a magnifying glass&#10;&#10;Description automatically generated">
            <a:extLst>
              <a:ext uri="{FF2B5EF4-FFF2-40B4-BE49-F238E27FC236}">
                <a16:creationId xmlns:a16="http://schemas.microsoft.com/office/drawing/2014/main" id="{9CD784ED-9E91-3BF0-A7AF-60A0EAA3EBA4}"/>
              </a:ext>
            </a:extLst>
          </p:cNvPr>
          <p:cNvPicPr>
            <a:picLocks noChangeAspect="1"/>
          </p:cNvPicPr>
          <p:nvPr userDrawn="1"/>
        </p:nvPicPr>
        <p:blipFill>
          <a:blip r:embed="rId14"/>
          <a:stretch>
            <a:fillRect/>
          </a:stretch>
        </p:blipFill>
        <p:spPr>
          <a:xfrm>
            <a:off x="4172602" y="6461981"/>
            <a:ext cx="360087" cy="365441"/>
          </a:xfrm>
          <a:prstGeom prst="rect">
            <a:avLst/>
          </a:prstGeom>
        </p:spPr>
      </p:pic>
      <p:pic>
        <p:nvPicPr>
          <p:cNvPr id="47" name="Picture 46" descr="A yellow globe with a magnifying glass&#10;&#10;Description automatically generated">
            <a:extLst>
              <a:ext uri="{FF2B5EF4-FFF2-40B4-BE49-F238E27FC236}">
                <a16:creationId xmlns:a16="http://schemas.microsoft.com/office/drawing/2014/main" id="{7BDE2FAC-E9BE-910B-7900-B709E7A9B77A}"/>
              </a:ext>
            </a:extLst>
          </p:cNvPr>
          <p:cNvPicPr>
            <a:picLocks noChangeAspect="1"/>
          </p:cNvPicPr>
          <p:nvPr userDrawn="1"/>
        </p:nvPicPr>
        <p:blipFill>
          <a:blip r:embed="rId14"/>
          <a:stretch>
            <a:fillRect/>
          </a:stretch>
        </p:blipFill>
        <p:spPr>
          <a:xfrm>
            <a:off x="7309891" y="6461981"/>
            <a:ext cx="360087" cy="365441"/>
          </a:xfrm>
          <a:prstGeom prst="rect">
            <a:avLst/>
          </a:prstGeom>
        </p:spPr>
      </p:pic>
      <p:pic>
        <p:nvPicPr>
          <p:cNvPr id="48" name="Picture 47" descr="A blue binoculars with black background&#10;&#10;Description automatically generated">
            <a:extLst>
              <a:ext uri="{FF2B5EF4-FFF2-40B4-BE49-F238E27FC236}">
                <a16:creationId xmlns:a16="http://schemas.microsoft.com/office/drawing/2014/main" id="{A8EBEDBE-872E-E19F-6C5A-0A392C4A3173}"/>
              </a:ext>
            </a:extLst>
          </p:cNvPr>
          <p:cNvPicPr>
            <a:picLocks noChangeAspect="1"/>
          </p:cNvPicPr>
          <p:nvPr userDrawn="1"/>
        </p:nvPicPr>
        <p:blipFill>
          <a:blip r:embed="rId13"/>
          <a:stretch>
            <a:fillRect/>
          </a:stretch>
        </p:blipFill>
        <p:spPr>
          <a:xfrm>
            <a:off x="1480221" y="6487733"/>
            <a:ext cx="344488" cy="288590"/>
          </a:xfrm>
          <a:prstGeom prst="rect">
            <a:avLst/>
          </a:prstGeom>
        </p:spPr>
      </p:pic>
      <p:pic>
        <p:nvPicPr>
          <p:cNvPr id="49" name="Picture 48" descr="A blue binoculars with black background&#10;&#10;Description automatically generated">
            <a:extLst>
              <a:ext uri="{FF2B5EF4-FFF2-40B4-BE49-F238E27FC236}">
                <a16:creationId xmlns:a16="http://schemas.microsoft.com/office/drawing/2014/main" id="{B5CC8D65-0AA1-88BD-9FBB-1361154C8A5B}"/>
              </a:ext>
            </a:extLst>
          </p:cNvPr>
          <p:cNvPicPr>
            <a:picLocks noChangeAspect="1"/>
          </p:cNvPicPr>
          <p:nvPr userDrawn="1"/>
        </p:nvPicPr>
        <p:blipFill>
          <a:blip r:embed="rId13"/>
          <a:stretch>
            <a:fillRect/>
          </a:stretch>
        </p:blipFill>
        <p:spPr>
          <a:xfrm>
            <a:off x="7783240" y="6507747"/>
            <a:ext cx="344488" cy="288590"/>
          </a:xfrm>
          <a:prstGeom prst="rect">
            <a:avLst/>
          </a:prstGeom>
        </p:spPr>
      </p:pic>
      <p:sp>
        <p:nvSpPr>
          <p:cNvPr id="8" name="Title 7">
            <a:extLst>
              <a:ext uri="{FF2B5EF4-FFF2-40B4-BE49-F238E27FC236}">
                <a16:creationId xmlns:a16="http://schemas.microsoft.com/office/drawing/2014/main" id="{86A01B1D-AD7A-B522-0A66-54575ACFBFB3}"/>
              </a:ext>
            </a:extLst>
          </p:cNvPr>
          <p:cNvSpPr>
            <a:spLocks noGrp="1"/>
          </p:cNvSpPr>
          <p:nvPr>
            <p:ph type="title" hasCustomPrompt="1"/>
          </p:nvPr>
        </p:nvSpPr>
        <p:spPr>
          <a:xfrm>
            <a:off x="539687" y="371475"/>
            <a:ext cx="9499663" cy="764629"/>
          </a:xfrm>
        </p:spPr>
        <p:txBody>
          <a:bodyPr/>
          <a:lstStyle>
            <a:lvl1pPr>
              <a:defRPr b="1"/>
            </a:lvl1pPr>
          </a:lstStyle>
          <a:p>
            <a:r>
              <a:rPr lang="en-US" dirty="0"/>
              <a:t>Click to add title</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645B175-C851-453B-B2A0-9A5CFCADC0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2E65F4A2-0E4F-4E49-A0BF-BEEC722033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9328AA27-3F13-4BFD-B949-21CF3191088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33F5E9-5DAC-4C4A-9DF5-C2B87276BCC8}" type="datetimeFigureOut">
              <a:rPr lang="en-US" smtClean="0"/>
              <a:t>6/9/2025</a:t>
            </a:fld>
            <a:endParaRPr lang="en-US" dirty="0"/>
          </a:p>
        </p:txBody>
      </p:sp>
      <p:sp>
        <p:nvSpPr>
          <p:cNvPr id="5" name="Footer Placeholder 4">
            <a:extLst>
              <a:ext uri="{FF2B5EF4-FFF2-40B4-BE49-F238E27FC236}">
                <a16:creationId xmlns:a16="http://schemas.microsoft.com/office/drawing/2014/main" id="{EEEE99A2-0FED-42D4-9FBD-08CC1C3F8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F2468D4-5440-4CE2-BAB3-61D83F628C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EC5C30-0B3A-4B13-ADDD-7C63C8AA921B}" type="slidenum">
              <a:rPr lang="en-US" smtClean="0"/>
              <a:t>‹Nº›</a:t>
            </a:fld>
            <a:endParaRPr lang="en-US" dirty="0"/>
          </a:p>
        </p:txBody>
      </p:sp>
    </p:spTree>
    <p:extLst>
      <p:ext uri="{BB962C8B-B14F-4D97-AF65-F5344CB8AC3E}">
        <p14:creationId xmlns:p14="http://schemas.microsoft.com/office/powerpoint/2010/main" val="412203945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86" r:id="rId3"/>
    <p:sldLayoutId id="2147483677" r:id="rId4"/>
    <p:sldLayoutId id="2147483674" r:id="rId5"/>
    <p:sldLayoutId id="2147483690" r:id="rId6"/>
    <p:sldLayoutId id="2147483680" r:id="rId7"/>
    <p:sldLayoutId id="2147483691" r:id="rId8"/>
    <p:sldLayoutId id="2147483683" r:id="rId9"/>
    <p:sldLayoutId id="2147483697" r:id="rId10"/>
    <p:sldLayoutId id="2147483687" r:id="rId11"/>
    <p:sldLayoutId id="2147483675" r:id="rId12"/>
    <p:sldLayoutId id="2147483678" r:id="rId13"/>
    <p:sldLayoutId id="2147483692" r:id="rId14"/>
    <p:sldLayoutId id="2147483681" r:id="rId15"/>
    <p:sldLayoutId id="2147483689" r:id="rId16"/>
    <p:sldLayoutId id="2147483684" r:id="rId17"/>
    <p:sldLayoutId id="2147483693" r:id="rId18"/>
    <p:sldLayoutId id="2147483688" r:id="rId19"/>
    <p:sldLayoutId id="2147483676" r:id="rId20"/>
    <p:sldLayoutId id="2147483694" r:id="rId21"/>
    <p:sldLayoutId id="2147483679" r:id="rId22"/>
    <p:sldLayoutId id="2147483682" r:id="rId23"/>
    <p:sldLayoutId id="2147483695" r:id="rId24"/>
    <p:sldLayoutId id="2147483685" r:id="rId25"/>
    <p:sldLayoutId id="2147483696" r:id="rId26"/>
    <p:sldLayoutId id="2147483698" r:id="rId27"/>
    <p:sldLayoutId id="2147483699"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5.tif"/><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microsoft.com/office/2018/10/relationships/comments" Target="../comments/modernComment_138_6C2D157B.xml"/><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3.xml.rels><?xml version="1.0" encoding="UTF-8" standalone="yes"?>
<Relationships xmlns="http://schemas.openxmlformats.org/package/2006/relationships"><Relationship Id="rId2" Type="http://schemas.openxmlformats.org/officeDocument/2006/relationships/image" Target="../media/image39.tif"/><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6.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9.ti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8467" y="759070"/>
            <a:ext cx="11160132" cy="2107453"/>
          </a:xfrm>
        </p:spPr>
        <p:txBody>
          <a:bodyPr>
            <a:noAutofit/>
          </a:bodyPr>
          <a:lstStyle/>
          <a:p>
            <a:pPr rtl="0">
              <a:lnSpc>
                <a:spcPct val="85000"/>
              </a:lnSpc>
            </a:pPr>
            <a:r>
              <a:rPr lang="es-US" sz="6000" b="0" i="0" u="none" baseline="0" dirty="0"/>
              <a:t>Cómo comenzar con la sostenibilidad</a:t>
            </a:r>
            <a:br>
              <a:rPr lang="es-US" sz="6000" dirty="0"/>
            </a:br>
            <a:r>
              <a:rPr lang="es-US" sz="3600" b="0" i="0" u="none" baseline="0" dirty="0"/>
              <a:t>Diapositivas de la lección</a:t>
            </a:r>
            <a:endParaRPr lang="es-US" sz="6000" dirty="0"/>
          </a:p>
        </p:txBody>
      </p:sp>
      <p:sp>
        <p:nvSpPr>
          <p:cNvPr id="3" name="Subtitle 2"/>
          <p:cNvSpPr>
            <a:spLocks noGrp="1"/>
          </p:cNvSpPr>
          <p:nvPr>
            <p:ph type="subTitle" idx="1"/>
          </p:nvPr>
        </p:nvSpPr>
        <p:spPr>
          <a:xfrm>
            <a:off x="1455168" y="3776181"/>
            <a:ext cx="7608149" cy="607910"/>
          </a:xfrm>
          <a:ln>
            <a:noFill/>
          </a:ln>
        </p:spPr>
        <p:txBody>
          <a:bodyPr>
            <a:noAutofit/>
          </a:bodyPr>
          <a:lstStyle/>
          <a:p>
            <a:pPr algn="l" rtl="0"/>
            <a:r>
              <a:rPr lang="es-US" sz="4800" b="1" i="0" u="none" baseline="0" dirty="0"/>
              <a:t>Energía y Clima</a:t>
            </a:r>
          </a:p>
        </p:txBody>
      </p:sp>
    </p:spTree>
    <p:extLst>
      <p:ext uri="{BB962C8B-B14F-4D97-AF65-F5344CB8AC3E}">
        <p14:creationId xmlns:p14="http://schemas.microsoft.com/office/powerpoint/2010/main" val="1119733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p:txBody>
          <a:bodyPr vert="horz" lIns="91440" tIns="45720" rIns="91440" bIns="45720" rtlCol="0" anchor="b">
            <a:noAutofit/>
          </a:bodyPr>
          <a:lstStyle/>
          <a:p>
            <a:pPr algn="l" rtl="0"/>
            <a:r>
              <a:rPr lang="es-US" sz="4100" b="1" i="0" u="none" baseline="0" dirty="0"/>
              <a:t>Investigación de Descubrir, diapositiva 2</a:t>
            </a:r>
          </a:p>
        </p:txBody>
      </p:sp>
      <p:sp>
        <p:nvSpPr>
          <p:cNvPr id="10" name="Content Placeholder 1"/>
          <p:cNvSpPr txBox="1">
            <a:spLocks/>
          </p:cNvSpPr>
          <p:nvPr/>
        </p:nvSpPr>
        <p:spPr>
          <a:xfrm>
            <a:off x="393565" y="1795671"/>
            <a:ext cx="11681817" cy="4512364"/>
          </a:xfrm>
          <a:prstGeom prst="rect">
            <a:avLst/>
          </a:prstGeom>
        </p:spPr>
        <p:txBody>
          <a:bodyPr vert="horz" lIns="91440" tIns="45720" rIns="91440" bIns="45720" rtlCol="0">
            <a:no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2"/>
            </a:pPr>
            <a:r>
              <a:rPr lang="es-US" sz="2300" b="0" i="0" u="none" baseline="0" dirty="0"/>
              <a:t>Utiliza ahora un gráfico circular similar para hacer otra predicción sobre los GEI. Los principales sectores de la economía humana que producen GEI son la agricultura, la energía eléctrica, el transporte, la industria y los edificios comerciales y residenciales. Si el gráfico circular completo representa el 100 % de los GEI producidos por las actividades humanas, ¿qué porcentaje crees que aporta cada actividad?</a:t>
            </a:r>
          </a:p>
          <a:p>
            <a:pPr algn="l" rtl="0">
              <a:buFont typeface="+mj-lt"/>
              <a:buAutoNum type="arabicPeriod" startAt="3"/>
            </a:pPr>
            <a:r>
              <a:rPr lang="es-US" sz="2300" b="0" i="0" u="none" baseline="0" dirty="0"/>
              <a:t>Pregunta a un compañero y analicen: </a:t>
            </a:r>
          </a:p>
          <a:p>
            <a:pPr marL="974725" indent="-457200" algn="l" rtl="0">
              <a:buAutoNum type="alphaLcPeriod"/>
            </a:pPr>
            <a:r>
              <a:rPr lang="es-US" sz="2300" b="0" i="0" u="none" baseline="0" dirty="0"/>
              <a:t>¿Cuáles de las actividades humanas que producen GEI crees que están relacionadas con el uso de la energía? </a:t>
            </a:r>
          </a:p>
          <a:p>
            <a:pPr marL="974725" indent="-457200" algn="l" rtl="0">
              <a:buAutoNum type="alphaLcPeriod"/>
            </a:pPr>
            <a:r>
              <a:rPr lang="es-US" sz="2300" b="0" i="0" u="none" baseline="0" dirty="0"/>
              <a:t>¿En cuál podrías influir?</a:t>
            </a:r>
          </a:p>
          <a:p>
            <a:pPr marL="0" indent="0" algn="l" rtl="0">
              <a:buNone/>
            </a:pPr>
            <a:endParaRPr lang="es-US" sz="2300" b="1" dirty="0"/>
          </a:p>
          <a:p>
            <a:pPr marL="0" indent="0" algn="l" rtl="0">
              <a:buNone/>
            </a:pPr>
            <a:r>
              <a:rPr lang="es-US" sz="2300" b="0" i="0" u="none" baseline="0" dirty="0"/>
              <a:t>La siguiente diapositiva muestra las respuestas relacionadas con las predicciones de GEI.</a:t>
            </a:r>
          </a:p>
        </p:txBody>
      </p:sp>
    </p:spTree>
    <p:extLst>
      <p:ext uri="{BB962C8B-B14F-4D97-AF65-F5344CB8AC3E}">
        <p14:creationId xmlns:p14="http://schemas.microsoft.com/office/powerpoint/2010/main" val="312571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p:txBody>
          <a:bodyPr vert="horz" lIns="91440" tIns="45720" rIns="91440" bIns="45720" rtlCol="0" anchor="b">
            <a:noAutofit/>
          </a:bodyPr>
          <a:lstStyle/>
          <a:p>
            <a:pPr algn="l" rtl="0"/>
            <a:r>
              <a:rPr lang="es-US" sz="4100" b="1" i="0" u="none" baseline="0"/>
              <a:t>Investigación de Descubrir, diapositiva 3</a:t>
            </a:r>
          </a:p>
        </p:txBody>
      </p:sp>
      <p:sp>
        <p:nvSpPr>
          <p:cNvPr id="23" name="TextBox 22">
            <a:extLst>
              <a:ext uri="{FF2B5EF4-FFF2-40B4-BE49-F238E27FC236}">
                <a16:creationId xmlns:a16="http://schemas.microsoft.com/office/drawing/2014/main" id="{02A04B18-724A-22C9-12A8-41D7DD1F0CA3}"/>
              </a:ext>
            </a:extLst>
          </p:cNvPr>
          <p:cNvSpPr txBox="1"/>
          <p:nvPr/>
        </p:nvSpPr>
        <p:spPr>
          <a:xfrm>
            <a:off x="1849837" y="1429393"/>
            <a:ext cx="8212346" cy="1200329"/>
          </a:xfrm>
          <a:prstGeom prst="rect">
            <a:avLst/>
          </a:prstGeom>
          <a:noFill/>
        </p:spPr>
        <p:txBody>
          <a:bodyPr wrap="square" rtlCol="0">
            <a:spAutoFit/>
          </a:bodyPr>
          <a:lstStyle/>
          <a:p>
            <a:pPr algn="ctr" rtl="0" eaLnBrk="0" fontAlgn="base" hangingPunct="0">
              <a:spcBef>
                <a:spcPct val="0"/>
              </a:spcBef>
              <a:spcAft>
                <a:spcPct val="0"/>
              </a:spcAft>
            </a:pPr>
            <a:r>
              <a:rPr lang="es-US" sz="1800" b="1" i="0" u="none" baseline="0">
                <a:effectLst/>
                <a:ea typeface="Aptos" panose="020B0004020202020204" pitchFamily="34" charset="0"/>
                <a:cs typeface="Times New Roman" panose="02020603050405020304" pitchFamily="18" charset="0"/>
              </a:rPr>
              <a:t>Predicción de GEI Clave de respuestas</a:t>
            </a:r>
          </a:p>
          <a:p>
            <a:pPr algn="ctr" rtl="0" eaLnBrk="0" fontAlgn="base" hangingPunct="0">
              <a:spcBef>
                <a:spcPct val="0"/>
              </a:spcBef>
              <a:spcAft>
                <a:spcPct val="0"/>
              </a:spcAft>
            </a:pPr>
            <a:endParaRPr lang="es-US" sz="1800" dirty="0">
              <a:effectLst/>
              <a:ea typeface="Aptos" panose="020B000402020202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s-US" sz="1800" b="0" i="0" u="none" strike="noStrike" cap="none" normalizeH="0" baseline="0" dirty="0">
                <a:ln>
                  <a:noFill/>
                </a:ln>
                <a:solidFill>
                  <a:schemeClr val="tx1"/>
                </a:solidFill>
                <a:effectLst/>
                <a:ea typeface="Aptos" panose="020B0004020202020204" pitchFamily="34" charset="0"/>
                <a:cs typeface="Times New Roman" panose="02020603050405020304" pitchFamily="18" charset="0"/>
              </a:rPr>
              <a:t>Cada gráfico circular representa todos los GEI añadidos a la atmósfera.</a:t>
            </a:r>
            <a:endParaRPr kumimoji="0" lang="es-US" altLang="en-US" sz="1800" i="0" u="none" strike="noStrike" cap="none" normalizeH="0" baseline="0" dirty="0">
              <a:ln>
                <a:noFill/>
              </a:ln>
              <a:solidFill>
                <a:schemeClr val="tx1"/>
              </a:solidFill>
              <a:effectLst/>
            </a:endParaRPr>
          </a:p>
          <a:p>
            <a:endParaRPr lang="es-US" dirty="0"/>
          </a:p>
        </p:txBody>
      </p:sp>
      <p:sp>
        <p:nvSpPr>
          <p:cNvPr id="2" name="TextBox 17">
            <a:extLst>
              <a:ext uri="{FF2B5EF4-FFF2-40B4-BE49-F238E27FC236}">
                <a16:creationId xmlns:a16="http://schemas.microsoft.com/office/drawing/2014/main" id="{CA13AD2E-435D-82D6-01A5-B7A1137C974F}"/>
              </a:ext>
            </a:extLst>
          </p:cNvPr>
          <p:cNvSpPr txBox="1"/>
          <p:nvPr/>
        </p:nvSpPr>
        <p:spPr>
          <a:xfrm>
            <a:off x="6983975" y="5700845"/>
            <a:ext cx="3681630" cy="646331"/>
          </a:xfrm>
          <a:prstGeom prst="rect">
            <a:avLst/>
          </a:prstGeom>
          <a:noFill/>
        </p:spPr>
        <p:txBody>
          <a:bodyPr wrap="square">
            <a:spAutoFit/>
          </a:bodyPr>
          <a:lstStyle/>
          <a:p>
            <a:pPr algn="ctr" rtl="0"/>
            <a:r>
              <a:rPr lang="es-US" b="0" i="0" u="none" baseline="0" dirty="0"/>
              <a:t>Sectores de actividades humanas</a:t>
            </a:r>
          </a:p>
        </p:txBody>
      </p:sp>
      <p:pic>
        <p:nvPicPr>
          <p:cNvPr id="4" name="Imagen 3">
            <a:extLst>
              <a:ext uri="{FF2B5EF4-FFF2-40B4-BE49-F238E27FC236}">
                <a16:creationId xmlns:a16="http://schemas.microsoft.com/office/drawing/2014/main" id="{3DFF29C3-E9EC-1885-5F18-0B50400D69BB}"/>
              </a:ext>
            </a:extLst>
          </p:cNvPr>
          <p:cNvPicPr>
            <a:picLocks noChangeAspect="1"/>
          </p:cNvPicPr>
          <p:nvPr/>
        </p:nvPicPr>
        <p:blipFill>
          <a:blip r:embed="rId3"/>
          <a:stretch>
            <a:fillRect/>
          </a:stretch>
        </p:blipFill>
        <p:spPr>
          <a:xfrm>
            <a:off x="6575181" y="2382291"/>
            <a:ext cx="4499219" cy="3396255"/>
          </a:xfrm>
          <a:prstGeom prst="rect">
            <a:avLst/>
          </a:prstGeom>
        </p:spPr>
      </p:pic>
      <p:pic>
        <p:nvPicPr>
          <p:cNvPr id="10" name="Imagen 9">
            <a:extLst>
              <a:ext uri="{FF2B5EF4-FFF2-40B4-BE49-F238E27FC236}">
                <a16:creationId xmlns:a16="http://schemas.microsoft.com/office/drawing/2014/main" id="{68FFEDF7-12A6-64ED-9134-EFE88F2DD2F1}"/>
              </a:ext>
            </a:extLst>
          </p:cNvPr>
          <p:cNvPicPr>
            <a:picLocks noChangeAspect="1"/>
          </p:cNvPicPr>
          <p:nvPr/>
        </p:nvPicPr>
        <p:blipFill>
          <a:blip r:embed="rId4"/>
          <a:stretch>
            <a:fillRect/>
          </a:stretch>
        </p:blipFill>
        <p:spPr>
          <a:xfrm>
            <a:off x="821126" y="2698919"/>
            <a:ext cx="4833380" cy="3325091"/>
          </a:xfrm>
          <a:prstGeom prst="rect">
            <a:avLst/>
          </a:prstGeom>
        </p:spPr>
      </p:pic>
    </p:spTree>
    <p:extLst>
      <p:ext uri="{BB962C8B-B14F-4D97-AF65-F5344CB8AC3E}">
        <p14:creationId xmlns:p14="http://schemas.microsoft.com/office/powerpoint/2010/main" val="2275950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88A5A4-B33F-0AF5-0B68-F304E03B8700}"/>
              </a:ext>
            </a:extLst>
          </p:cNvPr>
          <p:cNvSpPr>
            <a:spLocks noGrp="1"/>
          </p:cNvSpPr>
          <p:nvPr>
            <p:ph type="title"/>
          </p:nvPr>
        </p:nvSpPr>
        <p:spPr/>
        <p:txBody>
          <a:bodyPr vert="horz" lIns="91440" tIns="45720" rIns="91440" bIns="45720" rtlCol="0" anchor="b">
            <a:noAutofit/>
          </a:bodyPr>
          <a:lstStyle/>
          <a:p>
            <a:pPr algn="l" rtl="0"/>
            <a:r>
              <a:rPr lang="es-US" sz="4100" b="1" i="0" u="none" baseline="0" dirty="0"/>
              <a:t>Investigación de Descubrir, diapositiva 4</a:t>
            </a:r>
          </a:p>
        </p:txBody>
      </p:sp>
      <p:sp>
        <p:nvSpPr>
          <p:cNvPr id="10" name="Content Placeholder 1"/>
          <p:cNvSpPr txBox="1">
            <a:spLocks/>
          </p:cNvSpPr>
          <p:nvPr/>
        </p:nvSpPr>
        <p:spPr>
          <a:xfrm>
            <a:off x="393565" y="2207491"/>
            <a:ext cx="11681817" cy="4100544"/>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4"/>
            </a:pPr>
            <a:r>
              <a:rPr lang="es-US" b="0" i="0" u="none" baseline="0" dirty="0"/>
              <a:t>Si tienes tiempo, puedes investigar con más detenimiento tu consumo de energía.</a:t>
            </a:r>
          </a:p>
          <a:p>
            <a:pPr marL="517525" indent="0" algn="l" rtl="0">
              <a:buNone/>
            </a:pPr>
            <a:r>
              <a:rPr lang="es-US" b="1" i="0" u="none" baseline="0" dirty="0"/>
              <a:t>Recurso: Diapositivas de reflexión sobre mi energía</a:t>
            </a:r>
          </a:p>
        </p:txBody>
      </p:sp>
    </p:spTree>
    <p:extLst>
      <p:ext uri="{BB962C8B-B14F-4D97-AF65-F5344CB8AC3E}">
        <p14:creationId xmlns:p14="http://schemas.microsoft.com/office/powerpoint/2010/main" val="370583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DDDE2E1-6BA0-3098-610E-E87D5AA1C88C}"/>
              </a:ext>
            </a:extLst>
          </p:cNvPr>
          <p:cNvSpPr>
            <a:spLocks noGrp="1"/>
          </p:cNvSpPr>
          <p:nvPr>
            <p:ph type="title"/>
          </p:nvPr>
        </p:nvSpPr>
        <p:spPr/>
        <p:txBody>
          <a:bodyPr vert="horz" lIns="91440" tIns="45720" rIns="91440" bIns="45720" rtlCol="0" anchor="b">
            <a:normAutofit/>
          </a:bodyPr>
          <a:lstStyle/>
          <a:p>
            <a:pPr algn="l" rtl="0"/>
            <a:r>
              <a:rPr lang="es-US" sz="4000" b="1" i="0" u="none" baseline="0"/>
              <a:t>Extensión de Descubrir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¡Aplica lo aprendido a tu comunidad! </a:t>
            </a:r>
          </a:p>
        </p:txBody>
      </p:sp>
      <p:sp>
        <p:nvSpPr>
          <p:cNvPr id="2" name="Content Placeholder 1"/>
          <p:cNvSpPr>
            <a:spLocks noGrp="1"/>
          </p:cNvSpPr>
          <p:nvPr>
            <p:ph sz="quarter" idx="11"/>
          </p:nvPr>
        </p:nvSpPr>
        <p:spPr>
          <a:xfrm>
            <a:off x="527525" y="3233531"/>
            <a:ext cx="10924717" cy="3339134"/>
          </a:xfrm>
        </p:spPr>
        <p:txBody>
          <a:bodyPr>
            <a:normAutofit/>
          </a:bodyPr>
          <a:lstStyle/>
          <a:p>
            <a:pPr lvl="0" algn="l" rtl="0">
              <a:lnSpc>
                <a:spcPct val="100000"/>
              </a:lnSpc>
            </a:pPr>
            <a:r>
              <a:rPr lang="es-US" sz="2200" b="0" i="0" u="none" baseline="0"/>
              <a:t>Piensa en voz baja, ¿qué te hace pensar o recordar datos? A veces la gente se relaciona con los datos a partir de fuentes oficiales, como artículos académicos, periódicos o libros de texto. Otras veces puede provenir de fuentes más informales, como publicaciones en redes sociales, vídeos, obras de arte, teatro, canciones o muchos otros métodos de comunicación. </a:t>
            </a:r>
          </a:p>
          <a:p>
            <a:pPr lvl="0" algn="l" rtl="0">
              <a:lnSpc>
                <a:spcPct val="100000"/>
              </a:lnSpc>
            </a:pPr>
            <a:r>
              <a:rPr lang="es-US" sz="2200" b="0" i="0" u="none" baseline="0"/>
              <a:t>Si tienes tiempo, explora un ejemplo de uso del arte para comunicar datos climáticos.</a:t>
            </a:r>
          </a:p>
          <a:p>
            <a:pPr marL="517525" lvl="0" indent="0" algn="l" rtl="0">
              <a:lnSpc>
                <a:spcPct val="100000"/>
              </a:lnSpc>
              <a:buNone/>
            </a:pPr>
            <a:r>
              <a:rPr lang="es-US" sz="2200" b="1" i="0" u="none" baseline="0"/>
              <a:t>Recurso: Diapositivas sobre datos climáticos y comunicación artística</a:t>
            </a:r>
          </a:p>
        </p:txBody>
      </p:sp>
      <p:sp>
        <p:nvSpPr>
          <p:cNvPr id="6" name="TextBox 5">
            <a:extLst>
              <a:ext uri="{FF2B5EF4-FFF2-40B4-BE49-F238E27FC236}">
                <a16:creationId xmlns:a16="http://schemas.microsoft.com/office/drawing/2014/main" id="{1D1F184D-CECF-AAF2-887D-F14C8A8C669C}"/>
              </a:ext>
            </a:extLst>
          </p:cNvPr>
          <p:cNvSpPr txBox="1"/>
          <p:nvPr/>
        </p:nvSpPr>
        <p:spPr>
          <a:xfrm>
            <a:off x="527525" y="1899816"/>
            <a:ext cx="10924717" cy="1107996"/>
          </a:xfrm>
          <a:prstGeom prst="rect">
            <a:avLst/>
          </a:prstGeom>
          <a:noFill/>
        </p:spPr>
        <p:txBody>
          <a:bodyPr wrap="square">
            <a:spAutoFit/>
          </a:bodyPr>
          <a:lstStyle/>
          <a:p>
            <a:pPr algn="l" rtl="0"/>
            <a:r>
              <a:rPr lang="es-US" sz="2200" b="0" i="0" u="none" baseline="0" dirty="0"/>
              <a:t>La conexión entre las actividades humanas, los gases de efecto invernadero y el clima puede resultar abstracta o poco familiar para algunas personas. Una forma de ayudar a la gente a pensar en esta relación es a través de distintos tipos de comunicación.</a:t>
            </a:r>
          </a:p>
        </p:txBody>
      </p:sp>
    </p:spTree>
    <p:extLst>
      <p:ext uri="{BB962C8B-B14F-4D97-AF65-F5344CB8AC3E}">
        <p14:creationId xmlns:p14="http://schemas.microsoft.com/office/powerpoint/2010/main" val="10645563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36D25-51C0-CEBF-5D2F-8E8C2740D66B}"/>
              </a:ext>
            </a:extLst>
          </p:cNvPr>
          <p:cNvSpPr txBox="1">
            <a:spLocks noGrp="1"/>
          </p:cNvSpPr>
          <p:nvPr>
            <p:ph type="title" idx="4294967295"/>
          </p:nvPr>
        </p:nvSpPr>
        <p:spPr>
          <a:xfrm>
            <a:off x="539687" y="371475"/>
            <a:ext cx="9499663" cy="7646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4400" b="1" i="0" u="none" strike="noStrike" kern="1200" cap="none" spc="0" normalizeH="0" baseline="0" dirty="0">
                <a:ln>
                  <a:noFill/>
                </a:ln>
                <a:solidFill>
                  <a:schemeClr val="tx1"/>
                </a:solidFill>
                <a:effectLst/>
                <a:uLnTx/>
                <a:uFillTx/>
                <a:latin typeface="+mj-lt"/>
                <a:ea typeface="+mj-ea"/>
                <a:cs typeface="+mj-cs"/>
              </a:rPr>
              <a:t>Extensión de Descubrir, diapositiva 2</a:t>
            </a:r>
          </a:p>
        </p:txBody>
      </p:sp>
      <p:sp>
        <p:nvSpPr>
          <p:cNvPr id="2" name="Content Placeholder 1"/>
          <p:cNvSpPr>
            <a:spLocks noGrp="1"/>
          </p:cNvSpPr>
          <p:nvPr>
            <p:ph sz="quarter" idx="11"/>
          </p:nvPr>
        </p:nvSpPr>
        <p:spPr>
          <a:xfrm>
            <a:off x="259897" y="2060712"/>
            <a:ext cx="10422971" cy="3504459"/>
          </a:xfrm>
        </p:spPr>
        <p:txBody>
          <a:bodyPr>
            <a:normAutofit/>
          </a:bodyPr>
          <a:lstStyle/>
          <a:p>
            <a:pPr lvl="0" algn="l" rtl="0">
              <a:buFont typeface="+mj-lt"/>
              <a:buAutoNum type="arabicPeriod" startAt="3"/>
            </a:pPr>
            <a:r>
              <a:rPr lang="es-US" b="0" i="0" u="none" baseline="0" dirty="0"/>
              <a:t>Elige uno o varios gráficos que hayas examinado durante la lectura o investigación de Descubrir. También puedes utilizar el arte para comunicar datos. </a:t>
            </a:r>
          </a:p>
          <a:p>
            <a:pPr lvl="0" algn="l" rtl="0">
              <a:buFont typeface="+mj-lt"/>
              <a:buAutoNum type="arabicPeriod" startAt="3"/>
            </a:pPr>
            <a:r>
              <a:rPr lang="es-US" b="0" i="0" u="none" baseline="0" dirty="0"/>
              <a:t>Crea una obra de arte visual u otro método de comunicación para compartir estos datos con tu comunidad de una forma que sea atractiva.</a:t>
            </a:r>
          </a:p>
          <a:p>
            <a:pPr lvl="0" algn="l" rtl="0">
              <a:buFont typeface="+mj-lt"/>
              <a:buAutoNum type="arabicPeriod" startAt="3"/>
            </a:pPr>
            <a:r>
              <a:rPr lang="es-US" b="0" i="0" u="none" baseline="0" dirty="0"/>
              <a:t>Debate con un compañero o con tu equipo: ¿Por qué es tan importante el estilo de comunicación a la hora de compartir información?</a:t>
            </a:r>
          </a:p>
        </p:txBody>
      </p:sp>
    </p:spTree>
    <p:extLst>
      <p:ext uri="{BB962C8B-B14F-4D97-AF65-F5344CB8AC3E}">
        <p14:creationId xmlns:p14="http://schemas.microsoft.com/office/powerpoint/2010/main" val="8845487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436D25-51C0-CEBF-5D2F-8E8C2740D66B}"/>
              </a:ext>
            </a:extLst>
          </p:cNvPr>
          <p:cNvSpPr txBox="1">
            <a:spLocks noGrp="1"/>
          </p:cNvSpPr>
          <p:nvPr>
            <p:ph type="title" idx="4294967295"/>
          </p:nvPr>
        </p:nvSpPr>
        <p:spPr>
          <a:xfrm>
            <a:off x="539687" y="371475"/>
            <a:ext cx="9499663" cy="764629"/>
          </a:xfrm>
          <a:prstGeom prst="rect">
            <a:avLst/>
          </a:prstGeom>
          <a:noFill/>
          <a:ln>
            <a:noFill/>
            <a:prstDash/>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US" sz="4400" b="1" i="0" u="none" strike="noStrike" kern="1200" cap="none" spc="0" normalizeH="0" baseline="0" dirty="0">
                <a:ln>
                  <a:noFill/>
                </a:ln>
                <a:solidFill>
                  <a:schemeClr val="tx1"/>
                </a:solidFill>
                <a:effectLst/>
                <a:uLnTx/>
                <a:uFillTx/>
                <a:latin typeface="+mj-lt"/>
                <a:ea typeface="+mj-ea"/>
                <a:cs typeface="+mj-cs"/>
              </a:rPr>
              <a:t>Extensión de Descubrir, diapositiva 3</a:t>
            </a:r>
          </a:p>
        </p:txBody>
      </p:sp>
      <p:sp>
        <p:nvSpPr>
          <p:cNvPr id="5" name="Content Placeholder 1"/>
          <p:cNvSpPr txBox="1">
            <a:spLocks/>
          </p:cNvSpPr>
          <p:nvPr/>
        </p:nvSpPr>
        <p:spPr>
          <a:xfrm>
            <a:off x="259897" y="1994452"/>
            <a:ext cx="11694210" cy="4169167"/>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4"/>
            </a:pPr>
            <a:r>
              <a:rPr lang="es-US" sz="2200" b="0" i="0" u="none" baseline="0" dirty="0"/>
              <a:t>Examina la </a:t>
            </a:r>
            <a:r>
              <a:rPr lang="es-US" sz="2200" b="0" i="1" u="none" baseline="0" dirty="0"/>
              <a:t>“</a:t>
            </a:r>
            <a:r>
              <a:rPr lang="es-US" sz="2200" b="0" i="1" u="none" baseline="0" dirty="0" err="1"/>
              <a:t>mood</a:t>
            </a:r>
            <a:r>
              <a:rPr lang="es-US" sz="2200" b="0" i="1" u="none" baseline="0" dirty="0"/>
              <a:t> </a:t>
            </a:r>
            <a:r>
              <a:rPr lang="es-US" sz="2200" b="0" i="1" u="none" baseline="0" dirty="0" err="1"/>
              <a:t>board</a:t>
            </a:r>
            <a:r>
              <a:rPr lang="es-US" sz="2200" b="0" i="1" u="none" baseline="0" dirty="0"/>
              <a:t>”</a:t>
            </a:r>
            <a:r>
              <a:rPr lang="es-US" sz="2200" b="0" i="0" u="none" baseline="0" dirty="0"/>
              <a:t>  (tabla de estados de ánimo) que figura a continuación.</a:t>
            </a:r>
          </a:p>
          <a:p>
            <a:pPr marL="914400" indent="-396875" algn="l" rtl="0">
              <a:buNone/>
            </a:pPr>
            <a:r>
              <a:rPr lang="es-US" sz="2200" b="0" i="0" u="none" baseline="0" dirty="0"/>
              <a:t>a.	Cuando piensas en el modo en que las actividades de tu comunidad afectan al clima en este momento, ¿cuál de los símbolos del tablero de estados de ánimo muestra mejor cómo te sientes?</a:t>
            </a:r>
          </a:p>
          <a:p>
            <a:pPr marL="914400" indent="-396875" algn="l" rtl="0">
              <a:buNone/>
            </a:pPr>
            <a:r>
              <a:rPr lang="es-US" sz="2200" b="0" i="0" u="none" baseline="0" dirty="0"/>
              <a:t>b.	Cuando piensas en un futuro en el que la gente encuentre la manera de dejar de afectar negativamente al clima, ¿cuál de los símbolos del tablero de estados de ánimo muestra mejor cómo te sientes?</a:t>
            </a:r>
          </a:p>
          <a:p>
            <a:pPr algn="l" rtl="0">
              <a:buAutoNum type="arabicPeriod" startAt="4"/>
            </a:pPr>
            <a:endParaRPr lang="es-US" sz="2200" dirty="0"/>
          </a:p>
        </p:txBody>
      </p:sp>
      <p:pic>
        <p:nvPicPr>
          <p:cNvPr id="6" name="Picture 5"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2260909" y="4506943"/>
            <a:ext cx="7670182" cy="1185174"/>
          </a:xfrm>
          <a:prstGeom prst="rect">
            <a:avLst/>
          </a:prstGeom>
        </p:spPr>
      </p:pic>
    </p:spTree>
    <p:extLst>
      <p:ext uri="{BB962C8B-B14F-4D97-AF65-F5344CB8AC3E}">
        <p14:creationId xmlns:p14="http://schemas.microsoft.com/office/powerpoint/2010/main" val="3502763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t>Energía y clima</a:t>
            </a:r>
            <a:br>
              <a:rPr lang="es-US"/>
            </a:br>
            <a:r>
              <a:rPr lang="es-US" b="0" i="0" u="none" baseline="0"/>
              <a:t>Comprender</a:t>
            </a:r>
          </a:p>
        </p:txBody>
      </p:sp>
      <p:sp>
        <p:nvSpPr>
          <p:cNvPr id="3" name="Subtitle 2"/>
          <p:cNvSpPr>
            <a:spLocks noGrp="1"/>
          </p:cNvSpPr>
          <p:nvPr>
            <p:ph type="subTitle" idx="1"/>
          </p:nvPr>
        </p:nvSpPr>
        <p:spPr>
          <a:xfrm>
            <a:off x="2937389" y="4327244"/>
            <a:ext cx="8717898" cy="607910"/>
          </a:xfrm>
        </p:spPr>
        <p:txBody>
          <a:bodyPr/>
          <a:lstStyle/>
          <a:p>
            <a:pPr algn="l" rtl="0"/>
            <a:r>
              <a:rPr lang="es-US" sz="4000" b="1" i="0" u="none" baseline="0" dirty="0"/>
              <a:t>¿Cómo se relacionan los gases de efecto invernadero con el cambio climático?</a:t>
            </a:r>
          </a:p>
        </p:txBody>
      </p:sp>
    </p:spTree>
    <p:extLst>
      <p:ext uri="{BB962C8B-B14F-4D97-AF65-F5344CB8AC3E}">
        <p14:creationId xmlns:p14="http://schemas.microsoft.com/office/powerpoint/2010/main" val="9771959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4D3E910-9F36-B5E2-7563-ADA4FCFFB434}"/>
              </a:ext>
            </a:extLst>
          </p:cNvPr>
          <p:cNvSpPr>
            <a:spLocks noGrp="1"/>
          </p:cNvSpPr>
          <p:nvPr>
            <p:ph type="title"/>
          </p:nvPr>
        </p:nvSpPr>
        <p:spPr>
          <a:xfrm>
            <a:off x="4431552" y="118389"/>
            <a:ext cx="6320812" cy="1325563"/>
          </a:xfrm>
        </p:spPr>
        <p:txBody>
          <a:bodyPr>
            <a:normAutofit/>
          </a:bodyPr>
          <a:lstStyle/>
          <a:p>
            <a:pPr algn="l" rtl="0"/>
            <a:r>
              <a:rPr lang="es-US" sz="3600" b="1" i="0" u="none" baseline="0" dirty="0"/>
              <a:t>Resumen de Comprender</a:t>
            </a:r>
          </a:p>
        </p:txBody>
      </p:sp>
      <p:sp>
        <p:nvSpPr>
          <p:cNvPr id="3" name="Subtitle 2">
            <a:extLst>
              <a:ext uri="{FF2B5EF4-FFF2-40B4-BE49-F238E27FC236}">
                <a16:creationId xmlns:a16="http://schemas.microsoft.com/office/drawing/2014/main" id="{7EC61346-F738-FFBA-CDEE-E79B6688D2B5}"/>
              </a:ext>
            </a:extLst>
          </p:cNvPr>
          <p:cNvSpPr>
            <a:spLocks noGrp="1"/>
          </p:cNvSpPr>
          <p:nvPr>
            <p:ph type="subTitle" idx="1"/>
          </p:nvPr>
        </p:nvSpPr>
        <p:spPr/>
        <p:txBody>
          <a:bodyPr/>
          <a:lstStyle/>
          <a:p>
            <a:pPr algn="l" rtl="0"/>
            <a:r>
              <a:rPr lang="es-US" b="1" i="0" u="none" baseline="0"/>
              <a:t>Objetivo de aprendizaje: </a:t>
            </a:r>
          </a:p>
          <a:p>
            <a:pPr algn="l" rtl="0"/>
            <a:r>
              <a:rPr lang="es-US" sz="2800" b="0" i="0" u="none" baseline="0"/>
              <a:t>podremos explicar el impacto del cambio climático en nuestra comunidad y el mecanismo por el que un incremento en los GEI provoca un aumento del calor.</a:t>
            </a:r>
          </a:p>
        </p:txBody>
      </p:sp>
      <p:sp>
        <p:nvSpPr>
          <p:cNvPr id="2" name="Content Placeholder 1">
            <a:extLst>
              <a:ext uri="{FF2B5EF4-FFF2-40B4-BE49-F238E27FC236}">
                <a16:creationId xmlns:a16="http://schemas.microsoft.com/office/drawing/2014/main" id="{FA4AEFB5-D794-A465-101C-EBE3917F395B}"/>
              </a:ext>
            </a:extLst>
          </p:cNvPr>
          <p:cNvSpPr>
            <a:spLocks noGrp="1"/>
          </p:cNvSpPr>
          <p:nvPr>
            <p:ph sz="quarter" idx="11"/>
          </p:nvPr>
        </p:nvSpPr>
        <p:spPr/>
        <p:txBody>
          <a:bodyPr>
            <a:noAutofit/>
          </a:bodyPr>
          <a:lstStyle/>
          <a:p>
            <a:pPr lvl="0" algn="l" rtl="0"/>
            <a:r>
              <a:rPr lang="es-US" sz="2100" b="1" i="0" u="none" baseline="0" dirty="0"/>
              <a:t>Lectura de Comprender (opcional):</a:t>
            </a:r>
            <a:r>
              <a:rPr lang="es-US" sz="2100" b="0" i="0" u="none" baseline="0" dirty="0"/>
              <a:t> lectura de una página sobre las repercusiones del cambio climático y una oportunidad para conectar con los retos de tu comunidad.</a:t>
            </a:r>
          </a:p>
          <a:p>
            <a:pPr lvl="0" algn="l" rtl="0"/>
            <a:endParaRPr lang="es-US" sz="2100" dirty="0"/>
          </a:p>
          <a:p>
            <a:pPr lvl="0" algn="l" rtl="0"/>
            <a:r>
              <a:rPr lang="es-US" sz="2100" b="1" i="0" u="none" baseline="0" dirty="0"/>
              <a:t>Investigación de Comprender: </a:t>
            </a:r>
            <a:r>
              <a:rPr lang="es-US" sz="2100" b="0" i="0" u="none" baseline="0" dirty="0"/>
              <a:t>una actividad científica práctica en la que los estudiantes pueden jugar a un juego o crear un modelo para comprender cómo los GEI atrapan el calor en la atmósfera y reflexionar </a:t>
            </a:r>
            <a:br>
              <a:rPr lang="es-US" sz="2100" b="0" i="0" u="none" baseline="0" dirty="0"/>
            </a:br>
            <a:r>
              <a:rPr lang="es-US" sz="2100" b="0" i="0" u="none" baseline="0" dirty="0"/>
              <a:t>a continuación sobre las formas para reducirlos. </a:t>
            </a:r>
          </a:p>
          <a:p>
            <a:pPr lvl="0" algn="l" rtl="0"/>
            <a:endParaRPr lang="es-US" sz="2100" dirty="0"/>
          </a:p>
          <a:p>
            <a:pPr lvl="0" algn="l" rtl="0"/>
            <a:r>
              <a:rPr lang="es-US" sz="2100" b="1" i="0" u="none" baseline="0" dirty="0"/>
              <a:t>Extensión de la investigación de Comprender (opcional): </a:t>
            </a:r>
            <a:r>
              <a:rPr lang="es-US" sz="2100" b="0" i="0" u="none" baseline="0" dirty="0"/>
              <a:t>los estudiantes pueden ampliar su aprendizaje utilizando datos climáticos de múltiples campos para analizar las tendencias climáticas.</a:t>
            </a:r>
          </a:p>
        </p:txBody>
      </p:sp>
    </p:spTree>
    <p:extLst>
      <p:ext uri="{BB962C8B-B14F-4D97-AF65-F5344CB8AC3E}">
        <p14:creationId xmlns:p14="http://schemas.microsoft.com/office/powerpoint/2010/main" val="35480199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DCA5FE-62A3-C4FC-B8E0-D3C5A4C989DA}"/>
              </a:ext>
              <a:ext uri="{C183D7F6-B498-43B3-948B-1728B52AA6E4}">
                <adec:decorative xmlns:adec="http://schemas.microsoft.com/office/drawing/2017/decorative" val="0"/>
              </a:ext>
            </a:extLst>
          </p:cNvPr>
          <p:cNvSpPr>
            <a:spLocks noGrp="1"/>
          </p:cNvSpPr>
          <p:nvPr>
            <p:ph type="title"/>
          </p:nvPr>
        </p:nvSpPr>
        <p:spPr>
          <a:xfrm>
            <a:off x="2823969" y="9525"/>
            <a:ext cx="7177854" cy="980445"/>
          </a:xfrm>
        </p:spPr>
        <p:txBody>
          <a:bodyPr vert="horz" lIns="91440" tIns="45720" rIns="91440" bIns="45720" rtlCol="0" anchor="b">
            <a:normAutofit/>
          </a:bodyPr>
          <a:lstStyle/>
          <a:p>
            <a:pPr rtl="0"/>
            <a:r>
              <a:rPr lang="es-US" b="1" i="0" u="none" baseline="0" dirty="0"/>
              <a:t>Lectura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802313" y="1415315"/>
            <a:ext cx="7221166" cy="838175"/>
          </a:xfrm>
        </p:spPr>
        <p:txBody>
          <a:bodyPr/>
          <a:lstStyle/>
          <a:p>
            <a:pPr rtl="0"/>
            <a:r>
              <a:rPr lang="es-US" b="0" i="0" u="none" baseline="0"/>
              <a:t>Repercusiones del cambio climático</a:t>
            </a:r>
          </a:p>
        </p:txBody>
      </p:sp>
      <p:sp>
        <p:nvSpPr>
          <p:cNvPr id="2" name="Content Placeholder 1">
            <a:extLst>
              <a:ext uri="{C183D7F6-B498-43B3-948B-1728B52AA6E4}">
                <adec:decorative xmlns:adec="http://schemas.microsoft.com/office/drawing/2017/decorative" val="0"/>
              </a:ext>
            </a:extLst>
          </p:cNvPr>
          <p:cNvSpPr>
            <a:spLocks noGrp="1"/>
          </p:cNvSpPr>
          <p:nvPr>
            <p:ph sz="quarter" idx="11"/>
          </p:nvPr>
        </p:nvSpPr>
        <p:spPr>
          <a:xfrm>
            <a:off x="401729" y="1947924"/>
            <a:ext cx="11694193" cy="4324154"/>
          </a:xfrm>
        </p:spPr>
        <p:txBody>
          <a:bodyPr>
            <a:noAutofit/>
          </a:bodyPr>
          <a:lstStyle/>
          <a:p>
            <a:pPr algn="l" rtl="0">
              <a:lnSpc>
                <a:spcPct val="100000"/>
              </a:lnSpc>
            </a:pPr>
            <a:r>
              <a:rPr lang="es-US" sz="2400" b="0" i="0" u="none" baseline="0" dirty="0"/>
              <a:t>La temperatura afecta a nuestra vida cotidiana y a muchas cosas de nuestras comunidades. La temperatura del aire exterior puede ser un factor importante </a:t>
            </a:r>
            <a:br>
              <a:rPr lang="es-US" sz="2400" b="0" i="0" u="none" baseline="0" dirty="0"/>
            </a:br>
            <a:r>
              <a:rPr lang="es-US" sz="2400" b="0" i="0" u="none" baseline="0" dirty="0"/>
              <a:t>a la hora de tomar muchas decisiones. Aunque para ti la temperatura puede cambiar cada día, cada lugar tiene un clima, que incluye una escala de cuánto calor y frío hace en tu localidad. </a:t>
            </a:r>
          </a:p>
        </p:txBody>
      </p:sp>
      <p:pic>
        <p:nvPicPr>
          <p:cNvPr id="7" name="Picture 6" descr="Un edificio de adobe diseñado para el calor">
            <a:extLst>
              <a:ext uri="{FF2B5EF4-FFF2-40B4-BE49-F238E27FC236}">
                <a16:creationId xmlns:a16="http://schemas.microsoft.com/office/drawing/2014/main" id="{3B9AE05C-4D1D-EDE1-212F-C7BA4F0C93A5}"/>
              </a:ext>
            </a:extLst>
          </p:cNvPr>
          <p:cNvPicPr>
            <a:picLocks noChangeAspect="1"/>
          </p:cNvPicPr>
          <p:nvPr/>
        </p:nvPicPr>
        <p:blipFill>
          <a:blip r:embed="rId3"/>
          <a:stretch>
            <a:fillRect/>
          </a:stretch>
        </p:blipFill>
        <p:spPr>
          <a:xfrm>
            <a:off x="6488043" y="3870050"/>
            <a:ext cx="3701464" cy="2467643"/>
          </a:xfrm>
          <a:prstGeom prst="rect">
            <a:avLst/>
          </a:prstGeom>
          <a:ln w="38100">
            <a:solidFill>
              <a:srgbClr val="E60BAC"/>
            </a:solidFill>
          </a:ln>
        </p:spPr>
      </p:pic>
      <p:pic>
        <p:nvPicPr>
          <p:cNvPr id="11" name="Picture 10" descr="Una cabaña en la nieve&#10;&#10;El contenido generado por la IA puede ser incorrecto.">
            <a:extLst>
              <a:ext uri="{FF2B5EF4-FFF2-40B4-BE49-F238E27FC236}">
                <a16:creationId xmlns:a16="http://schemas.microsoft.com/office/drawing/2014/main" id="{791C40F8-B483-5043-9D73-CA749625F003}"/>
              </a:ext>
            </a:extLst>
          </p:cNvPr>
          <p:cNvPicPr>
            <a:picLocks noChangeAspect="1"/>
          </p:cNvPicPr>
          <p:nvPr/>
        </p:nvPicPr>
        <p:blipFill>
          <a:blip r:embed="rId4"/>
          <a:stretch>
            <a:fillRect/>
          </a:stretch>
        </p:blipFill>
        <p:spPr>
          <a:xfrm>
            <a:off x="2002493" y="3879899"/>
            <a:ext cx="3703320" cy="2468880"/>
          </a:xfrm>
          <a:prstGeom prst="rect">
            <a:avLst/>
          </a:prstGeom>
          <a:ln w="38100">
            <a:solidFill>
              <a:srgbClr val="E60BAC"/>
            </a:solidFill>
          </a:ln>
        </p:spPr>
      </p:pic>
    </p:spTree>
    <p:extLst>
      <p:ext uri="{BB962C8B-B14F-4D97-AF65-F5344CB8AC3E}">
        <p14:creationId xmlns:p14="http://schemas.microsoft.com/office/powerpoint/2010/main" val="1033933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036231" y="156516"/>
            <a:ext cx="9924447" cy="894720"/>
          </a:xfrm>
        </p:spPr>
        <p:txBody>
          <a:bodyPr vert="horz" lIns="91440" tIns="45720" rIns="91440" bIns="45720" rtlCol="0" anchor="b">
            <a:normAutofit fontScale="90000"/>
          </a:bodyPr>
          <a:lstStyle/>
          <a:p>
            <a:pPr rtl="0"/>
            <a:r>
              <a:rPr lang="es-US" b="1" i="0" u="none" baseline="0" dirty="0"/>
              <a:t>Lectura de Comprender, diapositiva 2</a:t>
            </a:r>
          </a:p>
        </p:txBody>
      </p:sp>
      <p:sp>
        <p:nvSpPr>
          <p:cNvPr id="2" name="Content Placeholder 1"/>
          <p:cNvSpPr>
            <a:spLocks noGrp="1"/>
          </p:cNvSpPr>
          <p:nvPr>
            <p:ph sz="quarter" idx="11"/>
          </p:nvPr>
        </p:nvSpPr>
        <p:spPr>
          <a:xfrm>
            <a:off x="290741" y="1934304"/>
            <a:ext cx="11715729" cy="4365933"/>
          </a:xfrm>
        </p:spPr>
        <p:txBody>
          <a:bodyPr>
            <a:normAutofit/>
          </a:bodyPr>
          <a:lstStyle/>
          <a:p>
            <a:pPr algn="l" rtl="0"/>
            <a:r>
              <a:rPr lang="es-US" b="0" i="0" u="none" baseline="0" dirty="0"/>
              <a:t>Los seres humanos añaden muchos gases de efecto invernadero a la atmósfera, a menudo mediante la quema de combustibles fósiles. Los gases de efecto invernadero de la atmósfera, como el dióxido de carbono, atrapan la energía del sol que llega a la Tierra. El aumento de los gases de efecto invernadero significa que el calor suplementario se queda en la Tierra. Esto aumenta la temperatura media global del aire. Esto significa que puede que no haga más calor todos los días, pero en promedio la temperatura está en aumento. Las altas temperaturas del aire pueden ser incómodas para vivir. También pueden derretir partes de la Tierra actualmente congeladas, como los glaciares y el permafrost.</a:t>
            </a:r>
          </a:p>
        </p:txBody>
      </p:sp>
    </p:spTree>
    <p:extLst>
      <p:ext uri="{BB962C8B-B14F-4D97-AF65-F5344CB8AC3E}">
        <p14:creationId xmlns:p14="http://schemas.microsoft.com/office/powerpoint/2010/main" val="859592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rtl="0"/>
            <a:r>
              <a:rPr lang="es-US" sz="4800" b="0" i="0" u="none" baseline="0"/>
              <a:t>Resumen de la lección:</a:t>
            </a:r>
          </a:p>
        </p:txBody>
      </p:sp>
      <p:sp>
        <p:nvSpPr>
          <p:cNvPr id="3" name="Text Placeholder 2"/>
          <p:cNvSpPr>
            <a:spLocks noGrp="1"/>
          </p:cNvSpPr>
          <p:nvPr>
            <p:ph type="body" sz="quarter" idx="10"/>
          </p:nvPr>
        </p:nvSpPr>
        <p:spPr>
          <a:xfrm>
            <a:off x="515569" y="1129239"/>
            <a:ext cx="11493551" cy="861646"/>
          </a:xfrm>
        </p:spPr>
        <p:txBody>
          <a:bodyPr/>
          <a:lstStyle/>
          <a:p>
            <a:pPr algn="l" rtl="0"/>
            <a:r>
              <a:rPr lang="es-US" sz="2000" b="1" i="0" u="none" baseline="0" dirty="0"/>
              <a:t>Comprensión esencial: </a:t>
            </a:r>
            <a:r>
              <a:rPr lang="es-US" sz="2000" b="0" i="0" u="none" baseline="0" dirty="0"/>
              <a:t>Las actividades humanas, a menudo relacionadas con el uso de la energía, están aumentando las emisiones de gases de efecto invernadero y alterando el clima. Puedo trabajar con otras personas para ayudar a resolver este problema y crear un futuro climático más sostenible.</a:t>
            </a:r>
          </a:p>
        </p:txBody>
      </p:sp>
      <p:sp>
        <p:nvSpPr>
          <p:cNvPr id="4" name="Text Placeholder 3"/>
          <p:cNvSpPr>
            <a:spLocks noGrp="1"/>
          </p:cNvSpPr>
          <p:nvPr>
            <p:ph type="body" sz="quarter" idx="11"/>
          </p:nvPr>
        </p:nvSpPr>
        <p:spPr>
          <a:xfrm>
            <a:off x="733505" y="4650240"/>
            <a:ext cx="2824702" cy="560223"/>
          </a:xfrm>
        </p:spPr>
        <p:txBody>
          <a:bodyPr/>
          <a:lstStyle/>
          <a:p>
            <a:pPr algn="l" rtl="0">
              <a:lnSpc>
                <a:spcPct val="100000"/>
              </a:lnSpc>
            </a:pPr>
            <a:r>
              <a:rPr lang="es-US" sz="2100" b="1" i="0" u="none" baseline="0" dirty="0"/>
              <a:t>Descubrir: </a:t>
            </a:r>
            <a:r>
              <a:rPr lang="es-US" sz="2100" b="0" i="0" u="none" baseline="0" dirty="0"/>
              <a:t>¿De qué manera la actividad humana produce gases de efecto invernadero?</a:t>
            </a:r>
          </a:p>
        </p:txBody>
      </p:sp>
      <p:sp>
        <p:nvSpPr>
          <p:cNvPr id="5" name="Text Placeholder 4"/>
          <p:cNvSpPr>
            <a:spLocks noGrp="1"/>
          </p:cNvSpPr>
          <p:nvPr>
            <p:ph type="body" sz="quarter" idx="26"/>
          </p:nvPr>
        </p:nvSpPr>
        <p:spPr>
          <a:xfrm>
            <a:off x="4849993" y="4650240"/>
            <a:ext cx="2824702" cy="560223"/>
          </a:xfrm>
        </p:spPr>
        <p:txBody>
          <a:bodyPr/>
          <a:lstStyle/>
          <a:p>
            <a:pPr algn="l" rtl="0">
              <a:lnSpc>
                <a:spcPct val="100000"/>
              </a:lnSpc>
            </a:pPr>
            <a:r>
              <a:rPr lang="es-US" sz="2100" b="1" i="0" u="none" baseline="0" dirty="0"/>
              <a:t>Comprender: </a:t>
            </a:r>
            <a:r>
              <a:rPr lang="es-US" sz="2100" b="0" i="0" u="none" baseline="0" dirty="0"/>
              <a:t>¿Cómo se relacionan los gases de efecto invernadero con el cambio climático?</a:t>
            </a:r>
          </a:p>
        </p:txBody>
      </p:sp>
      <p:sp>
        <p:nvSpPr>
          <p:cNvPr id="6" name="Text Placeholder 5"/>
          <p:cNvSpPr>
            <a:spLocks noGrp="1"/>
          </p:cNvSpPr>
          <p:nvPr>
            <p:ph type="body" sz="quarter" idx="27"/>
          </p:nvPr>
        </p:nvSpPr>
        <p:spPr>
          <a:xfrm>
            <a:off x="8966481" y="4650240"/>
            <a:ext cx="2824702" cy="560223"/>
          </a:xfrm>
        </p:spPr>
        <p:txBody>
          <a:bodyPr/>
          <a:lstStyle/>
          <a:p>
            <a:pPr algn="l" rtl="0">
              <a:lnSpc>
                <a:spcPct val="100000"/>
              </a:lnSpc>
            </a:pPr>
            <a:r>
              <a:rPr lang="es-US" sz="2100" b="1" i="0" u="none" baseline="0" dirty="0"/>
              <a:t>Actuar: </a:t>
            </a:r>
            <a:r>
              <a:rPr lang="es-US" sz="2100" b="0" i="0" u="none" baseline="0" dirty="0"/>
              <a:t>¿Cómo puedo cambiar la forma en que utilizo la energía para contribuir al clima?</a:t>
            </a:r>
          </a:p>
        </p:txBody>
      </p:sp>
    </p:spTree>
    <p:extLst>
      <p:ext uri="{BB962C8B-B14F-4D97-AF65-F5344CB8AC3E}">
        <p14:creationId xmlns:p14="http://schemas.microsoft.com/office/powerpoint/2010/main" val="733941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51A7CD4-89D2-6052-1A47-0C17EF661FD3}"/>
              </a:ext>
            </a:extLst>
          </p:cNvPr>
          <p:cNvSpPr>
            <a:spLocks noGrp="1"/>
          </p:cNvSpPr>
          <p:nvPr>
            <p:ph type="title"/>
          </p:nvPr>
        </p:nvSpPr>
        <p:spPr>
          <a:xfrm>
            <a:off x="2181828" y="124455"/>
            <a:ext cx="9799794" cy="913770"/>
          </a:xfrm>
        </p:spPr>
        <p:txBody>
          <a:bodyPr vert="horz" lIns="91440" tIns="45720" rIns="91440" bIns="45720" rtlCol="0" anchor="b">
            <a:normAutofit fontScale="90000"/>
          </a:bodyPr>
          <a:lstStyle/>
          <a:p>
            <a:pPr rtl="0"/>
            <a:r>
              <a:rPr lang="es-US" b="1" i="0" u="none" baseline="0" dirty="0"/>
              <a:t>Lectura de Comprender, diapositiva 3</a:t>
            </a:r>
          </a:p>
        </p:txBody>
      </p:sp>
      <p:pic>
        <p:nvPicPr>
          <p:cNvPr id="7" name="Picture 6" descr="Dos fotografías en blanco y negro de un glaciar. La de la izquierda es de 1910 y la de la derecha es de 2016. La de la derecha muestra que el glaciar ha retrocedido y se ha reducido significativamente, dejando un lago y tierra expuesta que en la imagen de la derecha está toda cubierta por el glaciar.">
            <a:extLst>
              <a:ext uri="{FF2B5EF4-FFF2-40B4-BE49-F238E27FC236}">
                <a16:creationId xmlns:a16="http://schemas.microsoft.com/office/drawing/2014/main" id="{97DDECAD-36DD-93A0-E807-3C9FA590D143}"/>
              </a:ext>
              <a:ext uri="{C183D7F6-B498-43B3-948B-1728B52AA6E4}">
                <adec:decorative xmlns:adec="http://schemas.microsoft.com/office/drawing/2017/decorative" val="0"/>
              </a:ext>
            </a:extLst>
          </p:cNvPr>
          <p:cNvPicPr>
            <a:picLocks noChangeAspect="1"/>
          </p:cNvPicPr>
          <p:nvPr/>
        </p:nvPicPr>
        <p:blipFill>
          <a:blip r:embed="rId2"/>
          <a:stretch>
            <a:fillRect/>
          </a:stretch>
        </p:blipFill>
        <p:spPr>
          <a:xfrm>
            <a:off x="5242871" y="1505484"/>
            <a:ext cx="6738751" cy="2231749"/>
          </a:xfrm>
          <a:prstGeom prst="rect">
            <a:avLst/>
          </a:prstGeom>
          <a:ln w="28575">
            <a:solidFill>
              <a:srgbClr val="E60BAC"/>
            </a:solidFill>
          </a:ln>
        </p:spPr>
      </p:pic>
      <p:sp>
        <p:nvSpPr>
          <p:cNvPr id="2" name="Content Placeholder 1"/>
          <p:cNvSpPr>
            <a:spLocks noGrp="1"/>
          </p:cNvSpPr>
          <p:nvPr>
            <p:ph sz="quarter" idx="11"/>
          </p:nvPr>
        </p:nvSpPr>
        <p:spPr>
          <a:xfrm>
            <a:off x="896983" y="2240973"/>
            <a:ext cx="10515600" cy="760770"/>
          </a:xfrm>
        </p:spPr>
        <p:txBody>
          <a:bodyPr>
            <a:normAutofit/>
          </a:bodyPr>
          <a:lstStyle/>
          <a:p>
            <a:pPr algn="l" rtl="0"/>
            <a:r>
              <a:rPr lang="es-US" b="0" i="0" u="none" baseline="0"/>
              <a:t>Examina las dos fotos. </a:t>
            </a:r>
          </a:p>
        </p:txBody>
      </p:sp>
      <p:sp>
        <p:nvSpPr>
          <p:cNvPr id="9" name="Content Placeholder 1"/>
          <p:cNvSpPr txBox="1">
            <a:spLocks/>
          </p:cNvSpPr>
          <p:nvPr/>
        </p:nvSpPr>
        <p:spPr>
          <a:xfrm>
            <a:off x="1042757" y="3942522"/>
            <a:ext cx="10493379" cy="2522446"/>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gn="l" rtl="0">
              <a:buFont typeface="Arial" charset="0"/>
              <a:buChar char="•"/>
            </a:pPr>
            <a:r>
              <a:rPr lang="es-US" b="1" i="0" u="none" baseline="0" dirty="0"/>
              <a:t>Observa: </a:t>
            </a:r>
            <a:r>
              <a:rPr lang="es-US" b="0" i="0" u="none" baseline="0" dirty="0"/>
              <a:t>¿qué diferencia hay entre las dos fotos?</a:t>
            </a:r>
          </a:p>
          <a:p>
            <a:pPr marL="457200" indent="-457200" algn="l" rtl="0">
              <a:buFont typeface="Arial" charset="0"/>
              <a:buChar char="•"/>
            </a:pPr>
            <a:r>
              <a:rPr lang="es-US" b="1" i="0" u="none" baseline="0" dirty="0"/>
              <a:t>Piensa: </a:t>
            </a:r>
            <a:r>
              <a:rPr lang="es-US" b="0" i="0" u="none" baseline="0" dirty="0"/>
              <a:t>¿cuál crees que ha sido la causa del cambio entre 1910 y 2016?</a:t>
            </a:r>
          </a:p>
          <a:p>
            <a:pPr marL="457200" indent="-457200" algn="l" rtl="0">
              <a:buFont typeface="Arial" charset="0"/>
              <a:buChar char="•"/>
            </a:pPr>
            <a:r>
              <a:rPr lang="es-US" b="1" i="0" u="none" baseline="0" dirty="0"/>
              <a:t>Pregúntate: </a:t>
            </a:r>
            <a:r>
              <a:rPr lang="es-US" b="0" i="0" u="none" baseline="0" dirty="0"/>
              <a:t>¿qué crees que puede ocurrir a continuación?</a:t>
            </a:r>
          </a:p>
        </p:txBody>
      </p:sp>
      <p:pic>
        <p:nvPicPr>
          <p:cNvPr id="4" name="Picture 3">
            <a:extLst>
              <a:ext uri="{FF2B5EF4-FFF2-40B4-BE49-F238E27FC236}">
                <a16:creationId xmlns:a16="http://schemas.microsoft.com/office/drawing/2014/main" id="{932818C3-7337-0A88-F491-15358531DE88}"/>
              </a:ex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63" y="4286192"/>
            <a:ext cx="1276350" cy="1355166"/>
          </a:xfrm>
          <a:prstGeom prst="rect">
            <a:avLst/>
          </a:prstGeom>
        </p:spPr>
      </p:pic>
    </p:spTree>
    <p:extLst>
      <p:ext uri="{BB962C8B-B14F-4D97-AF65-F5344CB8AC3E}">
        <p14:creationId xmlns:p14="http://schemas.microsoft.com/office/powerpoint/2010/main" val="1654263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E326B33-16E7-FBB5-1188-88A36335A781}"/>
              </a:ext>
            </a:extLst>
          </p:cNvPr>
          <p:cNvSpPr>
            <a:spLocks noGrp="1"/>
          </p:cNvSpPr>
          <p:nvPr>
            <p:ph type="title"/>
          </p:nvPr>
        </p:nvSpPr>
        <p:spPr>
          <a:xfrm>
            <a:off x="2224009" y="156516"/>
            <a:ext cx="9677249" cy="894720"/>
          </a:xfrm>
        </p:spPr>
        <p:txBody>
          <a:bodyPr vert="horz" lIns="91440" tIns="45720" rIns="91440" bIns="45720" rtlCol="0" anchor="b">
            <a:normAutofit fontScale="90000"/>
          </a:bodyPr>
          <a:lstStyle/>
          <a:p>
            <a:pPr rtl="0"/>
            <a:r>
              <a:rPr lang="es-US" b="1" i="0" u="none" baseline="0" dirty="0"/>
              <a:t>Lectura de Comprender, diapositiva 4</a:t>
            </a:r>
          </a:p>
        </p:txBody>
      </p:sp>
      <p:sp>
        <p:nvSpPr>
          <p:cNvPr id="2" name="Content Placeholder 1"/>
          <p:cNvSpPr>
            <a:spLocks noGrp="1"/>
          </p:cNvSpPr>
          <p:nvPr>
            <p:ph sz="quarter" idx="11"/>
          </p:nvPr>
        </p:nvSpPr>
        <p:spPr>
          <a:xfrm>
            <a:off x="290741" y="1934304"/>
            <a:ext cx="7518729" cy="4365933"/>
          </a:xfrm>
        </p:spPr>
        <p:txBody>
          <a:bodyPr>
            <a:noAutofit/>
          </a:bodyPr>
          <a:lstStyle/>
          <a:p>
            <a:pPr algn="l" rtl="0"/>
            <a:r>
              <a:rPr lang="es-US" sz="2500" b="0" i="0" u="none" baseline="0" dirty="0"/>
              <a:t>Hay otros efectos del cambio climático. Las condiciones meteorológicas extremas cada vez son más frecuentes. El calentamiento del aire implica el calentamiento del océano. Un océano que se calienta significa que se evapora más agua en el aire y esto cambia los patrones meteorológicos. Los huracanes y tifones son cada vez más potentes. </a:t>
            </a:r>
          </a:p>
          <a:p>
            <a:pPr algn="l" rtl="0"/>
            <a:r>
              <a:rPr lang="es-US" sz="2500" b="0" i="0" u="none" baseline="0" dirty="0"/>
              <a:t>Los patrones en las precipitaciones están cambiando y en algunos lugares se registran largos periodos de sequía. La sequía está a menudo relacionada con los incendios forestales. En otros lugares aumenta la lluvia o la nieve, lo que provoca inundaciones.</a:t>
            </a:r>
          </a:p>
        </p:txBody>
      </p:sp>
      <p:pic>
        <p:nvPicPr>
          <p:cNvPr id="9" name="Picture 8" descr="Un collage de imágenes de un desafío climático que incluye inundaciones, frío extremo, calor, incendios forestales y tormentas">
            <a:extLst>
              <a:ext uri="{FF2B5EF4-FFF2-40B4-BE49-F238E27FC236}">
                <a16:creationId xmlns:a16="http://schemas.microsoft.com/office/drawing/2014/main" id="{95FBE09A-F6A1-9AF6-B3A8-FF677A112F0B}"/>
              </a:ext>
            </a:extLst>
          </p:cNvPr>
          <p:cNvPicPr>
            <a:picLocks noChangeAspect="1"/>
          </p:cNvPicPr>
          <p:nvPr/>
        </p:nvPicPr>
        <p:blipFill>
          <a:blip r:embed="rId2"/>
          <a:stretch>
            <a:fillRect/>
          </a:stretch>
        </p:blipFill>
        <p:spPr>
          <a:xfrm>
            <a:off x="7900750" y="2826084"/>
            <a:ext cx="4000509" cy="2141332"/>
          </a:xfrm>
          <a:prstGeom prst="rect">
            <a:avLst/>
          </a:prstGeom>
          <a:ln w="38100">
            <a:solidFill>
              <a:srgbClr val="E60BAC"/>
            </a:solidFill>
          </a:ln>
        </p:spPr>
      </p:pic>
    </p:spTree>
    <p:extLst>
      <p:ext uri="{BB962C8B-B14F-4D97-AF65-F5344CB8AC3E}">
        <p14:creationId xmlns:p14="http://schemas.microsoft.com/office/powerpoint/2010/main" val="26749607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37386FD-C382-8E15-5A34-B03CE8987B47}"/>
              </a:ext>
            </a:extLst>
          </p:cNvPr>
          <p:cNvSpPr>
            <a:spLocks noGrp="1"/>
          </p:cNvSpPr>
          <p:nvPr>
            <p:ph type="title"/>
          </p:nvPr>
        </p:nvSpPr>
        <p:spPr>
          <a:xfrm>
            <a:off x="1945064" y="191130"/>
            <a:ext cx="10515600" cy="894720"/>
          </a:xfrm>
        </p:spPr>
        <p:txBody>
          <a:bodyPr vert="horz" lIns="91440" tIns="45720" rIns="91440" bIns="45720" rtlCol="0" anchor="b">
            <a:normAutofit fontScale="90000"/>
          </a:bodyPr>
          <a:lstStyle/>
          <a:p>
            <a:pPr rtl="0"/>
            <a:r>
              <a:rPr lang="es-US" b="1" i="0" u="none" baseline="0"/>
              <a:t>Lectura de Comprender, diapositiva 5</a:t>
            </a:r>
          </a:p>
        </p:txBody>
      </p:sp>
      <p:sp>
        <p:nvSpPr>
          <p:cNvPr id="2" name="Content Placeholder 1"/>
          <p:cNvSpPr>
            <a:spLocks noGrp="1"/>
          </p:cNvSpPr>
          <p:nvPr>
            <p:ph sz="quarter" idx="11"/>
          </p:nvPr>
        </p:nvSpPr>
        <p:spPr>
          <a:xfrm>
            <a:off x="4313062" y="2547711"/>
            <a:ext cx="7288388" cy="2976789"/>
          </a:xfrm>
        </p:spPr>
        <p:txBody>
          <a:bodyPr/>
          <a:lstStyle/>
          <a:p>
            <a:pPr algn="l" rtl="0"/>
            <a:r>
              <a:rPr lang="es-US" b="1" i="0" u="none" baseline="0" dirty="0"/>
              <a:t>Conexión con la comunidad:</a:t>
            </a:r>
            <a:r>
              <a:rPr lang="es-US" b="0" i="0" u="none" baseline="0" dirty="0"/>
              <a:t> Si tuviera que elegir una foto para mostrar el impacto de los retos climáticos en tu comunidad, ¿cuál sería? </a:t>
            </a:r>
          </a:p>
          <a:p>
            <a:pPr algn="l" rtl="0"/>
            <a:r>
              <a:rPr lang="es-US" b="0" i="0" u="none" baseline="0" dirty="0"/>
              <a:t>Si puedes, busca una foto y compártela con un compañero. Explícales por qué crees que es importante.</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28" y="2070118"/>
            <a:ext cx="3780645" cy="3780645"/>
          </a:xfrm>
          <a:prstGeom prst="rect">
            <a:avLst/>
          </a:prstGeom>
        </p:spPr>
      </p:pic>
    </p:spTree>
    <p:extLst>
      <p:ext uri="{BB962C8B-B14F-4D97-AF65-F5344CB8AC3E}">
        <p14:creationId xmlns:p14="http://schemas.microsoft.com/office/powerpoint/2010/main" val="8773922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956FE82-34E5-3656-565B-C4AA9B21C215}"/>
              </a:ext>
            </a:extLst>
          </p:cNvPr>
          <p:cNvSpPr>
            <a:spLocks noGrp="1"/>
          </p:cNvSpPr>
          <p:nvPr>
            <p:ph type="title"/>
          </p:nvPr>
        </p:nvSpPr>
        <p:spPr>
          <a:xfrm>
            <a:off x="2624377" y="1"/>
            <a:ext cx="9920749" cy="1067922"/>
          </a:xfrm>
        </p:spPr>
        <p:txBody>
          <a:bodyPr vert="horz" lIns="91440" tIns="45720" rIns="91440" bIns="45720" rtlCol="0" anchor="b">
            <a:normAutofit/>
          </a:bodyPr>
          <a:lstStyle/>
          <a:p>
            <a:pPr algn="l" rtl="0"/>
            <a:r>
              <a:rPr lang="es-US" b="1" i="0" u="none" baseline="0"/>
              <a:t>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2624378" y="1367499"/>
            <a:ext cx="9385286" cy="576969"/>
          </a:xfrm>
        </p:spPr>
        <p:txBody>
          <a:bodyPr>
            <a:normAutofit/>
          </a:bodyPr>
          <a:lstStyle/>
          <a:p>
            <a:pPr algn="l" rtl="0"/>
            <a:r>
              <a:rPr lang="es-US" sz="2100" b="0" i="0" u="none" baseline="0" dirty="0"/>
              <a:t>¿Cómo se relacionan los gases de efecto invernadero con el cambio climático?</a:t>
            </a:r>
          </a:p>
        </p:txBody>
      </p:sp>
      <p:sp>
        <p:nvSpPr>
          <p:cNvPr id="2" name="Content Placeholder 1"/>
          <p:cNvSpPr>
            <a:spLocks noGrp="1"/>
          </p:cNvSpPr>
          <p:nvPr>
            <p:ph sz="quarter" idx="11"/>
          </p:nvPr>
        </p:nvSpPr>
        <p:spPr>
          <a:xfrm>
            <a:off x="633641" y="2014330"/>
            <a:ext cx="11160794" cy="4285907"/>
          </a:xfrm>
        </p:spPr>
        <p:txBody>
          <a:bodyPr>
            <a:normAutofit/>
          </a:bodyPr>
          <a:lstStyle/>
          <a:p>
            <a:pPr marL="0" lvl="0" indent="0" algn="l" rtl="0">
              <a:buNone/>
            </a:pPr>
            <a:r>
              <a:rPr lang="es-US" b="0" i="0" u="none" baseline="0" dirty="0"/>
              <a:t>¿Has estado alguna vez en un invernadero o en una habitación con muchas ventanas? El cristal a menudo permite que la luz del sol entre y caliente un espacio. Entonces, el cristal atrapa parte del calor de la luz solar, lo que provoca una mayor temperatura en el interior. Los GEI actúan de forma similar al cristal. Permiten que la luz solar atraviese la atmósfera, pero atrapan parte del calor que, de otro modo, rebotaría hacia el espacio exterior. Mayores concentraciones de GEI implican temperaturas más altas en la Tierra. Durante esta actividad, puedes modelar esto de dos maneras diferentes.</a:t>
            </a:r>
          </a:p>
          <a:p>
            <a:pPr marL="0" lvl="0" indent="0" algn="l" rtl="0">
              <a:buNone/>
            </a:pPr>
            <a:endParaRPr lang="es-US" sz="1200" dirty="0"/>
          </a:p>
          <a:p>
            <a:pPr algn="l" rtl="0"/>
            <a:r>
              <a:rPr lang="es-US" b="0" i="0" u="none" baseline="0" dirty="0"/>
              <a:t>Recurre a un compañero e intenta explicarle tu comprensión de cómo un GEI atrapa más energía y calienta la atmósfera. No te preocupes si esto te resulta difícil. Ahora vas a profundizar para entenderlo mejor.</a:t>
            </a:r>
          </a:p>
        </p:txBody>
      </p:sp>
    </p:spTree>
    <p:extLst>
      <p:ext uri="{BB962C8B-B14F-4D97-AF65-F5344CB8AC3E}">
        <p14:creationId xmlns:p14="http://schemas.microsoft.com/office/powerpoint/2010/main" val="153122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922CE14-5313-7B11-21B5-36E25F88F6F6}"/>
              </a:ext>
            </a:extLst>
          </p:cNvPr>
          <p:cNvSpPr>
            <a:spLocks noGrp="1"/>
          </p:cNvSpPr>
          <p:nvPr>
            <p:ph type="title"/>
          </p:nvPr>
        </p:nvSpPr>
        <p:spPr>
          <a:xfrm>
            <a:off x="2364288" y="323849"/>
            <a:ext cx="9147356" cy="749731"/>
          </a:xfrm>
        </p:spPr>
        <p:txBody>
          <a:bodyPr vert="horz" lIns="91440" tIns="45720" rIns="91440" bIns="45720" rtlCol="0" anchor="b">
            <a:noAutofit/>
          </a:bodyPr>
          <a:lstStyle/>
          <a:p>
            <a:pPr algn="l" rtl="0"/>
            <a:r>
              <a:rPr lang="es-US" sz="3800" b="1" i="0" u="none" baseline="0" dirty="0"/>
              <a:t>Investigación de Comprender, diapositiva 2</a:t>
            </a:r>
          </a:p>
        </p:txBody>
      </p:sp>
      <p:sp>
        <p:nvSpPr>
          <p:cNvPr id="2" name="Content Placeholder 1"/>
          <p:cNvSpPr>
            <a:spLocks noGrp="1"/>
          </p:cNvSpPr>
          <p:nvPr>
            <p:ph sz="quarter" idx="11"/>
          </p:nvPr>
        </p:nvSpPr>
        <p:spPr>
          <a:xfrm>
            <a:off x="214541" y="1901687"/>
            <a:ext cx="10924717" cy="4956313"/>
          </a:xfrm>
        </p:spPr>
        <p:txBody>
          <a:bodyPr>
            <a:normAutofit/>
          </a:bodyPr>
          <a:lstStyle/>
          <a:p>
            <a:pPr algn="l" rtl="0">
              <a:buFont typeface="+mj-lt"/>
              <a:buAutoNum type="arabicPeriod" startAt="2"/>
            </a:pPr>
            <a:r>
              <a:rPr lang="es-US" b="0" i="0" u="none" baseline="0" dirty="0"/>
              <a:t>Elige: Puedes elegir entre jugar a un juego o crear un modelo para comprender mejor la relación entre la energía del sol, los GEI y la temperatura. Elige entre:</a:t>
            </a:r>
          </a:p>
        </p:txBody>
      </p:sp>
      <p:sp>
        <p:nvSpPr>
          <p:cNvPr id="13" name="Content Placeholder 1"/>
          <p:cNvSpPr txBox="1">
            <a:spLocks/>
          </p:cNvSpPr>
          <p:nvPr/>
        </p:nvSpPr>
        <p:spPr>
          <a:xfrm>
            <a:off x="609296" y="3103164"/>
            <a:ext cx="9472885" cy="32254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0" lvl="1" indent="-457200" algn="l" rtl="0">
              <a:buNone/>
            </a:pPr>
            <a:r>
              <a:rPr lang="es-US" b="0" i="0" u="none" baseline="0" dirty="0"/>
              <a:t>a.	Un juego para mostrar lo que ocurre con la energía del sol que entra en la atmósfera de la Tierra.</a:t>
            </a:r>
          </a:p>
          <a:p>
            <a:pPr marL="914400" lvl="1" indent="0" algn="l" rtl="0">
              <a:spcAft>
                <a:spcPts val="1200"/>
              </a:spcAft>
              <a:buNone/>
            </a:pPr>
            <a:r>
              <a:rPr lang="es-US" b="1" i="0" u="none" baseline="0" dirty="0"/>
              <a:t>Recurso: Diapositivas del juego El sistema energético de la Tierra</a:t>
            </a:r>
          </a:p>
          <a:p>
            <a:pPr marL="914400" lvl="1" indent="-457200" algn="l" rtl="0">
              <a:buNone/>
            </a:pPr>
            <a:r>
              <a:rPr lang="es-US" b="0" i="0" u="none" baseline="0" dirty="0"/>
              <a:t>b.	Un modelo para mostrar cómo los GEI atrapan el calor en la atmósfera, elevando las temperaturas.</a:t>
            </a:r>
          </a:p>
          <a:p>
            <a:pPr marL="914400" lvl="1" indent="0" algn="l" rtl="0">
              <a:buNone/>
            </a:pPr>
            <a:r>
              <a:rPr lang="es-US" b="1" i="0" u="none" baseline="0" dirty="0"/>
              <a:t>Recurso: Diapositivas del modelo de gases de efecto invernadero</a:t>
            </a:r>
          </a:p>
          <a:p>
            <a:pPr lvl="1" algn="l" rtl="0"/>
            <a:endParaRPr lang="es-US" dirty="0"/>
          </a:p>
        </p:txBody>
      </p:sp>
      <p:pic>
        <p:nvPicPr>
          <p:cNvPr id="26625" name="Picture 1">
            <a:extLst>
              <a:ext uri="{C183D7F6-B498-43B3-948B-1728B52AA6E4}">
                <adec:decorative xmlns:adec="http://schemas.microsoft.com/office/drawing/2017/decorative" val="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23248" y="3554503"/>
            <a:ext cx="1593603" cy="1915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010184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CF7CEF4-BBAA-4F0E-0247-D077E6563F33}"/>
              </a:ext>
            </a:extLst>
          </p:cNvPr>
          <p:cNvSpPr>
            <a:spLocks noGrp="1"/>
          </p:cNvSpPr>
          <p:nvPr>
            <p:ph type="title"/>
          </p:nvPr>
        </p:nvSpPr>
        <p:spPr>
          <a:xfrm>
            <a:off x="2029527" y="323849"/>
            <a:ext cx="9952923" cy="749731"/>
          </a:xfrm>
        </p:spPr>
        <p:txBody>
          <a:bodyPr vert="horz" lIns="91440" tIns="45720" rIns="91440" bIns="45720" rtlCol="0" anchor="b">
            <a:noAutofit/>
          </a:bodyPr>
          <a:lstStyle/>
          <a:p>
            <a:pPr algn="l" rtl="0"/>
            <a:r>
              <a:rPr lang="es-US" sz="3800" b="1" i="0" u="none" baseline="0" dirty="0"/>
              <a:t>Investigación de Comprender, diapositiva 3</a:t>
            </a:r>
          </a:p>
        </p:txBody>
      </p:sp>
      <p:sp>
        <p:nvSpPr>
          <p:cNvPr id="2" name="Content Placeholder 1"/>
          <p:cNvSpPr>
            <a:spLocks noGrp="1"/>
          </p:cNvSpPr>
          <p:nvPr>
            <p:ph sz="quarter" idx="11"/>
          </p:nvPr>
        </p:nvSpPr>
        <p:spPr/>
        <p:txBody>
          <a:bodyPr>
            <a:noAutofit/>
          </a:bodyPr>
          <a:lstStyle/>
          <a:p>
            <a:pPr lvl="0" algn="l" rtl="0">
              <a:buFont typeface="+mj-lt"/>
              <a:buAutoNum type="arabicPeriod" startAt="3"/>
            </a:pPr>
            <a:r>
              <a:rPr lang="es-US" sz="2000" b="0" i="0" u="none" baseline="0" dirty="0"/>
              <a:t>Debatan en equipo: Dado que el aumento de los GEI puede elevar la temperatura global, quizá te preguntes cómo limitar su producción. Gobiernos, industrias, científicos y particulares pueden contribuir a esta meta. A continuación se ofrecen algunos ejemplos de posibles acciones a tomar para reducir la producción de GEI. ¿Cuál de las actividades crees que sería más fácil para ti poner en práctica? ¿Qué más añadirías a la lista?</a:t>
            </a:r>
          </a:p>
          <a:p>
            <a:pPr marL="914400" lvl="0" indent="-342900" algn="l" rtl="0">
              <a:buFont typeface="Arial" panose="020B0604020202020204" pitchFamily="34" charset="0"/>
              <a:buChar char="•"/>
            </a:pPr>
            <a:r>
              <a:rPr lang="es-US" sz="2000" b="0" i="0" u="none" baseline="0" dirty="0"/>
              <a:t>Ajusta el termostato varios grados por encima a temperaturas altas o por debajo a temperaturas bajas. Esto significa que consumirás menos energía en refrigeración y calefacción.</a:t>
            </a:r>
          </a:p>
          <a:p>
            <a:pPr marL="914400" lvl="0" indent="-342900" algn="l" rtl="0">
              <a:buFont typeface="Arial" panose="020B0604020202020204" pitchFamily="34" charset="0"/>
              <a:buChar char="•"/>
            </a:pPr>
            <a:r>
              <a:rPr lang="es-US" sz="2000" b="0" i="0" u="none" baseline="0" dirty="0"/>
              <a:t>Toma decisiones diferentes en cuanto a los objetos de tu casa que consumen energía. Así, por ejemplo, podrías cambiar a bombillas o electrodomésticos de bajo consumo.</a:t>
            </a:r>
          </a:p>
          <a:p>
            <a:pPr marL="914400" lvl="0" indent="-342900" algn="l" rtl="0">
              <a:buFont typeface="Arial" panose="020B0604020202020204" pitchFamily="34" charset="0"/>
              <a:buChar char="•"/>
            </a:pPr>
            <a:r>
              <a:rPr lang="es-US" sz="2000" b="0" i="0" u="none" baseline="0" dirty="0"/>
              <a:t>Toma duchas más cortas o utiliza la bañera con menos agua.</a:t>
            </a:r>
          </a:p>
          <a:p>
            <a:pPr marL="914400" lvl="0" indent="-342900" algn="l" rtl="0">
              <a:buFont typeface="Arial" panose="020B0604020202020204" pitchFamily="34" charset="0"/>
              <a:buChar char="•"/>
            </a:pPr>
            <a:r>
              <a:rPr lang="es-US" sz="2000" b="0" i="0" u="none" baseline="0" dirty="0"/>
              <a:t>Lava la ropa con agua fría.</a:t>
            </a:r>
          </a:p>
          <a:p>
            <a:pPr marL="914400" lvl="0" indent="-342900" algn="l" rtl="0">
              <a:buFont typeface="Arial" panose="020B0604020202020204" pitchFamily="34" charset="0"/>
              <a:buChar char="•"/>
            </a:pPr>
            <a:r>
              <a:rPr lang="es-US" sz="2000" b="0" i="0" u="none" baseline="0" dirty="0"/>
              <a:t>¡Muchas otras ideas!</a:t>
            </a:r>
          </a:p>
        </p:txBody>
      </p:sp>
    </p:spTree>
    <p:extLst>
      <p:ext uri="{BB962C8B-B14F-4D97-AF65-F5344CB8AC3E}">
        <p14:creationId xmlns:p14="http://schemas.microsoft.com/office/powerpoint/2010/main" val="7558381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027541-FA84-D61F-3290-BE39B79ECE69}"/>
              </a:ext>
            </a:extLst>
          </p:cNvPr>
          <p:cNvSpPr>
            <a:spLocks noGrp="1"/>
          </p:cNvSpPr>
          <p:nvPr>
            <p:ph type="title"/>
          </p:nvPr>
        </p:nvSpPr>
        <p:spPr/>
        <p:txBody>
          <a:bodyPr vert="horz" lIns="91440" tIns="45720" rIns="91440" bIns="45720" rtlCol="0" anchor="b">
            <a:normAutofit/>
          </a:bodyPr>
          <a:lstStyle/>
          <a:p>
            <a:pPr algn="l" rtl="0"/>
            <a:r>
              <a:rPr lang="es-US" sz="3300" b="1" i="0" u="none" baseline="0" dirty="0"/>
              <a:t>Extensión de la investigación de Comprender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527526" y="1292753"/>
            <a:ext cx="7221166" cy="851099"/>
          </a:xfrm>
        </p:spPr>
        <p:txBody>
          <a:bodyPr>
            <a:normAutofit/>
          </a:bodyPr>
          <a:lstStyle/>
          <a:p>
            <a:pPr algn="l" rtl="0"/>
            <a:r>
              <a:rPr lang="es-US" sz="2700" b="0" i="0" u="none" baseline="0" dirty="0"/>
              <a:t>¡Investiga más! </a:t>
            </a:r>
          </a:p>
        </p:txBody>
      </p:sp>
      <p:sp>
        <p:nvSpPr>
          <p:cNvPr id="2" name="Content Placeholder 1"/>
          <p:cNvSpPr>
            <a:spLocks noGrp="1"/>
          </p:cNvSpPr>
          <p:nvPr>
            <p:ph sz="quarter" idx="11"/>
          </p:nvPr>
        </p:nvSpPr>
        <p:spPr>
          <a:xfrm>
            <a:off x="527526" y="4991734"/>
            <a:ext cx="10924717" cy="1248276"/>
          </a:xfrm>
        </p:spPr>
        <p:txBody>
          <a:bodyPr>
            <a:normAutofit/>
          </a:bodyPr>
          <a:lstStyle/>
          <a:p>
            <a:pPr lvl="0" algn="l" rtl="0"/>
            <a:r>
              <a:rPr lang="es-US" sz="2200" b="0" i="0" u="none" baseline="0" dirty="0"/>
              <a:t>Divide a tu equipo en cinco grupos, o realiza toda la actividad en equipo. Si utilizas grupos, cada grupo examinará datos relacionados con un campo diferente. El objetivo es comprender si los conjuntos de datos muestran tendencias similares.</a:t>
            </a:r>
          </a:p>
        </p:txBody>
      </p:sp>
      <p:sp>
        <p:nvSpPr>
          <p:cNvPr id="7" name="TextBox 6">
            <a:extLst>
              <a:ext uri="{FF2B5EF4-FFF2-40B4-BE49-F238E27FC236}">
                <a16:creationId xmlns:a16="http://schemas.microsoft.com/office/drawing/2014/main" id="{3179A3EB-9C72-7089-748D-45CB32586E41}"/>
              </a:ext>
            </a:extLst>
          </p:cNvPr>
          <p:cNvSpPr txBox="1"/>
          <p:nvPr/>
        </p:nvSpPr>
        <p:spPr>
          <a:xfrm>
            <a:off x="474517" y="1813677"/>
            <a:ext cx="10924717" cy="3139321"/>
          </a:xfrm>
          <a:prstGeom prst="rect">
            <a:avLst/>
          </a:prstGeom>
          <a:noFill/>
        </p:spPr>
        <p:txBody>
          <a:bodyPr wrap="square">
            <a:spAutoFit/>
          </a:bodyPr>
          <a:lstStyle/>
          <a:p>
            <a:pPr algn="l" rtl="0"/>
            <a:r>
              <a:rPr lang="es-US" sz="2200" b="0" i="0" u="none" baseline="0" dirty="0"/>
              <a:t>El clima es como un rompecabezas gigante. Los científicos utilizan datos e información de muchas áreas diferentes para unir las piezas. Piensa en los científicos como detectives que recogen pistas en lugares como el cielo, el océano e incluso en las profundidades de la Tierra. Utilizan herramientas especiales como termómetros, satélites y taladros de hielo para recopilar datos. Esta información procede de todas partes: estaciones meteorológicas en tierra, boyas en el océano e incluso hielo ancestral que guarda secretos de tiempos pasados. Al reunir todas estas piezas del rompecabezas, los científicos trabajan en equipo para comprender cómo funciona el clima de la Tierra y de qué manera podría estar cambiando.</a:t>
            </a:r>
          </a:p>
        </p:txBody>
      </p:sp>
    </p:spTree>
    <p:extLst>
      <p:ext uri="{BB962C8B-B14F-4D97-AF65-F5344CB8AC3E}">
        <p14:creationId xmlns:p14="http://schemas.microsoft.com/office/powerpoint/2010/main" val="3225843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CFEAB3-0DDD-5D12-B028-7836DDA667C4}"/>
              </a:ext>
            </a:extLst>
          </p:cNvPr>
          <p:cNvSpPr>
            <a:spLocks noGrp="1"/>
          </p:cNvSpPr>
          <p:nvPr>
            <p:ph type="title"/>
          </p:nvPr>
        </p:nvSpPr>
        <p:spPr>
          <a:xfrm>
            <a:off x="527525" y="342900"/>
            <a:ext cx="10086975" cy="772270"/>
          </a:xfrm>
        </p:spPr>
        <p:txBody>
          <a:bodyPr vert="horz" lIns="91440" tIns="45720" rIns="91440" bIns="45720" rtlCol="0" anchor="b">
            <a:noAutofit/>
          </a:bodyPr>
          <a:lstStyle/>
          <a:p>
            <a:pPr algn="l" rtl="0"/>
            <a:r>
              <a:rPr lang="es-US" sz="3600" b="1" i="0" u="none" baseline="0" dirty="0"/>
              <a:t>Extensión de la investigación de Comprender, diapositiva 2</a:t>
            </a:r>
            <a:endParaRPr lang="es-US" sz="3600" dirty="0"/>
          </a:p>
        </p:txBody>
      </p:sp>
      <p:sp>
        <p:nvSpPr>
          <p:cNvPr id="2" name="Content Placeholder 1"/>
          <p:cNvSpPr>
            <a:spLocks noGrp="1"/>
          </p:cNvSpPr>
          <p:nvPr>
            <p:ph sz="quarter" idx="11"/>
          </p:nvPr>
        </p:nvSpPr>
        <p:spPr/>
        <p:txBody>
          <a:bodyPr>
            <a:normAutofit/>
          </a:bodyPr>
          <a:lstStyle/>
          <a:p>
            <a:pPr algn="l" rtl="0">
              <a:buFont typeface="+mj-lt"/>
              <a:buAutoNum type="arabicPeriod" startAt="2"/>
            </a:pPr>
            <a:r>
              <a:rPr lang="es-US" b="0" i="0" u="none" baseline="0"/>
              <a:t>Crea una tabla como la siguiente y asigna cada grupo a un campo.</a:t>
            </a:r>
          </a:p>
          <a:p>
            <a:pPr marL="569913" indent="0" algn="l" rtl="0">
              <a:buNone/>
            </a:pPr>
            <a:r>
              <a:rPr lang="es-US" b="1" i="0" u="none" baseline="0"/>
              <a:t>Recurso: Hoja de trabajo sobre datos del cambio climático</a:t>
            </a:r>
            <a:endParaRPr lang="es-US" b="1" dirty="0"/>
          </a:p>
        </p:txBody>
      </p:sp>
      <p:graphicFrame>
        <p:nvGraphicFramePr>
          <p:cNvPr id="5" name="Table 4">
            <a:extLst>
              <a:ext uri="{FF2B5EF4-FFF2-40B4-BE49-F238E27FC236}">
                <a16:creationId xmlns:a16="http://schemas.microsoft.com/office/drawing/2014/main" id="{0D2DD2A8-E3B4-7518-EF3B-DA28DDF0B394}"/>
              </a:ext>
            </a:extLst>
          </p:cNvPr>
          <p:cNvGraphicFramePr>
            <a:graphicFrameLocks noGrp="1"/>
          </p:cNvGraphicFramePr>
          <p:nvPr>
            <p:extLst>
              <p:ext uri="{D42A27DB-BD31-4B8C-83A1-F6EECF244321}">
                <p14:modId xmlns:p14="http://schemas.microsoft.com/office/powerpoint/2010/main" val="2573626157"/>
              </p:ext>
            </p:extLst>
          </p:nvPr>
        </p:nvGraphicFramePr>
        <p:xfrm>
          <a:off x="757406" y="2981856"/>
          <a:ext cx="10677187" cy="2743122"/>
        </p:xfrm>
        <a:graphic>
          <a:graphicData uri="http://schemas.openxmlformats.org/drawingml/2006/table">
            <a:tbl>
              <a:tblPr firstRow="1" firstCol="1" bandRow="1"/>
              <a:tblGrid>
                <a:gridCol w="3702411">
                  <a:extLst>
                    <a:ext uri="{9D8B030D-6E8A-4147-A177-3AD203B41FA5}">
                      <a16:colId xmlns:a16="http://schemas.microsoft.com/office/drawing/2014/main" val="1329050521"/>
                    </a:ext>
                  </a:extLst>
                </a:gridCol>
                <a:gridCol w="2684875">
                  <a:extLst>
                    <a:ext uri="{9D8B030D-6E8A-4147-A177-3AD203B41FA5}">
                      <a16:colId xmlns:a16="http://schemas.microsoft.com/office/drawing/2014/main" val="976439046"/>
                    </a:ext>
                  </a:extLst>
                </a:gridCol>
                <a:gridCol w="4289901">
                  <a:extLst>
                    <a:ext uri="{9D8B030D-6E8A-4147-A177-3AD203B41FA5}">
                      <a16:colId xmlns:a16="http://schemas.microsoft.com/office/drawing/2014/main" val="571512358"/>
                    </a:ext>
                  </a:extLst>
                </a:gridCol>
              </a:tblGrid>
              <a:tr h="510092">
                <a:tc>
                  <a:txBody>
                    <a:bodyPr/>
                    <a:lstStyle/>
                    <a:p>
                      <a:pPr marL="0" marR="0" algn="l" rtl="0" fontAlgn="t">
                        <a:spcBef>
                          <a:spcPts val="600"/>
                        </a:spcBef>
                        <a:spcAft>
                          <a:spcPts val="600"/>
                        </a:spcAft>
                        <a:buNone/>
                      </a:pPr>
                      <a:r>
                        <a:rPr lang="es-US" sz="2400" b="1" i="0" u="none" strike="noStrike" baseline="0">
                          <a:effectLst/>
                          <a:latin typeface="Calibri" panose="020F0502020204030204" pitchFamily="34" charset="0"/>
                          <a:ea typeface="Calibri" panose="020F0502020204030204" pitchFamily="34" charset="0"/>
                          <a:cs typeface="Calibri" panose="020F0502020204030204" pitchFamily="34" charset="0"/>
                        </a:rPr>
                        <a:t>Campo</a:t>
                      </a:r>
                      <a:endParaRPr lang="es-US" sz="3100" b="0" i="0" u="none" strike="noStrike" dirty="0">
                        <a:effectLst/>
                        <a:latin typeface="Arial" panose="020B0604020202020204" pitchFamily="34" charset="0"/>
                      </a:endParaRPr>
                    </a:p>
                  </a:txBody>
                  <a:tcPr marL="118046" marR="118046" marT="16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1" i="0" u="none" strike="noStrike" baseline="0">
                          <a:effectLst/>
                          <a:latin typeface="Calibri" panose="020F0502020204030204" pitchFamily="34" charset="0"/>
                          <a:ea typeface="Calibri" panose="020F0502020204030204" pitchFamily="34" charset="0"/>
                          <a:cs typeface="Calibri" panose="020F0502020204030204" pitchFamily="34" charset="0"/>
                        </a:rPr>
                        <a:t>Tipo de datos</a:t>
                      </a:r>
                      <a:endParaRPr lang="es-US" sz="3100" b="0" i="0" u="none" strike="noStrike" dirty="0">
                        <a:effectLst/>
                        <a:latin typeface="Arial" panose="020B0604020202020204" pitchFamily="34" charset="0"/>
                      </a:endParaRPr>
                    </a:p>
                  </a:txBody>
                  <a:tcPr marL="118046" marR="118046" marT="16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1" i="0" u="none" strike="noStrike" baseline="0">
                          <a:effectLst/>
                          <a:latin typeface="Calibri" panose="020F0502020204030204" pitchFamily="34" charset="0"/>
                          <a:ea typeface="Calibri" panose="020F0502020204030204" pitchFamily="34" charset="0"/>
                          <a:cs typeface="Calibri" panose="020F0502020204030204" pitchFamily="34" charset="0"/>
                        </a:rPr>
                        <a:t>Pruebas del cambio climático</a:t>
                      </a:r>
                      <a:endParaRPr lang="es-US" sz="3100" b="0" i="0" u="none" strike="noStrike" dirty="0">
                        <a:effectLst/>
                        <a:latin typeface="Arial" panose="020B0604020202020204" pitchFamily="34" charset="0"/>
                      </a:endParaRPr>
                    </a:p>
                  </a:txBody>
                  <a:tcPr marL="118046" marR="118046" marT="1639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514654"/>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Oceanógrafos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2373671"/>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Meteorólogos</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38473142"/>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Botánicos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789374831"/>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Bomberos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75498692"/>
                  </a:ext>
                </a:extLst>
              </a:tr>
              <a:tr h="446606">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Economistas</a:t>
                      </a:r>
                      <a:endParaRPr lang="es-US" sz="3100" b="0" i="0" u="none" strike="noStrike">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rtl="0" fontAlgn="t">
                        <a:spcBef>
                          <a:spcPts val="600"/>
                        </a:spcBef>
                        <a:spcAft>
                          <a:spcPts val="600"/>
                        </a:spcAft>
                        <a:buNone/>
                      </a:pPr>
                      <a:r>
                        <a:rPr lang="es-US" sz="2400" b="0" i="0" u="none" strike="noStrike" baseline="0">
                          <a:effectLst/>
                          <a:latin typeface="Calibri" panose="020F0502020204030204" pitchFamily="34" charset="0"/>
                          <a:ea typeface="Calibri" panose="020F0502020204030204" pitchFamily="34" charset="0"/>
                          <a:cs typeface="Calibri" panose="020F0502020204030204" pitchFamily="34" charset="0"/>
                        </a:rPr>
                        <a:t> </a:t>
                      </a:r>
                      <a:endParaRPr lang="es-US" sz="3100" b="0" i="0" u="none" strike="noStrike" dirty="0">
                        <a:effectLst/>
                        <a:latin typeface="Arial" panose="020B0604020202020204" pitchFamily="34" charset="0"/>
                      </a:endParaRPr>
                    </a:p>
                  </a:txBody>
                  <a:tcPr marL="118046" marR="118046" marT="163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3795487"/>
                  </a:ext>
                </a:extLst>
              </a:tr>
            </a:tbl>
          </a:graphicData>
        </a:graphic>
      </p:graphicFrame>
    </p:spTree>
    <p:extLst>
      <p:ext uri="{BB962C8B-B14F-4D97-AF65-F5344CB8AC3E}">
        <p14:creationId xmlns:p14="http://schemas.microsoft.com/office/powerpoint/2010/main" val="2271993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AEAF22-F5F1-0E0E-1116-D3D71A871A73}"/>
              </a:ext>
            </a:extLst>
          </p:cNvPr>
          <p:cNvSpPr>
            <a:spLocks noGrp="1"/>
          </p:cNvSpPr>
          <p:nvPr>
            <p:ph type="title"/>
          </p:nvPr>
        </p:nvSpPr>
        <p:spPr>
          <a:xfrm>
            <a:off x="527526" y="342900"/>
            <a:ext cx="9988074" cy="772270"/>
          </a:xfrm>
        </p:spPr>
        <p:txBody>
          <a:bodyPr vert="horz" lIns="91440" tIns="45720" rIns="91440" bIns="45720" rtlCol="0" anchor="b">
            <a:noAutofit/>
          </a:bodyPr>
          <a:lstStyle/>
          <a:p>
            <a:pPr algn="l" rtl="0"/>
            <a:r>
              <a:rPr lang="es-US" sz="3600" b="1" i="0" u="none" baseline="0" dirty="0"/>
              <a:t>Extensión de la investigación de Comprender, diapositiva 3</a:t>
            </a:r>
          </a:p>
        </p:txBody>
      </p:sp>
      <p:sp>
        <p:nvSpPr>
          <p:cNvPr id="4" name="Content Placeholder 3">
            <a:extLst>
              <a:ext uri="{FF2B5EF4-FFF2-40B4-BE49-F238E27FC236}">
                <a16:creationId xmlns:a16="http://schemas.microsoft.com/office/drawing/2014/main" id="{B932D90F-3E53-0192-F75E-8B94B73582F0}"/>
              </a:ext>
            </a:extLst>
          </p:cNvPr>
          <p:cNvSpPr>
            <a:spLocks noGrp="1"/>
          </p:cNvSpPr>
          <p:nvPr>
            <p:ph sz="quarter" idx="11"/>
          </p:nvPr>
        </p:nvSpPr>
        <p:spPr/>
        <p:txBody>
          <a:bodyPr/>
          <a:lstStyle/>
          <a:p>
            <a:pPr algn="l" rtl="0">
              <a:buFont typeface="+mj-lt"/>
              <a:buAutoNum type="arabicPeriod" startAt="3"/>
            </a:pPr>
            <a:r>
              <a:rPr lang="es-US" b="0" i="0" u="none" baseline="0" dirty="0"/>
              <a:t>Examina los datos relacionados con el campo que están investigando. Rellena la tabla con el tipo de datos y si crees que muestran indicios </a:t>
            </a:r>
            <a:br>
              <a:rPr lang="es-US" b="0" i="0" u="none" baseline="0" dirty="0"/>
            </a:br>
            <a:r>
              <a:rPr lang="es-US" b="0" i="0" u="none" baseline="0" dirty="0"/>
              <a:t>de un cambio climático.</a:t>
            </a:r>
          </a:p>
          <a:p>
            <a:pPr marL="517525" indent="0" algn="l" rtl="0">
              <a:buNone/>
            </a:pPr>
            <a:r>
              <a:rPr lang="es-US" b="1" i="0" u="none" baseline="0" dirty="0"/>
              <a:t>Recurso: Diapositivas de datos climáticos por campos</a:t>
            </a:r>
          </a:p>
          <a:p>
            <a:pPr algn="l" rtl="0">
              <a:buFont typeface="+mj-lt"/>
              <a:buAutoNum type="arabicPeriod" startAt="4"/>
            </a:pPr>
            <a:r>
              <a:rPr lang="es-US" b="0" i="0" u="none" baseline="0" dirty="0"/>
              <a:t>Debatan en equipo:</a:t>
            </a:r>
          </a:p>
          <a:p>
            <a:pPr marL="914400" indent="-396875" algn="l" rtl="0">
              <a:buFont typeface="+mj-lt"/>
              <a:buAutoNum type="alphaLcPeriod"/>
            </a:pPr>
            <a:r>
              <a:rPr lang="es-US" b="0" i="0" u="none" baseline="0" dirty="0"/>
              <a:t>¿Las pruebas de los distintos grupos cuentan una historia similar sobre los cambios climáticos? ¿Cuál es la tendencia que observan?</a:t>
            </a:r>
          </a:p>
          <a:p>
            <a:pPr marL="914400" indent="-396875" algn="l" rtl="0">
              <a:buFont typeface="+mj-lt"/>
              <a:buAutoNum type="alphaLcPeriod"/>
            </a:pPr>
            <a:r>
              <a:rPr lang="es-US" b="0" i="0" u="none" baseline="0" dirty="0"/>
              <a:t>¿Qué otros tipos de datos les gustaría tener?</a:t>
            </a:r>
          </a:p>
          <a:p>
            <a:pPr marL="914400" indent="-396875" algn="l" rtl="0">
              <a:buFont typeface="+mj-lt"/>
              <a:buAutoNum type="alphaLcPeriod"/>
            </a:pPr>
            <a:r>
              <a:rPr lang="es-US" b="0" i="0" u="none" baseline="0" dirty="0"/>
              <a:t>¿Por qué creen que tener varios conjuntos de datos puede ser importante en esta situación?</a:t>
            </a:r>
          </a:p>
        </p:txBody>
      </p:sp>
    </p:spTree>
    <p:extLst>
      <p:ext uri="{BB962C8B-B14F-4D97-AF65-F5344CB8AC3E}">
        <p14:creationId xmlns:p14="http://schemas.microsoft.com/office/powerpoint/2010/main" val="9764094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b="0" i="0" u="none" baseline="0" dirty="0"/>
              <a:t>Ley de </a:t>
            </a:r>
            <a:br>
              <a:rPr lang="es-US" b="0" i="0" u="none" baseline="0" dirty="0"/>
            </a:br>
            <a:r>
              <a:rPr lang="es-US" sz="3600" b="0" i="0" u="none" baseline="0" dirty="0"/>
              <a:t>Energía y Clima</a:t>
            </a:r>
            <a:endParaRPr lang="es-US" dirty="0"/>
          </a:p>
        </p:txBody>
      </p:sp>
      <p:sp>
        <p:nvSpPr>
          <p:cNvPr id="3" name="Subtitle 2"/>
          <p:cNvSpPr>
            <a:spLocks noGrp="1"/>
          </p:cNvSpPr>
          <p:nvPr>
            <p:ph type="subTitle" idx="1"/>
          </p:nvPr>
        </p:nvSpPr>
        <p:spPr>
          <a:xfrm>
            <a:off x="2451653" y="4344909"/>
            <a:ext cx="9501808" cy="607910"/>
          </a:xfrm>
        </p:spPr>
        <p:txBody>
          <a:bodyPr/>
          <a:lstStyle/>
          <a:p>
            <a:pPr algn="l" rtl="0"/>
            <a:r>
              <a:rPr lang="es-US" sz="4000" b="1" i="0" u="none" baseline="0" dirty="0"/>
              <a:t>¿Cómo puedo cambiar la forma en que utilizo la energía para contribuir al clima?</a:t>
            </a:r>
          </a:p>
        </p:txBody>
      </p:sp>
    </p:spTree>
    <p:extLst>
      <p:ext uri="{BB962C8B-B14F-4D97-AF65-F5344CB8AC3E}">
        <p14:creationId xmlns:p14="http://schemas.microsoft.com/office/powerpoint/2010/main" val="13886451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pPr rtl="0"/>
            <a:r>
              <a:rPr lang="es-US" sz="3600" b="0" i="0" u="none" baseline="0"/>
              <a:t>Energía y clima</a:t>
            </a:r>
            <a:br>
              <a:rPr lang="es-US"/>
            </a:br>
            <a:r>
              <a:rPr lang="es-US" b="0" i="0" u="none" baseline="0"/>
              <a:t>Descubrir</a:t>
            </a:r>
          </a:p>
        </p:txBody>
      </p:sp>
      <p:sp>
        <p:nvSpPr>
          <p:cNvPr id="3" name="Subtitle 2"/>
          <p:cNvSpPr>
            <a:spLocks noGrp="1"/>
          </p:cNvSpPr>
          <p:nvPr>
            <p:ph type="subTitle" idx="1"/>
          </p:nvPr>
        </p:nvSpPr>
        <p:spPr>
          <a:xfrm>
            <a:off x="2759242" y="4363452"/>
            <a:ext cx="9432757" cy="1443789"/>
          </a:xfrm>
        </p:spPr>
        <p:txBody>
          <a:bodyPr/>
          <a:lstStyle/>
          <a:p>
            <a:pPr algn="l" rtl="0"/>
            <a:r>
              <a:rPr lang="es-US" sz="3600" b="1" i="0" u="none" baseline="0" dirty="0"/>
              <a:t>¿De qué manera la actividad humana produce gases de efecto invernadero?</a:t>
            </a:r>
          </a:p>
        </p:txBody>
      </p:sp>
    </p:spTree>
    <p:extLst>
      <p:ext uri="{BB962C8B-B14F-4D97-AF65-F5344CB8AC3E}">
        <p14:creationId xmlns:p14="http://schemas.microsoft.com/office/powerpoint/2010/main" val="831382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A10AE8-7A7F-85E2-8AF9-676C70291231}"/>
              </a:ext>
            </a:extLst>
          </p:cNvPr>
          <p:cNvSpPr>
            <a:spLocks noGrp="1"/>
          </p:cNvSpPr>
          <p:nvPr>
            <p:ph type="title"/>
          </p:nvPr>
        </p:nvSpPr>
        <p:spPr>
          <a:xfrm>
            <a:off x="4431552" y="201763"/>
            <a:ext cx="5798298" cy="1169837"/>
          </a:xfrm>
        </p:spPr>
        <p:txBody>
          <a:bodyPr vert="horz" lIns="91440" tIns="45720" rIns="91440" bIns="45720" rtlCol="0" anchor="b">
            <a:normAutofit/>
          </a:bodyPr>
          <a:lstStyle/>
          <a:p>
            <a:pPr algn="l" rtl="0"/>
            <a:r>
              <a:rPr lang="es-US" b="1" i="0" u="none" baseline="0"/>
              <a:t>Resumen de Actuar</a:t>
            </a:r>
          </a:p>
        </p:txBody>
      </p:sp>
      <p:sp>
        <p:nvSpPr>
          <p:cNvPr id="3" name="Subtitle 2"/>
          <p:cNvSpPr>
            <a:spLocks noGrp="1"/>
          </p:cNvSpPr>
          <p:nvPr>
            <p:ph type="subTitle" idx="1"/>
          </p:nvPr>
        </p:nvSpPr>
        <p:spPr/>
        <p:txBody>
          <a:bodyPr/>
          <a:lstStyle/>
          <a:p>
            <a:pPr algn="l" rtl="0"/>
            <a:r>
              <a:rPr lang="es-US" b="1" i="0" u="none" baseline="0" dirty="0"/>
              <a:t>Objetivo de aprendizaje: </a:t>
            </a:r>
          </a:p>
          <a:p>
            <a:pPr algn="l" rtl="0"/>
            <a:r>
              <a:rPr lang="es-US" sz="2400" b="0" i="0" u="none" baseline="0" dirty="0"/>
              <a:t>Aplicaremos lo aprendido eligiendo y poniendo en práctica acciones que ayuden a resolver un problema relacionado con las actividades humanas, la energía y el clima.</a:t>
            </a:r>
          </a:p>
        </p:txBody>
      </p:sp>
      <p:sp>
        <p:nvSpPr>
          <p:cNvPr id="2" name="Content Placeholder 1"/>
          <p:cNvSpPr>
            <a:spLocks noGrp="1"/>
          </p:cNvSpPr>
          <p:nvPr>
            <p:ph sz="quarter" idx="11"/>
          </p:nvPr>
        </p:nvSpPr>
        <p:spPr>
          <a:xfrm>
            <a:off x="4431552" y="1679171"/>
            <a:ext cx="7191488" cy="4961342"/>
          </a:xfrm>
        </p:spPr>
        <p:txBody>
          <a:bodyPr>
            <a:noAutofit/>
          </a:bodyPr>
          <a:lstStyle/>
          <a:p>
            <a:pPr lvl="0" algn="l" rtl="0"/>
            <a:r>
              <a:rPr lang="es-US" sz="2300" b="1" i="0" u="none" baseline="0" dirty="0"/>
              <a:t>Lectura de Actuar (opcional):</a:t>
            </a:r>
            <a:r>
              <a:rPr lang="es-US" sz="2300" b="0" i="0" u="none" baseline="0" dirty="0"/>
              <a:t> Una lectura de una página sobre TEMPO, una colaboración entre el Observatorio Astrofísico de </a:t>
            </a:r>
            <a:r>
              <a:rPr lang="es-US" sz="2300" b="0" i="0" u="none" baseline="0" dirty="0" err="1"/>
              <a:t>Smithsonian</a:t>
            </a:r>
            <a:r>
              <a:rPr lang="es-US" sz="2300" b="0" i="0" u="none" baseline="0" dirty="0"/>
              <a:t> y la NASA.</a:t>
            </a:r>
          </a:p>
          <a:p>
            <a:pPr lvl="0" algn="l" rtl="0"/>
            <a:r>
              <a:rPr lang="es-US" sz="2300" b="1" i="0" u="none" baseline="0" dirty="0"/>
              <a:t>Investigación de Actuar: </a:t>
            </a:r>
            <a:r>
              <a:rPr lang="es-US" sz="2300" b="0" i="0" u="none" baseline="0" dirty="0"/>
              <a:t>Una actividad en la que los estudiantes crean consenso en torno a una acción de grupo y completan un Plan de Acción detallado. </a:t>
            </a:r>
            <a:r>
              <a:rPr lang="es-US" sz="2300" b="1" i="0" u="none" baseline="0" dirty="0"/>
              <a:t> </a:t>
            </a:r>
            <a:endParaRPr lang="es-US" sz="2300" dirty="0"/>
          </a:p>
          <a:p>
            <a:pPr lvl="0" algn="l" rtl="0"/>
            <a:r>
              <a:rPr lang="es-US" sz="2300" b="1" i="0" u="none" baseline="0" dirty="0"/>
              <a:t>Extensión de la investigación de Actuar (opcional): </a:t>
            </a:r>
            <a:r>
              <a:rPr lang="es-US" sz="2300" b="0" i="0" u="none" baseline="0" dirty="0"/>
              <a:t>Los estudiantes ponen en práctica su Plan de Acción y evalúan cuál de las guías de </a:t>
            </a:r>
            <a:r>
              <a:rPr lang="es-US" sz="2300" b="0" u="none" baseline="0" dirty="0" err="1"/>
              <a:t>Smithsonian</a:t>
            </a:r>
            <a:r>
              <a:rPr lang="es-US" sz="2300" b="0" u="none" baseline="0" dirty="0"/>
              <a:t> </a:t>
            </a:r>
            <a:r>
              <a:rPr lang="es-US" sz="2300" b="0" u="none" baseline="0" dirty="0" err="1"/>
              <a:t>Science</a:t>
            </a:r>
            <a:r>
              <a:rPr lang="es-US" sz="2300" b="0" u="none" baseline="0" dirty="0"/>
              <a:t> </a:t>
            </a:r>
            <a:r>
              <a:rPr lang="es-US" sz="2300" b="0" u="none" baseline="0" dirty="0" err="1"/>
              <a:t>for</a:t>
            </a:r>
            <a:r>
              <a:rPr lang="es-US" sz="2300" b="0" u="none" baseline="0" dirty="0"/>
              <a:t> Global </a:t>
            </a:r>
            <a:r>
              <a:rPr lang="es-US" sz="2300" b="0" u="none" baseline="0" dirty="0" err="1"/>
              <a:t>Goals</a:t>
            </a:r>
            <a:r>
              <a:rPr lang="es-US" sz="2300" b="0" i="0" u="none" baseline="0" dirty="0"/>
              <a:t> podría apoyar mejor sus áreas de interés adicionales.</a:t>
            </a:r>
          </a:p>
        </p:txBody>
      </p:sp>
    </p:spTree>
    <p:extLst>
      <p:ext uri="{BB962C8B-B14F-4D97-AF65-F5344CB8AC3E}">
        <p14:creationId xmlns:p14="http://schemas.microsoft.com/office/powerpoint/2010/main" val="2017572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8456A54-8A7D-154B-3585-748F29436528}"/>
              </a:ext>
            </a:extLst>
          </p:cNvPr>
          <p:cNvSpPr>
            <a:spLocks noGrp="1"/>
          </p:cNvSpPr>
          <p:nvPr>
            <p:ph type="title"/>
          </p:nvPr>
        </p:nvSpPr>
        <p:spPr/>
        <p:txBody>
          <a:bodyPr/>
          <a:lstStyle/>
          <a:p>
            <a:pPr rtl="0"/>
            <a:r>
              <a:rPr lang="es-US" b="1" i="0" u="none" baseline="0"/>
              <a:t>Lectura de Actuar</a:t>
            </a:r>
          </a:p>
        </p:txBody>
      </p:sp>
      <p:sp>
        <p:nvSpPr>
          <p:cNvPr id="3" name="Subtitle 2">
            <a:extLst>
              <a:ext uri="{FF2B5EF4-FFF2-40B4-BE49-F238E27FC236}">
                <a16:creationId xmlns:a16="http://schemas.microsoft.com/office/drawing/2014/main" id="{30209840-0C09-6414-B73C-22DE0946745F}"/>
              </a:ext>
            </a:extLst>
          </p:cNvPr>
          <p:cNvSpPr>
            <a:spLocks noGrp="1"/>
          </p:cNvSpPr>
          <p:nvPr>
            <p:ph type="subTitle" idx="1"/>
          </p:nvPr>
        </p:nvSpPr>
        <p:spPr>
          <a:xfrm>
            <a:off x="2802314" y="1387858"/>
            <a:ext cx="8018086" cy="750504"/>
          </a:xfrm>
        </p:spPr>
        <p:txBody>
          <a:bodyPr>
            <a:normAutofit/>
          </a:bodyPr>
          <a:lstStyle/>
          <a:p>
            <a:pPr rtl="0"/>
            <a:r>
              <a:rPr lang="es-US" b="0" i="0" u="none" baseline="0"/>
              <a:t>Seguimiento de los cambios atmosféricos</a:t>
            </a:r>
          </a:p>
        </p:txBody>
      </p:sp>
      <p:sp>
        <p:nvSpPr>
          <p:cNvPr id="2" name="Content Placeholder 1">
            <a:extLst>
              <a:ext uri="{FF2B5EF4-FFF2-40B4-BE49-F238E27FC236}">
                <a16:creationId xmlns:a16="http://schemas.microsoft.com/office/drawing/2014/main" id="{2820B5A1-4529-D147-981B-754AF95E946E}"/>
              </a:ext>
            </a:extLst>
          </p:cNvPr>
          <p:cNvSpPr>
            <a:spLocks noGrp="1"/>
          </p:cNvSpPr>
          <p:nvPr>
            <p:ph sz="quarter" idx="11"/>
          </p:nvPr>
        </p:nvSpPr>
        <p:spPr>
          <a:xfrm>
            <a:off x="4128052" y="2138362"/>
            <a:ext cx="7542948" cy="4301273"/>
          </a:xfrm>
        </p:spPr>
        <p:txBody>
          <a:bodyPr>
            <a:noAutofit/>
          </a:bodyPr>
          <a:lstStyle/>
          <a:p>
            <a:pPr algn="l" rtl="0">
              <a:lnSpc>
                <a:spcPct val="100000"/>
              </a:lnSpc>
            </a:pPr>
            <a:r>
              <a:rPr lang="es-US" sz="2100" b="0" i="0" u="none" baseline="0" dirty="0"/>
              <a:t>La producción de energía es una de las muchas formas de añadir gases de efecto invernadero a la atmósfera. Los científicos del </a:t>
            </a:r>
            <a:r>
              <a:rPr lang="es-US" sz="2100" b="0" i="0" u="none" baseline="0" dirty="0" err="1"/>
              <a:t>Smithsonian</a:t>
            </a:r>
            <a:r>
              <a:rPr lang="es-US" sz="2100" b="0" i="0" u="none" baseline="0" dirty="0"/>
              <a:t> trabajan para comprender </a:t>
            </a:r>
            <a:r>
              <a:rPr lang="es-US" sz="2100" b="0" i="0" u="none" baseline="0" dirty="0" err="1"/>
              <a:t>losdetalles</a:t>
            </a:r>
            <a:r>
              <a:rPr lang="es-US" sz="2100" b="0" i="0" u="none" baseline="0" dirty="0"/>
              <a:t> de dónde, cuándo y cómo se producen las incorporaciones a la atmósfera. Las emisiones troposféricas: La misión para el monitoreo de la contaminación (TEMPO) es una colaboración entre el Observatorio Astrofísico de </a:t>
            </a:r>
            <a:r>
              <a:rPr lang="es-US" sz="2100" b="0" i="0" u="none" baseline="0" dirty="0" err="1"/>
              <a:t>Smithsonian</a:t>
            </a:r>
            <a:r>
              <a:rPr lang="es-US" sz="2100" b="0" i="0" u="none" baseline="0" dirty="0"/>
              <a:t> y la NASA. Se encarga de monitorear desde el espacio las incorporaciones a la atmósfera, utilizando una herramienta especial llamada espectrómetro. En 2023, esta herramienta viajó al espacio en un satélite y ahora se encuentra a unas 22,000 millas (unos 35,000 kilómetros) por encima de la Tierra.</a:t>
            </a:r>
            <a:endParaRPr lang="es-US" sz="2100" dirty="0"/>
          </a:p>
        </p:txBody>
      </p:sp>
      <p:pic>
        <p:nvPicPr>
          <p:cNvPr id="5" name="Picture 4">
            <a:extLst>
              <a:ext uri="{FF2B5EF4-FFF2-40B4-BE49-F238E27FC236}">
                <a16:creationId xmlns:a16="http://schemas.microsoft.com/office/drawing/2014/main" id="{FEEFAD6E-2775-18A9-A300-E046E7C79D97}"/>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37178" y="2869510"/>
            <a:ext cx="3612046" cy="2322030"/>
          </a:xfrm>
          <a:prstGeom prst="rect">
            <a:avLst/>
          </a:prstGeom>
          <a:ln w="38100">
            <a:solidFill>
              <a:srgbClr val="008F00"/>
            </a:solidFill>
          </a:ln>
        </p:spPr>
      </p:pic>
    </p:spTree>
    <p:extLst>
      <p:ext uri="{BB962C8B-B14F-4D97-AF65-F5344CB8AC3E}">
        <p14:creationId xmlns:p14="http://schemas.microsoft.com/office/powerpoint/2010/main" val="1814893947"/>
      </p:ext>
    </p:extLst>
  </p:cSld>
  <p:clrMapOvr>
    <a:masterClrMapping/>
  </p:clrMapOvr>
  <p:extLst>
    <p:ext uri="{6950BFC3-D8DA-4A85-94F7-54DA5524770B}">
      <p188:commentRel xmlns:p188="http://schemas.microsoft.com/office/powerpoint/2018/8/main" r:id="rId2"/>
    </p:ext>
  </p:extLs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F92563E-BE75-AD1C-D717-3FBA899F7FEF}"/>
              </a:ext>
            </a:extLst>
          </p:cNvPr>
          <p:cNvSpPr>
            <a:spLocks noGrp="1"/>
          </p:cNvSpPr>
          <p:nvPr>
            <p:ph type="title"/>
          </p:nvPr>
        </p:nvSpPr>
        <p:spPr>
          <a:xfrm>
            <a:off x="2143201" y="-15005"/>
            <a:ext cx="8539392" cy="1005606"/>
          </a:xfrm>
        </p:spPr>
        <p:txBody>
          <a:bodyPr vert="horz" lIns="91440" tIns="45720" rIns="91440" bIns="45720" rtlCol="0" anchor="b">
            <a:normAutofit fontScale="90000"/>
          </a:bodyPr>
          <a:lstStyle/>
          <a:p>
            <a:pPr rtl="0"/>
            <a:r>
              <a:rPr lang="es-US" b="1" i="0" u="none" baseline="0"/>
              <a:t>Lectura de Actuar, diapositiva 2</a:t>
            </a:r>
          </a:p>
        </p:txBody>
      </p:sp>
      <p:sp>
        <p:nvSpPr>
          <p:cNvPr id="2" name="Content Placeholder 1"/>
          <p:cNvSpPr>
            <a:spLocks noGrp="1"/>
          </p:cNvSpPr>
          <p:nvPr>
            <p:ph sz="quarter" idx="11"/>
          </p:nvPr>
        </p:nvSpPr>
        <p:spPr>
          <a:xfrm>
            <a:off x="654751" y="2120892"/>
            <a:ext cx="10882498" cy="4351623"/>
          </a:xfrm>
        </p:spPr>
        <p:txBody>
          <a:bodyPr>
            <a:normAutofit/>
          </a:bodyPr>
          <a:lstStyle/>
          <a:p>
            <a:pPr algn="l" rtl="0"/>
            <a:r>
              <a:rPr lang="es-US" b="0" i="0" u="none" baseline="0" dirty="0"/>
              <a:t>Desde allí arriba, los límites del sitio de investigación de TEMPO son Norteamérica, desde el océano Atlántico hasta el océano Pacífico</a:t>
            </a:r>
            <a:r>
              <a:rPr lang="es-US" b="0" i="0" u="none" baseline="0"/>
              <a:t>, y desde </a:t>
            </a:r>
            <a:r>
              <a:rPr lang="es-US" b="0" i="0" u="none" baseline="0" dirty="0"/>
              <a:t>Ciudad de México hasta Canadá. En él se vigilarán todas las incorporaciones naturales y humanas a la atmósfera. Puede observar cosas en la atmósfera, como la incorporación de gases procedentes de las actividades humanas. Además, es capaz de ver pequeñas zonas de la atmósfera, mucho mejor que la tecnología anterior. Los datos de TEMPO ayudarán a los científicos a comprender mejor de dónde proceden las incorporaciones a la atmósfera. Compartirán esta información con todos, de manera que podamos saber y decidir qué medidas tomar.</a:t>
            </a:r>
          </a:p>
        </p:txBody>
      </p:sp>
    </p:spTree>
    <p:extLst>
      <p:ext uri="{BB962C8B-B14F-4D97-AF65-F5344CB8AC3E}">
        <p14:creationId xmlns:p14="http://schemas.microsoft.com/office/powerpoint/2010/main" val="2522484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a:t>Lectura de Actuar, diapositiva 3</a:t>
            </a:r>
          </a:p>
        </p:txBody>
      </p:sp>
      <p:sp>
        <p:nvSpPr>
          <p:cNvPr id="8" name="Content Placeholder 7">
            <a:extLst>
              <a:ext uri="{FF2B5EF4-FFF2-40B4-BE49-F238E27FC236}">
                <a16:creationId xmlns:a16="http://schemas.microsoft.com/office/drawing/2014/main" id="{0C428E66-BF60-9222-FC28-FC05BBBB03D2}"/>
              </a:ext>
            </a:extLst>
          </p:cNvPr>
          <p:cNvSpPr>
            <a:spLocks noGrp="1"/>
          </p:cNvSpPr>
          <p:nvPr>
            <p:ph sz="quarter" idx="11"/>
          </p:nvPr>
        </p:nvSpPr>
        <p:spPr>
          <a:xfrm>
            <a:off x="567380" y="2064903"/>
            <a:ext cx="6887259" cy="4351623"/>
          </a:xfrm>
        </p:spPr>
        <p:txBody>
          <a:bodyPr>
            <a:noAutofit/>
          </a:bodyPr>
          <a:lstStyle/>
          <a:p>
            <a:pPr algn="l" rtl="0"/>
            <a:r>
              <a:rPr lang="es-US" sz="2700" b="0" i="0" u="none" baseline="0" dirty="0"/>
              <a:t>TEMPO viajó al espacio casi al mismo tiempo que otros dos satélites que tienen un centro de investigación sobre Europa (</a:t>
            </a:r>
            <a:r>
              <a:rPr lang="es-US" sz="2700" b="0" i="0" u="none" baseline="0" dirty="0" err="1"/>
              <a:t>Sentinel</a:t>
            </a:r>
            <a:r>
              <a:rPr lang="es-US" sz="2700" b="0" i="0" u="none" baseline="0" dirty="0"/>
              <a:t> 4) y otro sobre Asia (GEMS) que también vigilan las incorporaciones a la atmósfera. Juntos forman un equipo que se dedica a vigilar la atmósfera en distintas partes del mundo. Se centran en cómo las cosas que se incorporan a la atmósfera se mueven entre diferentes partes del mundo, como de Norteamérica a Europa o Asia, </a:t>
            </a:r>
            <a:br>
              <a:rPr lang="es-US" sz="2700" b="0" i="0" u="none" baseline="0" dirty="0"/>
            </a:br>
            <a:r>
              <a:rPr lang="es-US" sz="2700" b="0" i="0" u="none" baseline="0" dirty="0"/>
              <a:t>a través de los océanos Atlántico y Pacífico.</a:t>
            </a:r>
          </a:p>
          <a:p>
            <a:endParaRPr lang="es-US" sz="2700" dirty="0"/>
          </a:p>
        </p:txBody>
      </p:sp>
      <p:pic>
        <p:nvPicPr>
          <p:cNvPr id="5" name="Picture 4" descr="Un mapa del mundo que muestra zonas coloreadas que representan las incorporaciones a la atmósfera y los recuadros que rodean Norteamérica, Europa y Asia que muestran la cobertura por satélite de TEMPO, Sentinel-4 y GEMS.">
            <a:extLst>
              <a:ext uri="{FF2B5EF4-FFF2-40B4-BE49-F238E27FC236}">
                <a16:creationId xmlns:a16="http://schemas.microsoft.com/office/drawing/2014/main" id="{91357C46-8A39-32B7-DB84-A43BE497419F}"/>
              </a:ext>
            </a:extLst>
          </p:cNvPr>
          <p:cNvPicPr>
            <a:picLocks noChangeAspect="1"/>
          </p:cNvPicPr>
          <p:nvPr/>
        </p:nvPicPr>
        <p:blipFill>
          <a:blip r:embed="rId2"/>
          <a:stretch>
            <a:fillRect/>
          </a:stretch>
        </p:blipFill>
        <p:spPr>
          <a:xfrm>
            <a:off x="7580535" y="2749713"/>
            <a:ext cx="4319626" cy="2715768"/>
          </a:xfrm>
          <a:prstGeom prst="rect">
            <a:avLst/>
          </a:prstGeom>
          <a:ln w="38100">
            <a:solidFill>
              <a:srgbClr val="008F00"/>
            </a:solidFill>
          </a:ln>
        </p:spPr>
      </p:pic>
    </p:spTree>
    <p:extLst>
      <p:ext uri="{BB962C8B-B14F-4D97-AF65-F5344CB8AC3E}">
        <p14:creationId xmlns:p14="http://schemas.microsoft.com/office/powerpoint/2010/main" val="363261847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E034448-CD62-EF5C-2892-8CE753283DE6}"/>
              </a:ext>
            </a:extLst>
          </p:cNvPr>
          <p:cNvSpPr>
            <a:spLocks noGrp="1"/>
          </p:cNvSpPr>
          <p:nvPr>
            <p:ph type="title"/>
          </p:nvPr>
        </p:nvSpPr>
        <p:spPr>
          <a:xfrm>
            <a:off x="2143201" y="-15006"/>
            <a:ext cx="8539392" cy="1005606"/>
          </a:xfrm>
        </p:spPr>
        <p:txBody>
          <a:bodyPr vert="horz" lIns="91440" tIns="45720" rIns="91440" bIns="45720" rtlCol="0" anchor="b">
            <a:normAutofit fontScale="90000"/>
          </a:bodyPr>
          <a:lstStyle/>
          <a:p>
            <a:pPr rtl="0"/>
            <a:r>
              <a:rPr lang="es-US" b="1" i="0" u="none" baseline="0"/>
              <a:t>Lectura de Actuar, diapositiva 4</a:t>
            </a:r>
          </a:p>
        </p:txBody>
      </p:sp>
      <p:sp>
        <p:nvSpPr>
          <p:cNvPr id="2" name="Content Placeholder 1"/>
          <p:cNvSpPr>
            <a:spLocks noGrp="1"/>
          </p:cNvSpPr>
          <p:nvPr>
            <p:ph sz="quarter" idx="11"/>
          </p:nvPr>
        </p:nvSpPr>
        <p:spPr>
          <a:xfrm>
            <a:off x="3396653" y="2365514"/>
            <a:ext cx="8539392" cy="3220277"/>
          </a:xfrm>
        </p:spPr>
        <p:txBody>
          <a:bodyPr>
            <a:normAutofit/>
          </a:bodyPr>
          <a:lstStyle/>
          <a:p>
            <a:pPr algn="l" rtl="0"/>
            <a:r>
              <a:rPr lang="es-US" b="1" i="0" u="none" baseline="0"/>
              <a:t>Conexión con la comunidad:</a:t>
            </a:r>
            <a:r>
              <a:rPr lang="es-US" b="0" i="0" u="none" baseline="0"/>
              <a:t> </a:t>
            </a:r>
          </a:p>
          <a:p>
            <a:pPr marL="457200" indent="-457200" algn="l" rtl="0">
              <a:buFont typeface="Arial" panose="020B0604020202020204" pitchFamily="34" charset="0"/>
              <a:buChar char="•"/>
            </a:pPr>
            <a:r>
              <a:rPr lang="es-US" b="0" i="0" u="none" baseline="0"/>
              <a:t>¿Cuáles son algunas de las actividades de tu entorno que crees que contribuirían a los resultados de TEMPO para tu comunidad?</a:t>
            </a:r>
          </a:p>
          <a:p>
            <a:pPr marL="457200" indent="-457200" algn="l" rtl="0">
              <a:buFont typeface="Arial" panose="020B0604020202020204" pitchFamily="34" charset="0"/>
              <a:buChar char="•"/>
            </a:pPr>
            <a:r>
              <a:rPr lang="es-US" b="0" i="0" u="none" baseline="0"/>
              <a:t>¿Por qué crees que actividades de vigilancia como TEMPO, Sentinel 4 y GEMS pueden ser útiles para luchar contra las emisiones de GEI?</a:t>
            </a:r>
          </a:p>
          <a:p>
            <a:endParaRPr lang="es-US" dirty="0"/>
          </a:p>
        </p:txBody>
      </p:sp>
      <p:pic>
        <p:nvPicPr>
          <p:cNvPr id="5" name="Picture 4">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3642" y="2365514"/>
            <a:ext cx="2860172" cy="2860172"/>
          </a:xfrm>
          <a:prstGeom prst="rect">
            <a:avLst/>
          </a:prstGeom>
        </p:spPr>
      </p:pic>
    </p:spTree>
    <p:extLst>
      <p:ext uri="{BB962C8B-B14F-4D97-AF65-F5344CB8AC3E}">
        <p14:creationId xmlns:p14="http://schemas.microsoft.com/office/powerpoint/2010/main" val="1149712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347C9F4-7276-B3CD-8E6B-AF59DD40ADB7}"/>
              </a:ext>
            </a:extLst>
          </p:cNvPr>
          <p:cNvSpPr>
            <a:spLocks noGrp="1"/>
          </p:cNvSpPr>
          <p:nvPr>
            <p:ph type="title"/>
          </p:nvPr>
        </p:nvSpPr>
        <p:spPr>
          <a:xfrm>
            <a:off x="2355855" y="386126"/>
            <a:ext cx="7667625" cy="749276"/>
          </a:xfrm>
        </p:spPr>
        <p:txBody>
          <a:bodyPr vert="horz" lIns="91440" tIns="45720" rIns="91440" bIns="45720" rtlCol="0" anchor="b">
            <a:normAutofit/>
          </a:bodyPr>
          <a:lstStyle/>
          <a:p>
            <a:pPr algn="l" rtl="0"/>
            <a:r>
              <a:rPr lang="es-US" b="1" i="0" u="none" baseline="0"/>
              <a:t>Investigación de Actuar</a:t>
            </a:r>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a:xfrm>
            <a:off x="1901686" y="1332422"/>
            <a:ext cx="10049682" cy="838175"/>
          </a:xfrm>
        </p:spPr>
        <p:txBody>
          <a:bodyPr>
            <a:normAutofit/>
          </a:bodyPr>
          <a:lstStyle/>
          <a:p>
            <a:pPr algn="l" rtl="0"/>
            <a:r>
              <a:rPr lang="es-US" sz="2200" b="0" i="0" u="none" spc="-20" dirty="0"/>
              <a:t>¿Cómo puedo cambiar la forma en que utilizo la energía para contribuir al clima?</a:t>
            </a:r>
          </a:p>
        </p:txBody>
      </p:sp>
      <p:sp>
        <p:nvSpPr>
          <p:cNvPr id="4" name="Content Placeholder 1"/>
          <p:cNvSpPr txBox="1">
            <a:spLocks/>
          </p:cNvSpPr>
          <p:nvPr/>
        </p:nvSpPr>
        <p:spPr>
          <a:xfrm>
            <a:off x="240632" y="2020362"/>
            <a:ext cx="11710736" cy="1138645"/>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8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1900" b="0" i="0" u="none" baseline="0" dirty="0"/>
              <a:t>Ahora te prepararás para actuar. El primer paso hacia la acción es decidir qué problema quieres resolver y qué acción quieres emprender para solucionarlo. Entonces podrás planificar cuándo y cómo actuarás.</a:t>
            </a:r>
          </a:p>
        </p:txBody>
      </p:sp>
      <p:sp>
        <p:nvSpPr>
          <p:cNvPr id="2" name="Content Placeholder 1"/>
          <p:cNvSpPr>
            <a:spLocks noGrp="1"/>
          </p:cNvSpPr>
          <p:nvPr>
            <p:ph sz="quarter" idx="11"/>
          </p:nvPr>
        </p:nvSpPr>
        <p:spPr>
          <a:xfrm>
            <a:off x="342900" y="3159007"/>
            <a:ext cx="11608467" cy="3141229"/>
          </a:xfrm>
        </p:spPr>
        <p:txBody>
          <a:bodyPr>
            <a:noAutofit/>
          </a:bodyPr>
          <a:lstStyle/>
          <a:p>
            <a:pPr lvl="0" algn="l" rtl="0"/>
            <a:r>
              <a:rPr lang="es-US" sz="1900" b="0" i="0" u="none" baseline="0" dirty="0"/>
              <a:t>Decide con tu grupo el problema que quieres ayudar a resolver. Puede tratarse de un problema como el gasto excesivo de energía en tu comunidad, la falta de concienciación sobre los datos y el cambio climático. O podría ser un problema relacionado con el cambio en el uso de la energía u otras cosas que podrían reducir los GEI. O podría ser otro problema que hayas detectado. Anota el problema en la hoja de trabajo del planificador de acciones o en otro papel. </a:t>
            </a:r>
            <a:r>
              <a:rPr lang="es-US" sz="1900" b="1" i="0" u="none" baseline="0" dirty="0"/>
              <a:t>Recurso:</a:t>
            </a:r>
            <a:r>
              <a:rPr lang="es-US" sz="1900" b="0" i="0" u="none" baseline="0" dirty="0"/>
              <a:t> </a:t>
            </a:r>
            <a:r>
              <a:rPr lang="es-US" sz="1900" b="1" i="0" u="none" baseline="0" dirty="0"/>
              <a:t>Hoja de trabajo del planificador de acciones.</a:t>
            </a:r>
          </a:p>
          <a:p>
            <a:pPr lvl="0" algn="l" rtl="0"/>
            <a:endParaRPr lang="es-US" sz="1900" dirty="0"/>
          </a:p>
          <a:p>
            <a:pPr lvl="0" algn="l" rtl="0"/>
            <a:r>
              <a:rPr lang="es-US" sz="1900" b="0" i="0" u="none" baseline="0" dirty="0"/>
              <a:t>Con ayuda de la hoja de trabajo o un papel, elabora una lista de las acciones que se te ocurran que puedan ayudar a resolver el problema. Por ejemplo, tal vez quieras transmitir información a amigos o familiares en tu comunidad. Quizá quieras comprometerte a consumir menos energía apagando las luces o tomando duchas más cortas. Enumera las acciones que ayudarán a resolver tu problema.</a:t>
            </a:r>
          </a:p>
          <a:p>
            <a:endParaRPr lang="es-US" sz="1900" dirty="0"/>
          </a:p>
        </p:txBody>
      </p:sp>
    </p:spTree>
    <p:extLst>
      <p:ext uri="{BB962C8B-B14F-4D97-AF65-F5344CB8AC3E}">
        <p14:creationId xmlns:p14="http://schemas.microsoft.com/office/powerpoint/2010/main" val="359278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F4D1B7-1C83-8FF6-C293-092BAFC62592}"/>
              </a:ext>
            </a:extLst>
          </p:cNvPr>
          <p:cNvSpPr>
            <a:spLocks noGrp="1"/>
          </p:cNvSpPr>
          <p:nvPr>
            <p:ph type="title"/>
          </p:nvPr>
        </p:nvSpPr>
        <p:spPr>
          <a:xfrm>
            <a:off x="2262186" y="374673"/>
            <a:ext cx="7667625" cy="777851"/>
          </a:xfrm>
        </p:spPr>
        <p:txBody>
          <a:bodyPr vert="horz" lIns="91440" tIns="45720" rIns="91440" bIns="45720" rtlCol="0" anchor="b">
            <a:normAutofit fontScale="90000"/>
          </a:bodyPr>
          <a:lstStyle/>
          <a:p>
            <a:pPr algn="l" rtl="0"/>
            <a:r>
              <a:rPr lang="es-US" b="1" i="0" u="none" baseline="0"/>
              <a:t>Investigación de Actuar, diapositiva 2</a:t>
            </a:r>
          </a:p>
        </p:txBody>
      </p:sp>
      <p:sp>
        <p:nvSpPr>
          <p:cNvPr id="2" name="Content Placeholder 1"/>
          <p:cNvSpPr>
            <a:spLocks noGrp="1"/>
          </p:cNvSpPr>
          <p:nvPr>
            <p:ph sz="quarter" idx="11"/>
          </p:nvPr>
        </p:nvSpPr>
        <p:spPr>
          <a:xfrm>
            <a:off x="633641" y="1764511"/>
            <a:ext cx="11318873" cy="4535726"/>
          </a:xfrm>
        </p:spPr>
        <p:txBody>
          <a:bodyPr>
            <a:noAutofit/>
          </a:bodyPr>
          <a:lstStyle/>
          <a:p>
            <a:pPr lvl="0" algn="l" rtl="0">
              <a:spcBef>
                <a:spcPts val="600"/>
              </a:spcBef>
              <a:spcAft>
                <a:spcPts val="1800"/>
              </a:spcAft>
              <a:buFont typeface="+mj-lt"/>
              <a:buAutoNum type="arabicPeriod" startAt="3"/>
            </a:pPr>
            <a:r>
              <a:rPr lang="es-US" sz="2500" b="0" i="0" u="none" spc="-20" dirty="0"/>
              <a:t>Escribe las fortalezas que tiene tu grupo y la forma en que podrían utilizarse para mejorar el consumo de energía en tu comunidad. Por ejemplo:</a:t>
            </a:r>
          </a:p>
          <a:p>
            <a:pPr marL="971550" lvl="1" indent="-514350" algn="l" rtl="0">
              <a:buFont typeface="+mj-lt"/>
              <a:buAutoNum type="alphaLcPeriod"/>
            </a:pPr>
            <a:r>
              <a:rPr lang="es-US" sz="2500" b="0" i="0" u="none" baseline="0" dirty="0"/>
              <a:t>¿Los miembros de tu grupo pertenecen a algún grupo con el que se podrían comunicar? </a:t>
            </a:r>
          </a:p>
          <a:p>
            <a:pPr marL="971550" lvl="1" indent="-514350" algn="l" rtl="0">
              <a:buFont typeface="+mj-lt"/>
              <a:buAutoNum type="alphaLcPeriod"/>
            </a:pPr>
            <a:r>
              <a:rPr lang="es-US" sz="2500" b="0" i="0" u="none" baseline="0" dirty="0"/>
              <a:t>¿Los miembros de tu grupo tienen algún talento especial, como el arte o la música, que pueda ser útil para captar la atención de la gente? </a:t>
            </a:r>
          </a:p>
          <a:p>
            <a:pPr marL="971550" lvl="1" indent="-514350" algn="l" rtl="0">
              <a:buFont typeface="+mj-lt"/>
              <a:buAutoNum type="alphaLcPeriod"/>
            </a:pPr>
            <a:r>
              <a:rPr lang="es-US" sz="2500" b="0" i="0" u="none" baseline="0" dirty="0"/>
              <a:t>¿Los miembros de tu grupo están interesados en la ciencia y la ingeniería o en otras formas que permitan encontrar soluciones innovadoras? </a:t>
            </a:r>
          </a:p>
          <a:p>
            <a:pPr marL="971550" lvl="1" indent="-514350" algn="l" rtl="0">
              <a:buFont typeface="+mj-lt"/>
              <a:buAutoNum type="alphaLcPeriod"/>
            </a:pPr>
            <a:r>
              <a:rPr lang="es-US" sz="2500" b="0" i="0" u="none" baseline="0" dirty="0"/>
              <a:t>¿Los miembros del grupo tienen buenas habilidades de planificación u organización?</a:t>
            </a:r>
          </a:p>
          <a:p>
            <a:pPr algn="l" rtl="0">
              <a:buAutoNum type="arabicPeriod" startAt="3"/>
            </a:pPr>
            <a:endParaRPr lang="es-US" sz="2500" dirty="0"/>
          </a:p>
        </p:txBody>
      </p:sp>
    </p:spTree>
    <p:extLst>
      <p:ext uri="{BB962C8B-B14F-4D97-AF65-F5344CB8AC3E}">
        <p14:creationId xmlns:p14="http://schemas.microsoft.com/office/powerpoint/2010/main" val="84194979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DDB2904-D5FE-89A1-4B2F-857D2B330878}"/>
              </a:ext>
            </a:extLst>
          </p:cNvPr>
          <p:cNvSpPr>
            <a:spLocks noGrp="1"/>
          </p:cNvSpPr>
          <p:nvPr>
            <p:ph type="title"/>
          </p:nvPr>
        </p:nvSpPr>
        <p:spPr>
          <a:xfrm>
            <a:off x="2354639" y="384199"/>
            <a:ext cx="7667625" cy="758801"/>
          </a:xfrm>
        </p:spPr>
        <p:txBody>
          <a:bodyPr vert="horz" lIns="91440" tIns="45720" rIns="91440" bIns="45720" rtlCol="0" anchor="b">
            <a:normAutofit fontScale="90000"/>
          </a:bodyPr>
          <a:lstStyle/>
          <a:p>
            <a:pPr algn="l" rtl="0"/>
            <a:r>
              <a:rPr lang="es-US" b="1" i="0" u="none" baseline="0"/>
              <a:t>Investigación de Actuar, diapositiva 3</a:t>
            </a:r>
          </a:p>
        </p:txBody>
      </p:sp>
      <p:sp>
        <p:nvSpPr>
          <p:cNvPr id="2" name="Content Placeholder 1"/>
          <p:cNvSpPr>
            <a:spLocks noGrp="1"/>
          </p:cNvSpPr>
          <p:nvPr>
            <p:ph sz="quarter" idx="11"/>
          </p:nvPr>
        </p:nvSpPr>
        <p:spPr/>
        <p:txBody>
          <a:bodyPr>
            <a:noAutofit/>
          </a:bodyPr>
          <a:lstStyle/>
          <a:p>
            <a:pPr lvl="0" algn="l" rtl="0">
              <a:buFont typeface="+mj-lt"/>
              <a:buAutoNum type="arabicPeriod" startAt="4"/>
            </a:pPr>
            <a:r>
              <a:rPr lang="es-US" sz="2500" b="0" i="0" u="none" baseline="0" dirty="0"/>
              <a:t>Elige una acción basada en las fortalezas de tu grupo.</a:t>
            </a:r>
          </a:p>
          <a:p>
            <a:pPr lvl="0" algn="l" rtl="0">
              <a:buFont typeface="+mj-lt"/>
              <a:buAutoNum type="arabicPeriod" startAt="4"/>
            </a:pPr>
            <a:endParaRPr lang="es-US" sz="2500" dirty="0"/>
          </a:p>
          <a:p>
            <a:pPr lvl="0" algn="l" rtl="0">
              <a:buAutoNum type="arabicPeriod" startAt="4"/>
            </a:pPr>
            <a:r>
              <a:rPr lang="es-US" sz="2500" b="0" i="0" u="none" baseline="0" dirty="0"/>
              <a:t>Anota tus ideas para planificar tu acción. Asegúrate de pensar en: </a:t>
            </a:r>
          </a:p>
          <a:p>
            <a:pPr marL="971550" lvl="1" indent="-454025" algn="l" rtl="0">
              <a:buFont typeface="+mj-lt"/>
              <a:buAutoNum type="alphaLcPeriod"/>
            </a:pPr>
            <a:r>
              <a:rPr lang="es-US" sz="2500" b="0" i="0" u="none" baseline="0" dirty="0"/>
              <a:t>¿Qué tendrás que hacer? </a:t>
            </a:r>
          </a:p>
          <a:p>
            <a:pPr marL="971550" lvl="1" indent="-454025" algn="l" rtl="0">
              <a:buFont typeface="+mj-lt"/>
              <a:buAutoNum type="alphaLcPeriod"/>
            </a:pPr>
            <a:r>
              <a:rPr lang="es-US" sz="2500" b="0" i="0" u="none" baseline="0" dirty="0"/>
              <a:t>¿Cómo puedes asegurarte de que todos los miembros de tu grupo están incluidos?</a:t>
            </a:r>
          </a:p>
          <a:p>
            <a:pPr marL="971550" lvl="1" indent="-454025" algn="l" rtl="0">
              <a:buFont typeface="+mj-lt"/>
              <a:buAutoNum type="alphaLcPeriod"/>
            </a:pPr>
            <a:r>
              <a:rPr lang="es-US" sz="2500" b="0" i="0" u="none" baseline="0" dirty="0"/>
              <a:t>¿Hay otras personas que necesitas que te ayuden o te den su permiso? </a:t>
            </a:r>
          </a:p>
          <a:p>
            <a:pPr marL="971550" lvl="1" indent="-454025" algn="l" rtl="0">
              <a:buFont typeface="+mj-lt"/>
              <a:buAutoNum type="alphaLcPeriod"/>
            </a:pPr>
            <a:r>
              <a:rPr lang="es-US" sz="2500" b="0" i="0" u="none" baseline="0" dirty="0"/>
              <a:t>¿Dónde tendrá lugar tu acción?</a:t>
            </a:r>
          </a:p>
          <a:p>
            <a:pPr marL="971550" lvl="1" indent="-454025" algn="l" rtl="0">
              <a:buFont typeface="+mj-lt"/>
              <a:buAutoNum type="alphaLcPeriod"/>
            </a:pPr>
            <a:r>
              <a:rPr lang="es-US" sz="2500" b="0" i="0" u="none" baseline="0" dirty="0"/>
              <a:t>¿Qué materiales necesitarás? </a:t>
            </a:r>
          </a:p>
          <a:p>
            <a:pPr marL="971550" lvl="1" indent="-454025" algn="l" rtl="0">
              <a:buFont typeface="+mj-lt"/>
              <a:buAutoNum type="alphaLcPeriod"/>
            </a:pPr>
            <a:r>
              <a:rPr lang="es-US" sz="2500" b="0" i="0" u="none" baseline="0" dirty="0"/>
              <a:t>¿Para qué retos debes estar preparado?</a:t>
            </a:r>
          </a:p>
          <a:p>
            <a:pPr algn="l" rtl="0">
              <a:buAutoNum type="arabicPeriod" startAt="4"/>
            </a:pPr>
            <a:endParaRPr lang="es-US" sz="2500" dirty="0"/>
          </a:p>
        </p:txBody>
      </p:sp>
    </p:spTree>
    <p:extLst>
      <p:ext uri="{BB962C8B-B14F-4D97-AF65-F5344CB8AC3E}">
        <p14:creationId xmlns:p14="http://schemas.microsoft.com/office/powerpoint/2010/main" val="2804709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7A56B7-301B-7053-613E-854D34753C4B}"/>
              </a:ext>
            </a:extLst>
          </p:cNvPr>
          <p:cNvSpPr>
            <a:spLocks noGrp="1"/>
          </p:cNvSpPr>
          <p:nvPr>
            <p:ph type="title"/>
          </p:nvPr>
        </p:nvSpPr>
        <p:spPr>
          <a:xfrm>
            <a:off x="2262187" y="374674"/>
            <a:ext cx="7667625" cy="768326"/>
          </a:xfrm>
        </p:spPr>
        <p:txBody>
          <a:bodyPr vert="horz" lIns="91440" tIns="45720" rIns="91440" bIns="45720" rtlCol="0" anchor="b">
            <a:normAutofit fontScale="90000"/>
          </a:bodyPr>
          <a:lstStyle/>
          <a:p>
            <a:pPr algn="l" rtl="0"/>
            <a:r>
              <a:rPr lang="es-US" b="1" i="0" u="none" baseline="0"/>
              <a:t>Investigación de Actuar, diapositiva 4</a:t>
            </a:r>
          </a:p>
        </p:txBody>
      </p:sp>
      <p:sp>
        <p:nvSpPr>
          <p:cNvPr id="2" name="Content Placeholder 1"/>
          <p:cNvSpPr>
            <a:spLocks noGrp="1"/>
          </p:cNvSpPr>
          <p:nvPr>
            <p:ph sz="quarter" idx="11"/>
          </p:nvPr>
        </p:nvSpPr>
        <p:spPr/>
        <p:txBody>
          <a:bodyPr/>
          <a:lstStyle/>
          <a:p>
            <a:pPr lvl="0" algn="l" rtl="0">
              <a:buFont typeface="+mj-lt"/>
              <a:buAutoNum type="arabicPeriod" startAt="6"/>
            </a:pPr>
            <a:r>
              <a:rPr lang="es-US" b="0" i="0" u="none" baseline="0" dirty="0"/>
              <a:t>Enumera en orden cada paso que debas dar para completar esta acción.</a:t>
            </a:r>
          </a:p>
          <a:p>
            <a:pPr lvl="0" algn="l" rtl="0">
              <a:buAutoNum type="arabicPeriod" startAt="6"/>
            </a:pPr>
            <a:r>
              <a:rPr lang="es-US" b="0" i="0" u="none" baseline="0" dirty="0"/>
              <a:t>Asigna uno o varios pasos a cada persona de tu grupo.</a:t>
            </a:r>
          </a:p>
          <a:p>
            <a:pPr lvl="0" algn="l" rtl="0">
              <a:buAutoNum type="arabicPeriod" startAt="6"/>
            </a:pPr>
            <a:r>
              <a:rPr lang="es-US" b="0" i="0" u="none" baseline="0" dirty="0"/>
              <a:t>¡Enhorabuena, ya has planificado tu acción!</a:t>
            </a:r>
          </a:p>
          <a:p>
            <a:pPr algn="l" rtl="0">
              <a:buAutoNum type="arabicPeriod" startAt="6"/>
            </a:pPr>
            <a:endParaRPr lang="es-US" dirty="0"/>
          </a:p>
        </p:txBody>
      </p:sp>
    </p:spTree>
    <p:extLst>
      <p:ext uri="{BB962C8B-B14F-4D97-AF65-F5344CB8AC3E}">
        <p14:creationId xmlns:p14="http://schemas.microsoft.com/office/powerpoint/2010/main" val="2462089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A8D0E16-DC68-1B56-5EEE-3134A1E60AA3}"/>
              </a:ext>
            </a:extLst>
          </p:cNvPr>
          <p:cNvSpPr>
            <a:spLocks noGrp="1"/>
          </p:cNvSpPr>
          <p:nvPr>
            <p:ph type="title"/>
          </p:nvPr>
        </p:nvSpPr>
        <p:spPr>
          <a:xfrm>
            <a:off x="532408" y="246328"/>
            <a:ext cx="9705606"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a:t>
            </a:r>
            <a:r>
              <a:rPr lang="es-US" sz="4400" b="1" i="0" u="none" baseline="0"/>
              <a:t>investigación</a:t>
            </a:r>
            <a:r>
              <a:rPr lang="es-US" b="1" i="0" u="none" baseline="0"/>
              <a:t> de Actuar</a:t>
            </a:r>
            <a:endParaRPr lang="es-US" b="1" i="0" u="none" baseline="0" dirty="0"/>
          </a:p>
        </p:txBody>
      </p:sp>
      <p:sp>
        <p:nvSpPr>
          <p:cNvPr id="3" name="Subtitle 2">
            <a:extLst>
              <a:ext uri="{C183D7F6-B498-43B3-948B-1728B52AA6E4}">
                <adec:decorative xmlns:adec="http://schemas.microsoft.com/office/drawing/2017/decorative" val="0"/>
              </a:ext>
            </a:extLst>
          </p:cNvPr>
          <p:cNvSpPr>
            <a:spLocks noGrp="1"/>
          </p:cNvSpPr>
          <p:nvPr>
            <p:ph type="subTitle" idx="1"/>
          </p:nvPr>
        </p:nvSpPr>
        <p:spPr/>
        <p:txBody>
          <a:bodyPr/>
          <a:lstStyle/>
          <a:p>
            <a:pPr algn="l" rtl="0"/>
            <a:r>
              <a:rPr lang="es-US" b="0" i="0" u="none" baseline="0"/>
              <a:t>¡Elige tu camino! </a:t>
            </a:r>
          </a:p>
        </p:txBody>
      </p:sp>
      <p:sp>
        <p:nvSpPr>
          <p:cNvPr id="4" name="Content Placeholder 1"/>
          <p:cNvSpPr txBox="1">
            <a:spLocks/>
          </p:cNvSpPr>
          <p:nvPr/>
        </p:nvSpPr>
        <p:spPr>
          <a:xfrm>
            <a:off x="527525" y="2105982"/>
            <a:ext cx="10924717" cy="1226940"/>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b="0" i="0" u="none" baseline="0" dirty="0"/>
              <a:t>¡Ha llegado el momento de actuar! Puedes utilizar todo lo que has aprendido para dar el primer paso y hacer que tu comunidad esté más concienciada sobre la energía que utiliza y su impacto en el clima. </a:t>
            </a:r>
          </a:p>
        </p:txBody>
      </p:sp>
      <p:sp>
        <p:nvSpPr>
          <p:cNvPr id="2" name="Content Placeholder 1"/>
          <p:cNvSpPr>
            <a:spLocks noGrp="1"/>
          </p:cNvSpPr>
          <p:nvPr>
            <p:ph sz="quarter" idx="11"/>
          </p:nvPr>
        </p:nvSpPr>
        <p:spPr>
          <a:xfrm>
            <a:off x="527526" y="3429000"/>
            <a:ext cx="11424988" cy="2894454"/>
          </a:xfrm>
        </p:spPr>
        <p:txBody>
          <a:bodyPr>
            <a:normAutofit/>
          </a:bodyPr>
          <a:lstStyle/>
          <a:p>
            <a:pPr lvl="0" algn="l" rtl="0"/>
            <a:r>
              <a:rPr lang="es-US" b="0" i="0" u="none" spc="-20" dirty="0"/>
              <a:t>Con tus compañeros de equipo, pon en práctica tu Plan de Acción. Esto puede llevar algún tiempo. Cuando hayas terminado, regresa y completa esta actividad.</a:t>
            </a:r>
          </a:p>
          <a:p>
            <a:pPr lvl="0" algn="l" rtl="0"/>
            <a:endParaRPr lang="es-US" dirty="0"/>
          </a:p>
          <a:p>
            <a:pPr lvl="0" algn="l" rtl="0"/>
            <a:r>
              <a:rPr lang="es-US" b="0" i="0" u="none" baseline="0" dirty="0"/>
              <a:t>Piensa en silencio en la acción que has llevado a cabo. </a:t>
            </a:r>
          </a:p>
          <a:p>
            <a:pPr lvl="1" algn="l" rtl="0"/>
            <a:r>
              <a:rPr lang="es-US" b="0" i="0" u="none" baseline="0" dirty="0"/>
              <a:t>¿Qué salió bien? </a:t>
            </a:r>
          </a:p>
          <a:p>
            <a:pPr lvl="1" algn="l" rtl="0"/>
            <a:r>
              <a:rPr lang="es-US" b="0" i="0" u="none" baseline="0" dirty="0"/>
              <a:t>¿Qué crees que podría haber salido mejor? </a:t>
            </a:r>
          </a:p>
          <a:p>
            <a:pPr lvl="1" algn="l" rtl="0"/>
            <a:r>
              <a:rPr lang="es-US" b="0" i="0" u="none" baseline="0" dirty="0"/>
              <a:t>¿Qué cambios introducirías en tu acción si tuvieras que repetirla?</a:t>
            </a:r>
          </a:p>
          <a:p>
            <a:endParaRPr lang="es-US" dirty="0"/>
          </a:p>
        </p:txBody>
      </p:sp>
    </p:spTree>
    <p:extLst>
      <p:ext uri="{BB962C8B-B14F-4D97-AF65-F5344CB8AC3E}">
        <p14:creationId xmlns:p14="http://schemas.microsoft.com/office/powerpoint/2010/main" val="4331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532359F-7557-123D-C087-AEC9390817E7}"/>
              </a:ext>
            </a:extLst>
          </p:cNvPr>
          <p:cNvSpPr>
            <a:spLocks noGrp="1"/>
          </p:cNvSpPr>
          <p:nvPr>
            <p:ph type="title"/>
          </p:nvPr>
        </p:nvSpPr>
        <p:spPr>
          <a:xfrm>
            <a:off x="4431551" y="315025"/>
            <a:ext cx="6206513" cy="1183687"/>
          </a:xfrm>
        </p:spPr>
        <p:txBody>
          <a:bodyPr>
            <a:normAutofit fontScale="90000"/>
          </a:bodyPr>
          <a:lstStyle/>
          <a:p>
            <a:pPr algn="l" rtl="0"/>
            <a:r>
              <a:rPr lang="es-US" b="1" i="0" u="none" spc="-20" dirty="0"/>
              <a:t>Resumen de Descubrir</a:t>
            </a:r>
          </a:p>
        </p:txBody>
      </p:sp>
      <p:sp>
        <p:nvSpPr>
          <p:cNvPr id="3" name="Subtitle 2">
            <a:extLst>
              <a:ext uri="{FF2B5EF4-FFF2-40B4-BE49-F238E27FC236}">
                <a16:creationId xmlns:a16="http://schemas.microsoft.com/office/drawing/2014/main" id="{4CDD5613-3F9B-80BE-9DCF-0FBEEA234EAA}"/>
              </a:ext>
            </a:extLst>
          </p:cNvPr>
          <p:cNvSpPr>
            <a:spLocks noGrp="1"/>
          </p:cNvSpPr>
          <p:nvPr>
            <p:ph type="subTitle" idx="1"/>
          </p:nvPr>
        </p:nvSpPr>
        <p:spPr/>
        <p:txBody>
          <a:bodyPr>
            <a:normAutofit lnSpcReduction="10000"/>
          </a:bodyPr>
          <a:lstStyle/>
          <a:p>
            <a:pPr algn="ctr" rtl="0"/>
            <a:r>
              <a:rPr lang="es-US" b="1" i="0" u="sng" baseline="0" dirty="0"/>
              <a:t>Objetivo de aprendizaje:</a:t>
            </a:r>
          </a:p>
          <a:p>
            <a:endParaRPr lang="es-US" sz="2800" b="0" dirty="0"/>
          </a:p>
          <a:p>
            <a:pPr algn="l" rtl="0"/>
            <a:r>
              <a:rPr lang="es-US" sz="2800" b="0" i="0" u="none" baseline="0" dirty="0"/>
              <a:t>Seremos capaces de analizar datos climáticos, explicar la relación entre el cambio atmosférico y las actividades humanas y comunicar a otros información sobre los datos del cambio climático.</a:t>
            </a:r>
            <a:endParaRPr lang="es-US" dirty="0"/>
          </a:p>
        </p:txBody>
      </p:sp>
      <p:sp>
        <p:nvSpPr>
          <p:cNvPr id="2" name="Content Placeholder 1">
            <a:extLst>
              <a:ext uri="{FF2B5EF4-FFF2-40B4-BE49-F238E27FC236}">
                <a16:creationId xmlns:a16="http://schemas.microsoft.com/office/drawing/2014/main" id="{8344F75E-0A53-6697-8D98-BB41054899A7}"/>
              </a:ext>
            </a:extLst>
          </p:cNvPr>
          <p:cNvSpPr>
            <a:spLocks noGrp="1"/>
          </p:cNvSpPr>
          <p:nvPr>
            <p:ph sz="quarter" idx="11"/>
          </p:nvPr>
        </p:nvSpPr>
        <p:spPr>
          <a:xfrm>
            <a:off x="4431552" y="1498712"/>
            <a:ext cx="6550773" cy="4989956"/>
          </a:xfrm>
        </p:spPr>
        <p:txBody>
          <a:bodyPr>
            <a:noAutofit/>
          </a:bodyPr>
          <a:lstStyle/>
          <a:p>
            <a:pPr algn="l" rtl="0" fontAlgn="base"/>
            <a:r>
              <a:rPr lang="es-US" sz="1800" b="1" i="0" u="none" baseline="0" dirty="0"/>
              <a:t>Lectura de Descubrir (opcional):</a:t>
            </a:r>
            <a:r>
              <a:rPr lang="es-US" sz="1800" b="0" i="0" u="none" baseline="0" dirty="0"/>
              <a:t> Actividad de lectura y análisis de datos de una página sobre la conexión entre el uso de combustibles fósiles, las emisiones de dióxido de carbono y el aumento de las temperaturas. </a:t>
            </a:r>
          </a:p>
          <a:p>
            <a:pPr algn="l" rtl="0" fontAlgn="base"/>
            <a:endParaRPr lang="es-US" sz="1800" dirty="0"/>
          </a:p>
          <a:p>
            <a:pPr algn="l" rtl="0" fontAlgn="base"/>
            <a:r>
              <a:rPr lang="es-US" sz="1800" b="1" i="0" u="none" baseline="0" dirty="0"/>
              <a:t>Investigación de Descubrir: </a:t>
            </a:r>
            <a:r>
              <a:rPr lang="es-US" sz="1800" b="0" i="0" u="none" baseline="0" dirty="0"/>
              <a:t>Actividad de predicción en la que los estudiantes generan y contrastan ideas sobre la producción de gases de efecto invernadero y sus causas. En una actividad opcional exploran los hábitos cotidianos que producen gases de efecto invernadero.</a:t>
            </a:r>
            <a:r>
              <a:rPr lang="es-US" sz="1800" b="1" i="0" u="none" baseline="0" dirty="0"/>
              <a:t> </a:t>
            </a:r>
            <a:r>
              <a:rPr lang="es-US" sz="1800" b="0" i="0" u="none" baseline="0" dirty="0"/>
              <a:t> </a:t>
            </a:r>
          </a:p>
          <a:p>
            <a:pPr algn="l" rtl="0" fontAlgn="base"/>
            <a:endParaRPr lang="es-US" sz="1800" dirty="0"/>
          </a:p>
          <a:p>
            <a:pPr algn="l" rtl="0" fontAlgn="base"/>
            <a:r>
              <a:rPr lang="es-US" sz="1800" b="1" i="0" u="none" baseline="0" dirty="0"/>
              <a:t>Extensión de la investigación de Descubrir (opcional): </a:t>
            </a:r>
            <a:r>
              <a:rPr lang="es-US" sz="1800" b="0" i="0" u="none" baseline="0" dirty="0"/>
              <a:t>Los estudiantes pueden ampliar su aprendizaje explorando formas de comunicar la ciencia a su comunidad y diseñando de forma creativa comunicaciones científicas utilizando los datos compartidos durante la lectura y la investigación de Descubrir.</a:t>
            </a:r>
          </a:p>
        </p:txBody>
      </p:sp>
    </p:spTree>
    <p:extLst>
      <p:ext uri="{BB962C8B-B14F-4D97-AF65-F5344CB8AC3E}">
        <p14:creationId xmlns:p14="http://schemas.microsoft.com/office/powerpoint/2010/main" val="14292767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A74836-8065-0FB8-5497-82396C7660DE}"/>
              </a:ext>
            </a:extLst>
          </p:cNvPr>
          <p:cNvSpPr>
            <a:spLocks noGrp="1"/>
          </p:cNvSpPr>
          <p:nvPr>
            <p:ph type="title"/>
          </p:nvPr>
        </p:nvSpPr>
        <p:spPr>
          <a:xfrm>
            <a:off x="532408" y="246328"/>
            <a:ext cx="8015599"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 de</a:t>
            </a:r>
            <a:r>
              <a:rPr lang="es-US" b="1" i="0" u="none" baseline="0" dirty="0"/>
              <a:t> Actuar, diapositiva 2</a:t>
            </a:r>
          </a:p>
        </p:txBody>
      </p:sp>
      <p:sp>
        <p:nvSpPr>
          <p:cNvPr id="11" name="Content Placeholder 1"/>
          <p:cNvSpPr txBox="1">
            <a:spLocks/>
          </p:cNvSpPr>
          <p:nvPr/>
        </p:nvSpPr>
        <p:spPr>
          <a:xfrm>
            <a:off x="474885" y="1865991"/>
            <a:ext cx="11343632" cy="972986"/>
          </a:xfrm>
          <a:prstGeom prst="rect">
            <a:avLst/>
          </a:prstGeom>
        </p:spPr>
        <p:txBody>
          <a:bodyPr vert="horz" lIns="91440" tIns="45720" rIns="91440" bIns="45720" rtlCol="0">
            <a:normAutofit lnSpcReduction="10000"/>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rtl="0">
              <a:buFont typeface="+mj-lt"/>
              <a:buAutoNum type="arabicPeriod" startAt="3"/>
            </a:pPr>
            <a:r>
              <a:rPr lang="es-US" b="0" i="0" u="none" baseline="0" dirty="0"/>
              <a:t>¡Decide de qué forma quieres aprender más! Las guías de investigación comunitaria que aquí se enumeran pueden servir de ayuda para explorar distintos temas. ¿Qué temas te interesan más?</a:t>
            </a:r>
          </a:p>
        </p:txBody>
      </p:sp>
      <p:sp>
        <p:nvSpPr>
          <p:cNvPr id="7" name="Content Placeholder 1"/>
          <p:cNvSpPr txBox="1">
            <a:spLocks/>
          </p:cNvSpPr>
          <p:nvPr/>
        </p:nvSpPr>
        <p:spPr>
          <a:xfrm>
            <a:off x="2241644" y="2996850"/>
            <a:ext cx="2170637" cy="220252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más sobre el uso y las fuentes de energía en tu comunidad. </a:t>
            </a:r>
          </a:p>
        </p:txBody>
      </p:sp>
      <p:sp>
        <p:nvSpPr>
          <p:cNvPr id="8" name="Content Placeholder 1"/>
          <p:cNvSpPr txBox="1">
            <a:spLocks/>
          </p:cNvSpPr>
          <p:nvPr/>
        </p:nvSpPr>
        <p:spPr>
          <a:xfrm>
            <a:off x="6226911" y="3137961"/>
            <a:ext cx="1776436" cy="220964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más información sobre el cambio climático y las medidas para abordarlo.</a:t>
            </a:r>
          </a:p>
        </p:txBody>
      </p:sp>
      <p:sp>
        <p:nvSpPr>
          <p:cNvPr id="9" name="Content Placeholder 1"/>
          <p:cNvSpPr txBox="1">
            <a:spLocks/>
          </p:cNvSpPr>
          <p:nvPr/>
        </p:nvSpPr>
        <p:spPr>
          <a:xfrm>
            <a:off x="10005572" y="3121919"/>
            <a:ext cx="1925239" cy="2085236"/>
          </a:xfrm>
          <a:prstGeom prst="rect">
            <a:avLst/>
          </a:prstGeom>
        </p:spPr>
        <p:txBody>
          <a:bodyPr vert="horz" lIns="91440" tIns="45720" rIns="91440" bIns="45720" rtlCol="0">
            <a:normAutofit/>
          </a:bodyPr>
          <a:lstStyle>
            <a:lvl1pPr marL="514350" indent="-514350" algn="l" defTabSz="914400" rtl="0" eaLnBrk="1" latinLnBrk="0" hangingPunct="1">
              <a:lnSpc>
                <a:spcPct val="90000"/>
              </a:lnSpc>
              <a:spcBef>
                <a:spcPts val="1000"/>
              </a:spcBef>
              <a:buFont typeface="+mj-lt"/>
              <a:buAutoNum type="arabicPeriod"/>
              <a:defRPr sz="24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rtl="0">
              <a:buNone/>
            </a:pPr>
            <a:r>
              <a:rPr lang="es-US" sz="2000" b="0" i="0" u="none" baseline="0" dirty="0"/>
              <a:t>Explora más información sobre los sistemas oceánicos y su relación con el clima.</a:t>
            </a:r>
          </a:p>
        </p:txBody>
      </p:sp>
      <p:sp>
        <p:nvSpPr>
          <p:cNvPr id="2" name="Content Placeholder 1"/>
          <p:cNvSpPr>
            <a:spLocks noGrp="1"/>
          </p:cNvSpPr>
          <p:nvPr>
            <p:ph sz="quarter" idx="11"/>
          </p:nvPr>
        </p:nvSpPr>
        <p:spPr>
          <a:xfrm>
            <a:off x="532408" y="5476875"/>
            <a:ext cx="10924717" cy="720000"/>
          </a:xfrm>
        </p:spPr>
        <p:txBody>
          <a:bodyPr>
            <a:noAutofit/>
          </a:bodyPr>
          <a:lstStyle/>
          <a:p>
            <a:pPr lvl="0" algn="l" rtl="0">
              <a:buFont typeface="+mj-lt"/>
              <a:buAutoNum type="arabicPeriod" startAt="4"/>
            </a:pPr>
            <a:r>
              <a:rPr lang="es-US" b="0" i="0" u="none" baseline="0" dirty="0"/>
              <a:t>En grupo, elijan una guía que les gustaría utilizar y empiecen a explorar juntos.</a:t>
            </a:r>
          </a:p>
        </p:txBody>
      </p:sp>
      <p:pic>
        <p:nvPicPr>
          <p:cNvPr id="10" name="Picture 9">
            <a:extLst>
              <a:ext uri="{FF2B5EF4-FFF2-40B4-BE49-F238E27FC236}">
                <a16:creationId xmlns:a16="http://schemas.microsoft.com/office/drawing/2014/main" id="{34E81D06-2FE1-0CC0-C7C1-62BB562AED07}"/>
              </a:ext>
              <a:ext uri="{C183D7F6-B498-43B3-948B-1728B52AA6E4}">
                <adec:decorative xmlns:adec="http://schemas.microsoft.com/office/drawing/2017/decorative" val="1"/>
              </a:ext>
            </a:extLst>
          </p:cNvPr>
          <p:cNvPicPr>
            <a:picLocks noChangeAspect="1"/>
          </p:cNvPicPr>
          <p:nvPr/>
        </p:nvPicPr>
        <p:blipFill>
          <a:blip r:embed="rId2"/>
          <a:srcRect/>
          <a:stretch/>
        </p:blipFill>
        <p:spPr>
          <a:xfrm>
            <a:off x="507557" y="2955850"/>
            <a:ext cx="1653544" cy="2139881"/>
          </a:xfrm>
          <a:prstGeom prst="rect">
            <a:avLst/>
          </a:prstGeom>
        </p:spPr>
        <p:style>
          <a:lnRef idx="2">
            <a:schemeClr val="dk1"/>
          </a:lnRef>
          <a:fillRef idx="1">
            <a:schemeClr val="lt1"/>
          </a:fillRef>
          <a:effectRef idx="0">
            <a:schemeClr val="dk1"/>
          </a:effectRef>
          <a:fontRef idx="minor">
            <a:schemeClr val="dk1"/>
          </a:fontRef>
        </p:style>
      </p:pic>
      <p:pic>
        <p:nvPicPr>
          <p:cNvPr id="4" name="Picture 3">
            <a:extLst>
              <a:ext uri="{FF2B5EF4-FFF2-40B4-BE49-F238E27FC236}">
                <a16:creationId xmlns:a16="http://schemas.microsoft.com/office/drawing/2014/main" id="{06BFA9BA-53A9-0B74-15B6-40A9F0FCE38F}"/>
              </a:ext>
              <a:ext uri="{C183D7F6-B498-43B3-948B-1728B52AA6E4}">
                <adec:decorative xmlns:adec="http://schemas.microsoft.com/office/drawing/2017/decorative" val="1"/>
              </a:ext>
            </a:extLst>
          </p:cNvPr>
          <p:cNvPicPr>
            <a:picLocks noChangeAspect="1"/>
          </p:cNvPicPr>
          <p:nvPr/>
        </p:nvPicPr>
        <p:blipFill>
          <a:blip r:embed="rId3"/>
          <a:srcRect/>
          <a:stretch/>
        </p:blipFill>
        <p:spPr>
          <a:xfrm>
            <a:off x="4442325" y="2996850"/>
            <a:ext cx="1701951" cy="2202526"/>
          </a:xfrm>
          <a:prstGeom prst="rect">
            <a:avLst/>
          </a:prstGeom>
        </p:spPr>
        <p:style>
          <a:lnRef idx="2">
            <a:schemeClr val="dk1"/>
          </a:lnRef>
          <a:fillRef idx="1">
            <a:schemeClr val="lt1"/>
          </a:fillRef>
          <a:effectRef idx="0">
            <a:schemeClr val="dk1"/>
          </a:effectRef>
          <a:fontRef idx="minor">
            <a:schemeClr val="dk1"/>
          </a:fontRef>
        </p:style>
      </p:pic>
      <p:pic>
        <p:nvPicPr>
          <p:cNvPr id="5" name="Picture 4">
            <a:extLst>
              <a:ext uri="{FF2B5EF4-FFF2-40B4-BE49-F238E27FC236}">
                <a16:creationId xmlns:a16="http://schemas.microsoft.com/office/drawing/2014/main" id="{E5DD89B5-37E8-79E2-739B-032C360D25CB}"/>
              </a:ext>
              <a:ext uri="{C183D7F6-B498-43B3-948B-1728B52AA6E4}">
                <adec:decorative xmlns:adec="http://schemas.microsoft.com/office/drawing/2017/decorative" val="1"/>
              </a:ext>
            </a:extLst>
          </p:cNvPr>
          <p:cNvPicPr>
            <a:picLocks noChangeAspect="1"/>
          </p:cNvPicPr>
          <p:nvPr/>
        </p:nvPicPr>
        <p:blipFill>
          <a:blip r:embed="rId4"/>
          <a:srcRect/>
          <a:stretch/>
        </p:blipFill>
        <p:spPr>
          <a:xfrm>
            <a:off x="8298771" y="2998354"/>
            <a:ext cx="1706801" cy="2208801"/>
          </a:xfrm>
          <a:prstGeom prst="rect">
            <a:avLst/>
          </a:prstGeom>
        </p:spPr>
        <p:style>
          <a:lnRef idx="2">
            <a:schemeClr val="dk1"/>
          </a:lnRef>
          <a:fillRef idx="1">
            <a:schemeClr val="lt1"/>
          </a:fillRef>
          <a:effectRef idx="0">
            <a:schemeClr val="dk1"/>
          </a:effectRef>
          <a:fontRef idx="minor">
            <a:schemeClr val="dk1"/>
          </a:fontRef>
        </p:style>
      </p:pic>
    </p:spTree>
    <p:extLst>
      <p:ext uri="{BB962C8B-B14F-4D97-AF65-F5344CB8AC3E}">
        <p14:creationId xmlns:p14="http://schemas.microsoft.com/office/powerpoint/2010/main" val="1279288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500A0B1-DA0B-3003-F948-201F3E95DCB3}"/>
              </a:ext>
            </a:extLst>
          </p:cNvPr>
          <p:cNvSpPr>
            <a:spLocks noGrp="1"/>
          </p:cNvSpPr>
          <p:nvPr>
            <p:ph type="title"/>
          </p:nvPr>
        </p:nvSpPr>
        <p:spPr>
          <a:xfrm>
            <a:off x="532409" y="246328"/>
            <a:ext cx="7982942" cy="890588"/>
          </a:xfrm>
        </p:spPr>
        <p:txBody>
          <a:bodyPr vert="horz" lIns="91440" tIns="45720" rIns="91440" bIns="45720" rtlCol="0" anchor="b">
            <a:normAutofit fontScale="90000"/>
          </a:bodyPr>
          <a:lstStyle/>
          <a:p>
            <a:pPr algn="l" rtl="0"/>
            <a:r>
              <a:rPr lang="es-US" b="1" i="0" u="none" baseline="0" dirty="0"/>
              <a:t>Extensión </a:t>
            </a:r>
            <a:r>
              <a:rPr lang="es-US" sz="4400" b="1" i="0" u="none" baseline="0" dirty="0"/>
              <a:t>de la investigación de</a:t>
            </a:r>
            <a:r>
              <a:rPr lang="es-US" b="1" i="0" u="none" baseline="0" dirty="0"/>
              <a:t> Actuar, diapositiva 3</a:t>
            </a:r>
          </a:p>
        </p:txBody>
      </p:sp>
      <p:sp>
        <p:nvSpPr>
          <p:cNvPr id="3" name="Subtitle 2"/>
          <p:cNvSpPr>
            <a:spLocks noGrp="1"/>
          </p:cNvSpPr>
          <p:nvPr>
            <p:ph type="subTitle" idx="4294967295"/>
          </p:nvPr>
        </p:nvSpPr>
        <p:spPr>
          <a:xfrm>
            <a:off x="527526" y="2217751"/>
            <a:ext cx="7221538" cy="1655763"/>
          </a:xfrm>
        </p:spPr>
        <p:txBody>
          <a:bodyPr>
            <a:normAutofit/>
          </a:bodyPr>
          <a:lstStyle/>
          <a:p>
            <a:pPr marL="0" indent="0" algn="l" rtl="0">
              <a:buNone/>
            </a:pPr>
            <a:r>
              <a:rPr lang="es-US" sz="3200" b="1" i="0" u="none" baseline="0"/>
              <a:t>Tabla de estados de ánimo</a:t>
            </a:r>
            <a:endParaRPr lang="es-US" sz="3200" b="1" dirty="0"/>
          </a:p>
        </p:txBody>
      </p:sp>
      <p:sp>
        <p:nvSpPr>
          <p:cNvPr id="2" name="Content Placeholder 1"/>
          <p:cNvSpPr>
            <a:spLocks noGrp="1"/>
          </p:cNvSpPr>
          <p:nvPr>
            <p:ph sz="quarter" idx="11"/>
          </p:nvPr>
        </p:nvSpPr>
        <p:spPr>
          <a:xfrm>
            <a:off x="527526" y="3086100"/>
            <a:ext cx="10924717" cy="3237355"/>
          </a:xfrm>
        </p:spPr>
        <p:txBody>
          <a:bodyPr>
            <a:normAutofit/>
          </a:bodyPr>
          <a:lstStyle/>
          <a:p>
            <a:pPr marL="0" indent="0" algn="l" rtl="0">
              <a:buNone/>
            </a:pPr>
            <a:r>
              <a:rPr lang="es-US" sz="2800" b="0" i="0" u="none" baseline="0" dirty="0"/>
              <a:t>¿Cómo te sientes respecto a tu capacidad para comunicarte en temas relacionados con la energía, las actividades humanas y el cambio climático?</a:t>
            </a:r>
          </a:p>
        </p:txBody>
      </p:sp>
      <p:pic>
        <p:nvPicPr>
          <p:cNvPr id="4" name="Picture 3" descr="Una serie de siete emojis ilustrados. De izquierda a derecha son: cara enfadada, cara con una lágrima llorando, cara con el ceño fruncido, cara con la boca en línea plana, cara sonriente, cara sonriente con los ojos entrecerrados y cara sonriente con ojos de estrella.">
            <a:extLst>
              <a:ext uri="{FF2B5EF4-FFF2-40B4-BE49-F238E27FC236}">
                <a16:creationId xmlns:a16="http://schemas.microsoft.com/office/drawing/2014/main" id="{9FADE8F2-E92E-1BF0-CC4E-92061BE7E993}"/>
              </a:ext>
            </a:extLst>
          </p:cNvPr>
          <p:cNvPicPr/>
          <p:nvPr/>
        </p:nvPicPr>
        <p:blipFill>
          <a:blip r:embed="rId2" cstate="print">
            <a:extLst>
              <a:ext uri="{28A0092B-C50C-407E-A947-70E740481C1C}">
                <a14:useLocalDpi xmlns:a14="http://schemas.microsoft.com/office/drawing/2010/main" val="0"/>
              </a:ext>
            </a:extLst>
          </a:blip>
          <a:stretch>
            <a:fillRect/>
          </a:stretch>
        </p:blipFill>
        <p:spPr>
          <a:xfrm>
            <a:off x="934295" y="4492771"/>
            <a:ext cx="9964011" cy="1510978"/>
          </a:xfrm>
          <a:prstGeom prst="rect">
            <a:avLst/>
          </a:prstGeom>
        </p:spPr>
      </p:pic>
    </p:spTree>
    <p:extLst>
      <p:ext uri="{BB962C8B-B14F-4D97-AF65-F5344CB8AC3E}">
        <p14:creationId xmlns:p14="http://schemas.microsoft.com/office/powerpoint/2010/main" val="3012284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Anomalías: </a:t>
            </a:r>
            <a:r>
              <a:rPr lang="es-US" sz="2400" b="0" i="0" u="none" baseline="0" dirty="0">
                <a:effectLst/>
                <a:ea typeface="Aptos" panose="020B0004020202020204" pitchFamily="34" charset="0"/>
                <a:cs typeface="Times New Roman" panose="02020603050405020304" pitchFamily="18" charset="0"/>
              </a:rPr>
              <a:t>situaciones o datos que son diferentes de los esperados, </a:t>
            </a:r>
            <a:r>
              <a:rPr lang="es-US" sz="2400" b="0" i="0" u="none" baseline="0">
                <a:effectLst/>
                <a:ea typeface="Aptos" panose="020B0004020202020204" pitchFamily="34" charset="0"/>
                <a:cs typeface="Times New Roman" panose="02020603050405020304" pitchFamily="18" charset="0"/>
              </a:rPr>
              <a:t>basados en el </a:t>
            </a:r>
            <a:r>
              <a:rPr lang="es-US" sz="2400" b="0" i="0" u="none" baseline="0" dirty="0">
                <a:effectLst/>
                <a:ea typeface="Aptos" panose="020B0004020202020204" pitchFamily="34" charset="0"/>
                <a:cs typeface="Times New Roman" panose="02020603050405020304" pitchFamily="18" charset="0"/>
              </a:rPr>
              <a:t>promedio.</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Botánicos: </a:t>
            </a:r>
            <a:r>
              <a:rPr lang="es-US" sz="2400" b="0" i="0" u="none" baseline="0" dirty="0">
                <a:effectLst/>
                <a:ea typeface="Aptos" panose="020B0004020202020204" pitchFamily="34" charset="0"/>
                <a:cs typeface="Times New Roman" panose="02020603050405020304" pitchFamily="18" charset="0"/>
              </a:rPr>
              <a:t>científicos que estudian las plantas. </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Clima: </a:t>
            </a:r>
            <a:r>
              <a:rPr lang="es-US" sz="2400" b="0" i="0" u="none" baseline="0" dirty="0">
                <a:effectLst/>
                <a:ea typeface="Aptos" panose="020B0004020202020204" pitchFamily="34" charset="0"/>
                <a:cs typeface="Times New Roman" panose="02020603050405020304" pitchFamily="18" charset="0"/>
              </a:rPr>
              <a:t>patrones meteorológicos a largo plazo en un lugar específico durante un periodo prolongado, como décadas o siglos.</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Sequía: </a:t>
            </a:r>
            <a:r>
              <a:rPr lang="es-US" sz="2400" b="0" i="0" u="none" baseline="0" dirty="0">
                <a:effectLst/>
                <a:ea typeface="Aptos" panose="020B0004020202020204" pitchFamily="34" charset="0"/>
                <a:cs typeface="Times New Roman" panose="02020603050405020304" pitchFamily="18" charset="0"/>
              </a:rPr>
              <a:t>periodo de sequedad, especialmente cuando es prolongado.</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Economistas: </a:t>
            </a:r>
            <a:r>
              <a:rPr lang="es-US" sz="2400" b="0" i="0" u="none" baseline="0" dirty="0">
                <a:effectLst/>
                <a:ea typeface="Aptos" panose="020B0004020202020204" pitchFamily="34" charset="0"/>
                <a:cs typeface="Times New Roman" panose="02020603050405020304" pitchFamily="18" charset="0"/>
              </a:rPr>
              <a:t>investigadores que estudian las economías. </a:t>
            </a:r>
          </a:p>
        </p:txBody>
      </p:sp>
    </p:spTree>
    <p:extLst>
      <p:ext uri="{BB962C8B-B14F-4D97-AF65-F5344CB8AC3E}">
        <p14:creationId xmlns:p14="http://schemas.microsoft.com/office/powerpoint/2010/main" val="247301755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 (diapositiva 2)</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lnSpcReduction="10000"/>
          </a:bodyPr>
          <a:lstStyle/>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Emite: </a:t>
            </a:r>
            <a:r>
              <a:rPr lang="es-US" sz="2400" b="0" i="0" u="none" baseline="0" dirty="0">
                <a:effectLst/>
                <a:ea typeface="Aptos" panose="020B0004020202020204" pitchFamily="34" charset="0"/>
                <a:cs typeface="Times New Roman" panose="02020603050405020304" pitchFamily="18" charset="0"/>
              </a:rPr>
              <a:t>vertidos a la atmósfera.</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Bomberos: </a:t>
            </a:r>
            <a:r>
              <a:rPr lang="es-US" sz="2400" b="0" i="0" u="none" baseline="0" dirty="0">
                <a:effectLst/>
                <a:ea typeface="Aptos" panose="020B0004020202020204" pitchFamily="34" charset="0"/>
                <a:cs typeface="Times New Roman" panose="02020603050405020304" pitchFamily="18" charset="0"/>
              </a:rPr>
              <a:t>personas que intentan apagar incendios. </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Combustible fósil: </a:t>
            </a:r>
            <a:r>
              <a:rPr lang="es-US" sz="2400" b="0" i="0" u="none" baseline="0" dirty="0">
                <a:effectLst/>
                <a:ea typeface="Aptos" panose="020B0004020202020204" pitchFamily="34" charset="0"/>
                <a:cs typeface="Times New Roman" panose="02020603050405020304" pitchFamily="18" charset="0"/>
              </a:rPr>
              <a:t>fuente de energía que se formó hace millones de años, como el petróleo, el carbón y el gas natural.</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Efecto invernadero: </a:t>
            </a:r>
            <a:r>
              <a:rPr lang="es-US" sz="2400" b="0" i="0" u="none" baseline="0" dirty="0">
                <a:effectLst/>
                <a:ea typeface="Aptos" panose="020B0004020202020204" pitchFamily="34" charset="0"/>
                <a:cs typeface="Times New Roman" panose="02020603050405020304" pitchFamily="18" charset="0"/>
              </a:rPr>
              <a:t>proceso por el que los gases de efecto invernadero atrapan el calor cerca de la superficie de la Tierra.</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Meteorólogos: </a:t>
            </a:r>
            <a:r>
              <a:rPr lang="es-US" sz="2400" b="0" i="0" u="none" baseline="0" dirty="0">
                <a:effectLst/>
                <a:ea typeface="Aptos" panose="020B0004020202020204" pitchFamily="34" charset="0"/>
                <a:cs typeface="Times New Roman" panose="02020603050405020304" pitchFamily="18" charset="0"/>
              </a:rPr>
              <a:t>científicos que estudian y predicen los cambios en la atmósfera terrestre, incluida la predicción meteorológica. </a:t>
            </a:r>
          </a:p>
        </p:txBody>
      </p:sp>
    </p:spTree>
    <p:extLst>
      <p:ext uri="{BB962C8B-B14F-4D97-AF65-F5344CB8AC3E}">
        <p14:creationId xmlns:p14="http://schemas.microsoft.com/office/powerpoint/2010/main" val="1863041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6A3A7-54A8-18E5-64EC-E699EBDF0191}"/>
              </a:ext>
            </a:extLst>
          </p:cNvPr>
          <p:cNvSpPr>
            <a:spLocks noGrp="1"/>
          </p:cNvSpPr>
          <p:nvPr>
            <p:ph type="title"/>
          </p:nvPr>
        </p:nvSpPr>
        <p:spPr/>
        <p:txBody>
          <a:bodyPr/>
          <a:lstStyle/>
          <a:p>
            <a:pPr algn="l" rtl="0"/>
            <a:r>
              <a:rPr lang="es-US" b="0" i="0" u="none" baseline="0"/>
              <a:t>Glosario (diapositiva 3)</a:t>
            </a:r>
          </a:p>
        </p:txBody>
      </p:sp>
      <p:sp>
        <p:nvSpPr>
          <p:cNvPr id="3" name="Text Placeholder 2">
            <a:extLst>
              <a:ext uri="{FF2B5EF4-FFF2-40B4-BE49-F238E27FC236}">
                <a16:creationId xmlns:a16="http://schemas.microsoft.com/office/drawing/2014/main" id="{9AB7BDE9-144E-3B9F-DBEB-28BDB3418C84}"/>
              </a:ext>
            </a:extLst>
          </p:cNvPr>
          <p:cNvSpPr>
            <a:spLocks noGrp="1"/>
          </p:cNvSpPr>
          <p:nvPr>
            <p:ph type="body" sz="quarter" idx="10"/>
          </p:nvPr>
        </p:nvSpPr>
        <p:spPr/>
        <p:txBody>
          <a:bodyPr>
            <a:normAutofit/>
          </a:bodyPr>
          <a:lstStyle/>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Oceanógrafos: </a:t>
            </a:r>
            <a:r>
              <a:rPr lang="es-US" sz="2400" b="0" i="0" u="none" baseline="0" dirty="0">
                <a:effectLst/>
                <a:ea typeface="Aptos" panose="020B0004020202020204" pitchFamily="34" charset="0"/>
                <a:cs typeface="Times New Roman" panose="02020603050405020304" pitchFamily="18" charset="0"/>
              </a:rPr>
              <a:t>científicos que estudian el océano. </a:t>
            </a:r>
          </a:p>
          <a:p>
            <a:pPr algn="l" rtl="0">
              <a:spcBef>
                <a:spcPts val="1800"/>
              </a:spcBef>
              <a:spcAft>
                <a:spcPts val="1800"/>
              </a:spcAft>
            </a:pPr>
            <a:r>
              <a:rPr lang="es-US" sz="2400" b="1" i="0" u="none" baseline="0" dirty="0">
                <a:effectLst/>
                <a:ea typeface="Aptos" panose="020B0004020202020204" pitchFamily="34" charset="0"/>
                <a:cs typeface="Times New Roman" panose="02020603050405020304" pitchFamily="18" charset="0"/>
              </a:rPr>
              <a:t>Irradia: </a:t>
            </a:r>
            <a:r>
              <a:rPr lang="es-US" sz="2400" b="0" i="0" u="none" baseline="0" dirty="0">
                <a:effectLst/>
                <a:ea typeface="Aptos" panose="020B0004020202020204" pitchFamily="34" charset="0"/>
                <a:cs typeface="Times New Roman" panose="02020603050405020304" pitchFamily="18" charset="0"/>
              </a:rPr>
              <a:t>desviarse o extenderse.</a:t>
            </a:r>
          </a:p>
          <a:p>
            <a:pPr algn="l" rtl="0">
              <a:spcBef>
                <a:spcPts val="1800"/>
              </a:spcBef>
              <a:spcAft>
                <a:spcPts val="1800"/>
              </a:spcAft>
            </a:pPr>
            <a:r>
              <a:rPr lang="es-US" sz="2400" b="1" i="0" u="none" baseline="0" dirty="0" err="1">
                <a:effectLst/>
                <a:ea typeface="Aptos" panose="020B0004020202020204" pitchFamily="34" charset="0"/>
                <a:cs typeface="Times New Roman" panose="02020603050405020304" pitchFamily="18" charset="0"/>
              </a:rPr>
              <a:t>Irradiancia</a:t>
            </a:r>
            <a:r>
              <a:rPr lang="es-US" sz="2400" b="1" i="0" u="none" baseline="0" dirty="0">
                <a:effectLst/>
                <a:ea typeface="Aptos" panose="020B0004020202020204" pitchFamily="34" charset="0"/>
                <a:cs typeface="Times New Roman" panose="02020603050405020304" pitchFamily="18" charset="0"/>
              </a:rPr>
              <a:t> solar: </a:t>
            </a:r>
            <a:r>
              <a:rPr lang="es-US" sz="2400" b="0" i="0" u="none" baseline="0" dirty="0">
                <a:effectLst/>
                <a:ea typeface="Aptos" panose="020B0004020202020204" pitchFamily="34" charset="0"/>
                <a:cs typeface="Times New Roman" panose="02020603050405020304" pitchFamily="18" charset="0"/>
              </a:rPr>
              <a:t>cantidad total de energía emitida por el sol, medida en la Tierra.</a:t>
            </a:r>
          </a:p>
        </p:txBody>
      </p:sp>
    </p:spTree>
    <p:extLst>
      <p:ext uri="{BB962C8B-B14F-4D97-AF65-F5344CB8AC3E}">
        <p14:creationId xmlns:p14="http://schemas.microsoft.com/office/powerpoint/2010/main" val="62831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title"/>
          </p:nvPr>
        </p:nvSpPr>
        <p:spPr>
          <a:xfrm>
            <a:off x="3350942" y="323850"/>
            <a:ext cx="6142959" cy="99281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rmAutofit/>
          </a:body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US" b="1" i="0" u="none" strike="noStrike" kern="1200" cap="none" spc="0" normalizeH="0" baseline="0" dirty="0">
                <a:ln>
                  <a:noFill/>
                </a:ln>
                <a:solidFill>
                  <a:schemeClr val="tx1"/>
                </a:solidFill>
                <a:effectLst/>
                <a:uLnTx/>
                <a:uFillTx/>
                <a:ea typeface="+mn-ea"/>
                <a:cs typeface="+mn-cs"/>
              </a:rPr>
              <a:t>Lectura de Descubrir</a:t>
            </a:r>
          </a:p>
        </p:txBody>
      </p:sp>
      <p:sp>
        <p:nvSpPr>
          <p:cNvPr id="4" name="Subtitle 3">
            <a:extLst>
              <a:ext uri="{FF2B5EF4-FFF2-40B4-BE49-F238E27FC236}">
                <a16:creationId xmlns:a16="http://schemas.microsoft.com/office/drawing/2014/main" id="{E41A8DD9-BA47-EB7D-1917-AFF4566D4532}"/>
              </a:ext>
            </a:extLst>
          </p:cNvPr>
          <p:cNvSpPr>
            <a:spLocks noGrp="1"/>
          </p:cNvSpPr>
          <p:nvPr>
            <p:ph type="subTitle" idx="1"/>
          </p:nvPr>
        </p:nvSpPr>
        <p:spPr/>
        <p:txBody>
          <a:bodyPr>
            <a:normAutofit fontScale="92500"/>
          </a:bodyPr>
          <a:lstStyle/>
          <a:p>
            <a:pPr rtl="0"/>
            <a:r>
              <a:rPr kumimoji="0" lang="es-US" sz="2800" b="0" i="0" u="none" strike="noStrike" kern="1200" cap="none" spc="0" normalizeH="0" baseline="0">
                <a:ln>
                  <a:noFill/>
                </a:ln>
                <a:effectLst/>
                <a:uLnTx/>
                <a:uFillTx/>
                <a:latin typeface="+mn-lt"/>
                <a:ea typeface="+mn-ea"/>
                <a:cs typeface="+mn-cs"/>
              </a:rPr>
              <a:t>De los combustibles fósiles al cambio climático</a:t>
            </a:r>
            <a:endParaRPr lang="es-US" dirty="0"/>
          </a:p>
        </p:txBody>
      </p:sp>
      <p:sp>
        <p:nvSpPr>
          <p:cNvPr id="2" name="Content Placeholder 1"/>
          <p:cNvSpPr>
            <a:spLocks noGrp="1"/>
          </p:cNvSpPr>
          <p:nvPr>
            <p:ph sz="quarter" idx="11"/>
          </p:nvPr>
        </p:nvSpPr>
        <p:spPr>
          <a:xfrm>
            <a:off x="528855" y="1921565"/>
            <a:ext cx="11134289" cy="4837044"/>
          </a:xfrm>
        </p:spPr>
        <p:txBody>
          <a:bodyPr>
            <a:normAutofit fontScale="92500" lnSpcReduction="10000"/>
          </a:bodyPr>
          <a:lstStyle/>
          <a:p>
            <a:pPr algn="l" rtl="0">
              <a:lnSpc>
                <a:spcPct val="110000"/>
              </a:lnSpc>
            </a:pPr>
            <a:r>
              <a:rPr lang="es-US" b="0" i="0" u="none" baseline="0" dirty="0"/>
              <a:t>Un combustible fósil es una fuente de energía que se formó hace millones de años. Los combustibles fósiles más comunes son el petróleo, el gas natural y el carbón. Cuando los combustibles fósiles se queman, liberan mucha energía que puede utilizarse para hacer cosas como propulsar </a:t>
            </a:r>
            <a:br>
              <a:rPr lang="es-US" b="0" i="0" u="none" baseline="0" dirty="0"/>
            </a:br>
            <a:r>
              <a:rPr lang="es-US" b="0" i="0" u="none" baseline="0" dirty="0"/>
              <a:t>un auto, crear electricidad o calentar una casa. El carbono de los combustibles fósiles ha estado encerrado en la atmósfera terrestre durante millones de años. Sin embargo, en los últimos 150 años aproximadamente, la gente ha empezado a utilizar muchos combustibles fósiles como fuentes de energía. La quema de combustibles fósiles emite (o libera) dióxido de carbono (CO2) y otros gases a la atmósfera, donde atrapan el calor </a:t>
            </a:r>
            <a:br>
              <a:rPr lang="es-US" b="0" i="0" u="none" baseline="0" dirty="0"/>
            </a:br>
            <a:r>
              <a:rPr lang="es-US" b="0" i="0" u="none" baseline="0" dirty="0"/>
              <a:t>y calientan el clima global.</a:t>
            </a:r>
          </a:p>
        </p:txBody>
      </p:sp>
    </p:spTree>
    <p:extLst>
      <p:ext uri="{BB962C8B-B14F-4D97-AF65-F5344CB8AC3E}">
        <p14:creationId xmlns:p14="http://schemas.microsoft.com/office/powerpoint/2010/main" val="2491010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2135722" y="-8894"/>
            <a:ext cx="9065678" cy="1028069"/>
          </a:xfrm>
        </p:spPr>
        <p:txBody>
          <a:bodyPr vert="horz" lIns="91440" tIns="45720" rIns="91440" bIns="45720" rtlCol="0" anchor="b">
            <a:normAutofit fontScale="90000"/>
          </a:bodyPr>
          <a:lstStyle/>
          <a:p>
            <a:pPr rtl="0"/>
            <a:r>
              <a:rPr lang="es-US" b="1" i="0" u="none" baseline="0" dirty="0"/>
              <a:t>Lectura de Descubrir, diapositiva 2</a:t>
            </a:r>
          </a:p>
        </p:txBody>
      </p:sp>
      <p:sp>
        <p:nvSpPr>
          <p:cNvPr id="2" name="Content Placeholder 1"/>
          <p:cNvSpPr>
            <a:spLocks noGrp="1"/>
          </p:cNvSpPr>
          <p:nvPr>
            <p:ph sz="quarter" idx="11"/>
          </p:nvPr>
        </p:nvSpPr>
        <p:spPr>
          <a:xfrm>
            <a:off x="1038613" y="1901687"/>
            <a:ext cx="6137440" cy="4691270"/>
          </a:xfrm>
        </p:spPr>
        <p:txBody>
          <a:bodyPr>
            <a:noAutofit/>
          </a:bodyPr>
          <a:lstStyle/>
          <a:p>
            <a:pPr algn="l" rtl="0"/>
            <a:r>
              <a:rPr lang="es-US" sz="2600" b="0" i="0" u="none" baseline="0" dirty="0"/>
              <a:t>Examina el gráfico que muestra el CO2 atmosférico (línea azul) y las emisiones de CO2 (línea naranja) entre los años 1750 y 2020 y responde a estas preguntas.</a:t>
            </a:r>
          </a:p>
          <a:p>
            <a:pPr marL="231775" indent="-231775" algn="l" rtl="0">
              <a:buFont typeface="Arial" panose="020B0604020202020204" pitchFamily="34" charset="0"/>
              <a:buChar char="•"/>
            </a:pPr>
            <a:r>
              <a:rPr lang="es-US" sz="2600" b="0" i="0" u="none" baseline="0" dirty="0"/>
              <a:t>¿Qué </a:t>
            </a:r>
            <a:r>
              <a:rPr lang="es-US" sz="2600" b="1" i="0" u="none" baseline="0" dirty="0"/>
              <a:t>observas</a:t>
            </a:r>
            <a:r>
              <a:rPr lang="es-US" sz="2600" b="0" i="0" u="none" baseline="0" dirty="0"/>
              <a:t> con respecto </a:t>
            </a:r>
            <a:br>
              <a:rPr lang="es-US" sz="2600" b="0" i="0" u="none" baseline="0" dirty="0"/>
            </a:br>
            <a:r>
              <a:rPr lang="es-US" sz="2600" b="0" i="0" u="none" baseline="0" dirty="0"/>
              <a:t>a la cantidad de emisiones de CO2 y de CO2 atmosférico desde 1750 hasta 2020? </a:t>
            </a:r>
          </a:p>
          <a:p>
            <a:pPr marL="231775" indent="-231775" algn="l" rtl="0">
              <a:buFont typeface="Arial" panose="020B0604020202020204" pitchFamily="34" charset="0"/>
              <a:buChar char="•"/>
            </a:pPr>
            <a:r>
              <a:rPr lang="es-US" sz="2600" b="0" i="0" u="none" baseline="0" dirty="0"/>
              <a:t>¿Cuál </a:t>
            </a:r>
            <a:r>
              <a:rPr lang="es-US" sz="2600" b="1" i="0" u="none" baseline="0" dirty="0"/>
              <a:t>crees</a:t>
            </a:r>
            <a:r>
              <a:rPr lang="es-US" sz="2600" b="0" i="0" u="none" baseline="0" dirty="0"/>
              <a:t> que puede ser la relación entre las emisiones de CO2 y el CO2 atmosférico?</a:t>
            </a:r>
          </a:p>
        </p:txBody>
      </p:sp>
      <p:pic>
        <p:nvPicPr>
          <p:cNvPr id="4" name="Picture 3">
            <a:extLst>
              <a:ext uri="{FF2B5EF4-FFF2-40B4-BE49-F238E27FC236}">
                <a16:creationId xmlns:a16="http://schemas.microsoft.com/office/drawing/2014/main" id="{49C88A57-56E0-ED33-3445-CEE8DBC377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2643" y="3865357"/>
            <a:ext cx="1814644" cy="1926700"/>
          </a:xfrm>
          <a:prstGeom prst="rect">
            <a:avLst/>
          </a:prstGeom>
        </p:spPr>
      </p:pic>
      <p:pic>
        <p:nvPicPr>
          <p:cNvPr id="7" name="Picture 6">
            <a:extLst>
              <a:ext uri="{FF2B5EF4-FFF2-40B4-BE49-F238E27FC236}">
                <a16:creationId xmlns:a16="http://schemas.microsoft.com/office/drawing/2014/main" id="{5B85E141-C214-689F-A256-CE757C2F9CAA}"/>
              </a:ext>
            </a:extLst>
          </p:cNvPr>
          <p:cNvPicPr>
            <a:picLocks noChangeAspect="1"/>
          </p:cNvPicPr>
          <p:nvPr/>
        </p:nvPicPr>
        <p:blipFill>
          <a:blip r:embed="rId3"/>
          <a:srcRect/>
          <a:stretch/>
        </p:blipFill>
        <p:spPr>
          <a:xfrm>
            <a:off x="7064466" y="2850362"/>
            <a:ext cx="4974756" cy="2609534"/>
          </a:xfrm>
          <a:prstGeom prst="rect">
            <a:avLst/>
          </a:prstGeom>
          <a:ln w="28575">
            <a:solidFill>
              <a:srgbClr val="01C2FD"/>
            </a:solidFill>
          </a:ln>
        </p:spPr>
      </p:pic>
    </p:spTree>
    <p:extLst>
      <p:ext uri="{BB962C8B-B14F-4D97-AF65-F5344CB8AC3E}">
        <p14:creationId xmlns:p14="http://schemas.microsoft.com/office/powerpoint/2010/main" val="16779657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17A1C55-0D1D-0907-F940-40688D09A9A0}"/>
              </a:ext>
            </a:extLst>
          </p:cNvPr>
          <p:cNvSpPr>
            <a:spLocks noGrp="1"/>
          </p:cNvSpPr>
          <p:nvPr>
            <p:ph type="title"/>
          </p:nvPr>
        </p:nvSpPr>
        <p:spPr>
          <a:xfrm>
            <a:off x="1825479" y="-8894"/>
            <a:ext cx="9686164" cy="1028069"/>
          </a:xfrm>
        </p:spPr>
        <p:txBody>
          <a:bodyPr vert="horz" lIns="91440" tIns="45720" rIns="91440" bIns="45720" rtlCol="0" anchor="b">
            <a:normAutofit fontScale="90000"/>
          </a:bodyPr>
          <a:lstStyle/>
          <a:p>
            <a:pPr rtl="0"/>
            <a:r>
              <a:rPr lang="es-US" b="1" i="0" u="none" baseline="0" dirty="0"/>
              <a:t>Lectura de Descubrir, diapositiva 3</a:t>
            </a:r>
          </a:p>
        </p:txBody>
      </p:sp>
      <p:sp>
        <p:nvSpPr>
          <p:cNvPr id="2" name="Content Placeholder 1"/>
          <p:cNvSpPr>
            <a:spLocks noGrp="1"/>
          </p:cNvSpPr>
          <p:nvPr>
            <p:ph sz="quarter" idx="11"/>
          </p:nvPr>
        </p:nvSpPr>
        <p:spPr>
          <a:xfrm>
            <a:off x="1224143" y="1901687"/>
            <a:ext cx="6137440" cy="4691270"/>
          </a:xfrm>
        </p:spPr>
        <p:txBody>
          <a:bodyPr>
            <a:noAutofit/>
          </a:bodyPr>
          <a:lstStyle/>
          <a:p>
            <a:pPr algn="l" rtl="0"/>
            <a:r>
              <a:rPr lang="es-US" sz="2300" b="0" i="0" u="none" spc="-10" dirty="0"/>
              <a:t>A continuación, examina este gráfico que muestra las anomalías de la temperatura de la Tierra sobre el suelo y sobre el océano desde 1880. Una anomalía es algo diferente de lo que se espera. Por ejemplo, si la temperatura promedio anual de un lugar fuera de 20 °C, pero en un año el promedio es de 21 °C, se trataría de una anomalía de 1 °C. </a:t>
            </a:r>
          </a:p>
          <a:p>
            <a:pPr marL="231775" indent="-231775" algn="l" rtl="0">
              <a:buFont typeface="Arial" panose="020B0604020202020204" pitchFamily="34" charset="0"/>
              <a:buChar char="•"/>
            </a:pPr>
            <a:r>
              <a:rPr lang="es-US" sz="2300" b="0" i="0" u="none" baseline="0" dirty="0"/>
              <a:t>¿Qué </a:t>
            </a:r>
            <a:r>
              <a:rPr lang="es-US" sz="2300" b="1" i="0" u="none" baseline="0" dirty="0"/>
              <a:t>observas </a:t>
            </a:r>
            <a:r>
              <a:rPr lang="es-US" sz="2300" b="0" i="0" u="none" baseline="0" dirty="0"/>
              <a:t>en las temperaturas globales desde 1880? </a:t>
            </a:r>
          </a:p>
          <a:p>
            <a:pPr marL="231775" indent="-231775" algn="l" rtl="0">
              <a:buFont typeface="Arial" panose="020B0604020202020204" pitchFamily="34" charset="0"/>
              <a:buChar char="•"/>
            </a:pPr>
            <a:r>
              <a:rPr lang="es-US" sz="2300" b="0" i="0" u="none" baseline="0" dirty="0"/>
              <a:t>¿Cuál </a:t>
            </a:r>
            <a:r>
              <a:rPr lang="es-US" sz="2300" b="1" i="0" u="none" baseline="0" dirty="0"/>
              <a:t>crees</a:t>
            </a:r>
            <a:r>
              <a:rPr lang="es-US" sz="2300" b="0" i="0" u="none" baseline="0" dirty="0"/>
              <a:t> que podría ser la relación entre el aumento del CO2 atmosférico del primer gráfico y el aumento de las anomalías de la temperatura global del segundo?</a:t>
            </a:r>
          </a:p>
        </p:txBody>
      </p:sp>
      <p:pic>
        <p:nvPicPr>
          <p:cNvPr id="4" name="Picture 3">
            <a:extLst>
              <a:ext uri="{FF2B5EF4-FFF2-40B4-BE49-F238E27FC236}">
                <a16:creationId xmlns:a16="http://schemas.microsoft.com/office/drawing/2014/main" id="{49C88A57-56E0-ED33-3445-CEE8DBC377C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008" y="4247322"/>
            <a:ext cx="1814644" cy="1926700"/>
          </a:xfrm>
          <a:prstGeom prst="rect">
            <a:avLst/>
          </a:prstGeom>
        </p:spPr>
      </p:pic>
      <p:pic>
        <p:nvPicPr>
          <p:cNvPr id="7" name="Picture 6">
            <a:extLst>
              <a:ext uri="{FF2B5EF4-FFF2-40B4-BE49-F238E27FC236}">
                <a16:creationId xmlns:a16="http://schemas.microsoft.com/office/drawing/2014/main" id="{3DCA17D1-642D-7B93-A3E5-6ED2A215E146}"/>
              </a:ext>
            </a:extLst>
          </p:cNvPr>
          <p:cNvPicPr>
            <a:picLocks noChangeAspect="1"/>
          </p:cNvPicPr>
          <p:nvPr/>
        </p:nvPicPr>
        <p:blipFill>
          <a:blip r:embed="rId3"/>
          <a:srcRect/>
          <a:stretch/>
        </p:blipFill>
        <p:spPr>
          <a:xfrm>
            <a:off x="7489043" y="2458278"/>
            <a:ext cx="4477922" cy="3066274"/>
          </a:xfrm>
          <a:prstGeom prst="rect">
            <a:avLst/>
          </a:prstGeom>
          <a:ln w="28575">
            <a:solidFill>
              <a:srgbClr val="01C2FD"/>
            </a:solidFill>
          </a:ln>
        </p:spPr>
      </p:pic>
    </p:spTree>
    <p:extLst>
      <p:ext uri="{BB962C8B-B14F-4D97-AF65-F5344CB8AC3E}">
        <p14:creationId xmlns:p14="http://schemas.microsoft.com/office/powerpoint/2010/main" val="2872626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3911446-A6F4-B815-49C1-9DEBE9EE1D68}"/>
              </a:ext>
            </a:extLst>
          </p:cNvPr>
          <p:cNvSpPr>
            <a:spLocks noGrp="1"/>
          </p:cNvSpPr>
          <p:nvPr>
            <p:ph type="title"/>
          </p:nvPr>
        </p:nvSpPr>
        <p:spPr>
          <a:xfrm>
            <a:off x="1491330" y="-17057"/>
            <a:ext cx="10355038" cy="1039130"/>
          </a:xfrm>
        </p:spPr>
        <p:txBody>
          <a:bodyPr vert="horz" lIns="91440" tIns="45720" rIns="91440" bIns="45720" rtlCol="0" anchor="b">
            <a:normAutofit/>
          </a:bodyPr>
          <a:lstStyle/>
          <a:p>
            <a:pPr rtl="0"/>
            <a:r>
              <a:rPr lang="es-US" sz="4000" b="1" i="0" u="none" baseline="0" dirty="0"/>
              <a:t>Lectura de Descubrir, diapositiva 4</a:t>
            </a:r>
          </a:p>
        </p:txBody>
      </p:sp>
      <p:sp>
        <p:nvSpPr>
          <p:cNvPr id="2" name="Content Placeholder 1"/>
          <p:cNvSpPr>
            <a:spLocks noGrp="1"/>
          </p:cNvSpPr>
          <p:nvPr>
            <p:ph sz="quarter" idx="11"/>
          </p:nvPr>
        </p:nvSpPr>
        <p:spPr>
          <a:xfrm>
            <a:off x="3267044" y="2756452"/>
            <a:ext cx="8158793" cy="2285998"/>
          </a:xfrm>
        </p:spPr>
        <p:txBody>
          <a:bodyPr>
            <a:normAutofit/>
          </a:bodyPr>
          <a:lstStyle/>
          <a:p>
            <a:pPr algn="l" rtl="0"/>
            <a:r>
              <a:rPr lang="es-US" b="1" i="0" u="none" baseline="0" dirty="0"/>
              <a:t>Conexión con la comunidad:</a:t>
            </a:r>
            <a:r>
              <a:rPr lang="es-US" b="0" i="0" u="none" baseline="0" dirty="0"/>
              <a:t> ¿Qué te parecen los cambios en tu comunidad, en el presente o en el futuro, relacionados con la evolución de las emisiones y el clima?</a:t>
            </a:r>
          </a:p>
        </p:txBody>
      </p:sp>
      <p:pic>
        <p:nvPicPr>
          <p:cNvPr id="4" name="Picture 3">
            <a:extLst>
              <a:ext uri="{FF2B5EF4-FFF2-40B4-BE49-F238E27FC236}">
                <a16:creationId xmlns:a16="http://schemas.microsoft.com/office/drawing/2014/main" id="{BC8C06FB-1CCC-0222-1970-34B052FFF62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2791" y="2361998"/>
            <a:ext cx="2624253" cy="2624253"/>
          </a:xfrm>
          <a:prstGeom prst="rect">
            <a:avLst/>
          </a:prstGeom>
        </p:spPr>
      </p:pic>
    </p:spTree>
    <p:extLst>
      <p:ext uri="{BB962C8B-B14F-4D97-AF65-F5344CB8AC3E}">
        <p14:creationId xmlns:p14="http://schemas.microsoft.com/office/powerpoint/2010/main" val="19045102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31FE2B0-4DE2-4E4D-67AC-995D90F7BF73}"/>
              </a:ext>
            </a:extLst>
          </p:cNvPr>
          <p:cNvSpPr>
            <a:spLocks noGrp="1"/>
          </p:cNvSpPr>
          <p:nvPr>
            <p:ph type="title"/>
          </p:nvPr>
        </p:nvSpPr>
        <p:spPr/>
        <p:txBody>
          <a:bodyPr>
            <a:normAutofit fontScale="90000"/>
          </a:bodyPr>
          <a:lstStyle/>
          <a:p>
            <a:pPr algn="l" rtl="0"/>
            <a:r>
              <a:rPr lang="es-US" b="1" i="0" u="none" baseline="0"/>
              <a:t>Investigación de Descubrir</a:t>
            </a:r>
          </a:p>
        </p:txBody>
      </p:sp>
      <p:sp>
        <p:nvSpPr>
          <p:cNvPr id="3" name="Subtitle 2">
            <a:extLst>
              <a:ext uri="{FF2B5EF4-FFF2-40B4-BE49-F238E27FC236}">
                <a16:creationId xmlns:a16="http://schemas.microsoft.com/office/drawing/2014/main" id="{AF161D01-3513-B5AE-1271-C95911CA8314}"/>
              </a:ext>
            </a:extLst>
          </p:cNvPr>
          <p:cNvSpPr>
            <a:spLocks noGrp="1"/>
          </p:cNvSpPr>
          <p:nvPr>
            <p:ph type="subTitle" idx="1"/>
          </p:nvPr>
        </p:nvSpPr>
        <p:spPr>
          <a:xfrm>
            <a:off x="1376698" y="1380376"/>
            <a:ext cx="11011001" cy="756700"/>
          </a:xfrm>
        </p:spPr>
        <p:txBody>
          <a:bodyPr>
            <a:normAutofit/>
          </a:bodyPr>
          <a:lstStyle/>
          <a:p>
            <a:pPr algn="ctr" rtl="0"/>
            <a:r>
              <a:rPr kumimoji="0" lang="es-US" sz="2400" b="0" i="0" u="none" strike="noStrike" kern="1200" cap="none" spc="0" normalizeH="0" baseline="0" dirty="0">
                <a:ln>
                  <a:noFill/>
                </a:ln>
                <a:effectLst/>
                <a:uLnTx/>
                <a:uFillTx/>
                <a:latin typeface="+mn-lt"/>
                <a:ea typeface="+mn-ea"/>
                <a:cs typeface="+mn-cs"/>
              </a:rPr>
              <a:t>¿De qué manera la actividad humana produce gases de efecto invernadero?</a:t>
            </a:r>
            <a:endParaRPr lang="es-US" sz="1400" dirty="0"/>
          </a:p>
        </p:txBody>
      </p:sp>
      <p:sp>
        <p:nvSpPr>
          <p:cNvPr id="7" name="TextBox 6">
            <a:extLst>
              <a:ext uri="{FF2B5EF4-FFF2-40B4-BE49-F238E27FC236}">
                <a16:creationId xmlns:a16="http://schemas.microsoft.com/office/drawing/2014/main" id="{E68A4F87-8906-ED9B-E4D6-4F527146A726}"/>
              </a:ext>
            </a:extLst>
          </p:cNvPr>
          <p:cNvSpPr txBox="1"/>
          <p:nvPr/>
        </p:nvSpPr>
        <p:spPr>
          <a:xfrm>
            <a:off x="633637" y="1969778"/>
            <a:ext cx="11558363" cy="1508105"/>
          </a:xfrm>
          <a:prstGeom prst="rect">
            <a:avLst/>
          </a:prstGeom>
          <a:noFill/>
        </p:spPr>
        <p:txBody>
          <a:bodyPr wrap="square">
            <a:spAutoFit/>
          </a:bodyPr>
          <a:lstStyle/>
          <a:p>
            <a:pPr algn="l" rtl="0"/>
            <a:r>
              <a:rPr lang="es-US" sz="2300" b="0" i="0" u="none" spc="-20" dirty="0"/>
              <a:t>Los gases de efecto invernadero (GEI) son gases que atrapan la energía del sol </a:t>
            </a:r>
            <a:br>
              <a:rPr lang="es-US" sz="2300" b="0" i="0" u="none" spc="-20" dirty="0"/>
            </a:br>
            <a:r>
              <a:rPr lang="es-US" sz="2300" b="0" i="0" u="none" spc="-20" dirty="0"/>
              <a:t>y calientan la atmósfera. El dióxido de carbono es un GEI, pero también existen otros, como el metano. Algunos GEI presentes en la atmósfera son producidos a partir de actividades humanas, mientras que otros son el resultado de procesos naturales.</a:t>
            </a:r>
          </a:p>
        </p:txBody>
      </p:sp>
      <p:sp>
        <p:nvSpPr>
          <p:cNvPr id="2" name="Content Placeholder 1">
            <a:extLst>
              <a:ext uri="{FF2B5EF4-FFF2-40B4-BE49-F238E27FC236}">
                <a16:creationId xmlns:a16="http://schemas.microsoft.com/office/drawing/2014/main" id="{80270430-DB69-071C-CFC6-58E9FD937ACC}"/>
              </a:ext>
            </a:extLst>
          </p:cNvPr>
          <p:cNvSpPr>
            <a:spLocks noGrp="1"/>
          </p:cNvSpPr>
          <p:nvPr>
            <p:ph sz="quarter" idx="11"/>
          </p:nvPr>
        </p:nvSpPr>
        <p:spPr>
          <a:xfrm>
            <a:off x="633638" y="3677478"/>
            <a:ext cx="9020572" cy="2584173"/>
          </a:xfrm>
        </p:spPr>
        <p:txBody>
          <a:bodyPr>
            <a:noAutofit/>
          </a:bodyPr>
          <a:lstStyle/>
          <a:p>
            <a:pPr algn="l" rtl="0">
              <a:lnSpc>
                <a:spcPct val="100000"/>
              </a:lnSpc>
            </a:pPr>
            <a:r>
              <a:rPr lang="es-US" sz="1700" b="0" i="0" u="none" baseline="0" dirty="0"/>
              <a:t>Por tu cuenta o con ayuda de otros, formula una predicción. Utiliza la hoja de ejercicios o crea un gráfico circular como el de la derecha para representar el 100 % de los GEI globales que se añaden a la atmósfera. Dibuja diez segmentos. Cada segmento muestra el 10 % del total. A continuación, utiliza dos colores diferentes para mostrar qué porcentaje de las actuales adiciones globales de GEI a la atmósfera crees que son de origen humano y qué porcentaje son el resultado de procesos naturales. Las respuestas están al final de la página. ¿Qué tan acertadas fueron tus predicciones?</a:t>
            </a:r>
          </a:p>
          <a:p>
            <a:pPr marL="517525" indent="0" algn="l" rtl="0">
              <a:lnSpc>
                <a:spcPct val="100000"/>
              </a:lnSpc>
              <a:buNone/>
            </a:pPr>
            <a:r>
              <a:rPr lang="es-US" sz="1700" b="1" i="0" u="none" baseline="0" dirty="0"/>
              <a:t>Recurso: Hoja de trabajo de predicción de gases de efecto invernadero (GEI)</a:t>
            </a:r>
            <a:endParaRPr lang="es-US" sz="1700" dirty="0"/>
          </a:p>
          <a:p>
            <a:pPr>
              <a:lnSpc>
                <a:spcPct val="100000"/>
              </a:lnSpc>
            </a:pPr>
            <a:endParaRPr lang="es-US" sz="1700" dirty="0"/>
          </a:p>
        </p:txBody>
      </p:sp>
      <p:pic>
        <p:nvPicPr>
          <p:cNvPr id="6" name="Picture 5" descr="Ilustración lineal de un gráfico circular con 10 secciones iguales">
            <a:extLst>
              <a:ext uri="{FF2B5EF4-FFF2-40B4-BE49-F238E27FC236}">
                <a16:creationId xmlns:a16="http://schemas.microsoft.com/office/drawing/2014/main" id="{C7E71C53-EA2B-114E-92EF-02031A59FF5C}"/>
              </a:ext>
            </a:extLst>
          </p:cNvPr>
          <p:cNvPicPr>
            <a:picLocks noChangeAspect="1"/>
          </p:cNvPicPr>
          <p:nvPr/>
        </p:nvPicPr>
        <p:blipFill>
          <a:blip r:embed="rId2"/>
          <a:stretch>
            <a:fillRect/>
          </a:stretch>
        </p:blipFill>
        <p:spPr>
          <a:xfrm>
            <a:off x="9857152" y="3705458"/>
            <a:ext cx="1894972" cy="1861307"/>
          </a:xfrm>
          <a:prstGeom prst="rect">
            <a:avLst/>
          </a:prstGeom>
        </p:spPr>
      </p:pic>
    </p:spTree>
    <p:extLst>
      <p:ext uri="{BB962C8B-B14F-4D97-AF65-F5344CB8AC3E}">
        <p14:creationId xmlns:p14="http://schemas.microsoft.com/office/powerpoint/2010/main" val="1135553507"/>
      </p:ext>
    </p:extLst>
  </p:cSld>
  <p:clrMapOvr>
    <a:masterClrMapping/>
  </p:clrMapOvr>
</p:sld>
</file>

<file path=ppt/theme/theme1.xml><?xml version="1.0" encoding="utf-8"?>
<a:theme xmlns:a="http://schemas.openxmlformats.org/drawingml/2006/main" name="Custom">
  <a:themeElements>
    <a:clrScheme name="whit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93">
      <a:majorFont>
        <a:latin typeface="Rockwell"/>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33787325_Lab safety_win32_sl_v3" id="{D64AF424-20BD-49B4-B694-301E69FF220B}" vid="{9707B19F-3C0C-4510-9A4B-339DEF251C3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cd090d31-fefa-4a22-9549-1e5b39d96545" xsi:nil="true"/>
    <MediaServiceKeyPoints xmlns="292c868e-6514-44ed-917d-b7c03497c149" xsi:nil="true"/>
    <lcf76f155ced4ddcb4097134ff3c332f xmlns="292c868e-6514-44ed-917d-b7c03497c149">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3E4FEC9DB8CDBB44B396B9879CE711F8" ma:contentTypeVersion="19" ma:contentTypeDescription="Crear nuevo documento." ma:contentTypeScope="" ma:versionID="98549b089c9d08903decde71debd033e">
  <xsd:schema xmlns:xsd="http://www.w3.org/2001/XMLSchema" xmlns:xs="http://www.w3.org/2001/XMLSchema" xmlns:p="http://schemas.microsoft.com/office/2006/metadata/properties" xmlns:ns2="292c868e-6514-44ed-917d-b7c03497c149" xmlns:ns3="cd090d31-fefa-4a22-9549-1e5b39d96545" targetNamespace="http://schemas.microsoft.com/office/2006/metadata/properties" ma:root="true" ma:fieldsID="7c61d98ffb2f11beb99ff98e9108ae61" ns2:_="" ns3:_="">
    <xsd:import namespace="292c868e-6514-44ed-917d-b7c03497c149"/>
    <xsd:import namespace="cd090d31-fefa-4a22-9549-1e5b39d9654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92c868e-6514-44ed-917d-b7c03497c14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8aaf63ef-2195-457b-97db-1bd2323f3f1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d090d31-fefa-4a22-9549-1e5b39d96545" elementFormDefault="qualified">
    <xsd:import namespace="http://schemas.microsoft.com/office/2006/documentManagement/types"/>
    <xsd:import namespace="http://schemas.microsoft.com/office/infopath/2007/PartnerControls"/>
    <xsd:element name="SharedWithUsers" ma:index="12"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c7fabed9-2ba7-4ab0-9c33-b1dccb52b458}" ma:internalName="TaxCatchAll" ma:showField="CatchAllData" ma:web="cd090d31-fefa-4a22-9549-1e5b39d9654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4D777B-D8CE-45EA-8FDD-C1BE86991304}">
  <ds:schemaRefs>
    <ds:schemaRef ds:uri="16c05727-aa75-4e4a-9b5f-8a80a1165891"/>
    <ds:schemaRef ds:uri="http://purl.org/dc/elements/1.1/"/>
    <ds:schemaRef ds:uri="71af3243-3dd4-4a8d-8c0d-dd76da1f02a5"/>
    <ds:schemaRef ds:uri="http://purl.org/dc/terms/"/>
    <ds:schemaRef ds:uri="http://schemas.microsoft.com/sharepoint/v3"/>
    <ds:schemaRef ds:uri="http://www.w3.org/XML/1998/namespace"/>
    <ds:schemaRef ds:uri="http://schemas.microsoft.com/office/2006/documentManagement/types"/>
    <ds:schemaRef ds:uri="http://schemas.microsoft.com/office/infopath/2007/PartnerControls"/>
    <ds:schemaRef ds:uri="http://schemas.openxmlformats.org/package/2006/metadata/core-properties"/>
    <ds:schemaRef ds:uri="230e9df3-be65-4c73-a93b-d1236ebd677e"/>
    <ds:schemaRef ds:uri="http://schemas.microsoft.com/office/2006/metadata/properties"/>
    <ds:schemaRef ds:uri="http://purl.org/dc/dcmitype/"/>
    <ds:schemaRef ds:uri="cd090d31-fefa-4a22-9549-1e5b39d96545"/>
    <ds:schemaRef ds:uri="292c868e-6514-44ed-917d-b7c03497c149"/>
  </ds:schemaRefs>
</ds:datastoreItem>
</file>

<file path=customXml/itemProps2.xml><?xml version="1.0" encoding="utf-8"?>
<ds:datastoreItem xmlns:ds="http://schemas.openxmlformats.org/officeDocument/2006/customXml" ds:itemID="{2A80BEFE-7C8F-4057-BD8C-435CCDE695C1}">
  <ds:schemaRefs>
    <ds:schemaRef ds:uri="http://schemas.microsoft.com/sharepoint/v3/contenttype/forms"/>
  </ds:schemaRefs>
</ds:datastoreItem>
</file>

<file path=customXml/itemProps3.xml><?xml version="1.0" encoding="utf-8"?>
<ds:datastoreItem xmlns:ds="http://schemas.openxmlformats.org/officeDocument/2006/customXml" ds:itemID="{BAE9AC70-20A6-4455-9EAE-C9BE5F80AF7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92c868e-6514-44ed-917d-b7c03497c149"/>
    <ds:schemaRef ds:uri="cd090d31-fefa-4a22-9549-1e5b39d9654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
  <TotalTime>7856</TotalTime>
  <Words>4232</Words>
  <Application>Microsoft Office PowerPoint</Application>
  <PresentationFormat>Panorámica</PresentationFormat>
  <Paragraphs>224</Paragraphs>
  <Slides>44</Slides>
  <Notes>4</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44</vt:i4>
      </vt:variant>
    </vt:vector>
  </HeadingPairs>
  <TitlesOfParts>
    <vt:vector size="50" baseType="lpstr">
      <vt:lpstr>Aptos</vt:lpstr>
      <vt:lpstr>Arial</vt:lpstr>
      <vt:lpstr>Calibri</vt:lpstr>
      <vt:lpstr>Rockwell</vt:lpstr>
      <vt:lpstr>Tahoma</vt:lpstr>
      <vt:lpstr>Custom</vt:lpstr>
      <vt:lpstr>Cómo comenzar con la sostenibilidad Diapositivas de la lección</vt:lpstr>
      <vt:lpstr>Resumen de la lección:</vt:lpstr>
      <vt:lpstr>Energía y clima Descubrir</vt:lpstr>
      <vt:lpstr>Resumen de Descubrir</vt:lpstr>
      <vt:lpstr>Lectura de Descubrir</vt:lpstr>
      <vt:lpstr>Lectura de Descubrir, diapositiva 2</vt:lpstr>
      <vt:lpstr>Lectura de Descubrir, diapositiva 3</vt:lpstr>
      <vt:lpstr>Lectura de Descubrir, diapositiva 4</vt:lpstr>
      <vt:lpstr>Investigación de Descubrir</vt:lpstr>
      <vt:lpstr>Investigación de Descubrir, diapositiva 2</vt:lpstr>
      <vt:lpstr>Investigación de Descubrir, diapositiva 3</vt:lpstr>
      <vt:lpstr>Investigación de Descubrir, diapositiva 4</vt:lpstr>
      <vt:lpstr>Extensión de Descubrir</vt:lpstr>
      <vt:lpstr>Extensión de Descubrir, diapositiva 2</vt:lpstr>
      <vt:lpstr>Extensión de Descubrir, diapositiva 3</vt:lpstr>
      <vt:lpstr>Energía y clima Comprender</vt:lpstr>
      <vt:lpstr>Resumen de Comprender</vt:lpstr>
      <vt:lpstr>Lectura de Comprender</vt:lpstr>
      <vt:lpstr>Lectura de Comprender, diapositiva 2</vt:lpstr>
      <vt:lpstr>Lectura de Comprender, diapositiva 3</vt:lpstr>
      <vt:lpstr>Lectura de Comprender, diapositiva 4</vt:lpstr>
      <vt:lpstr>Lectura de Comprender, diapositiva 5</vt:lpstr>
      <vt:lpstr>Investigación de Comprender</vt:lpstr>
      <vt:lpstr>Investigación de Comprender, diapositiva 2</vt:lpstr>
      <vt:lpstr>Investigación de Comprender, diapositiva 3</vt:lpstr>
      <vt:lpstr>Extensión de la investigación de Comprender</vt:lpstr>
      <vt:lpstr>Extensión de la investigación de Comprender, diapositiva 2</vt:lpstr>
      <vt:lpstr>Extensión de la investigación de Comprender, diapositiva 3</vt:lpstr>
      <vt:lpstr>Ley de  Energía y Clima</vt:lpstr>
      <vt:lpstr>Resumen de Actuar</vt:lpstr>
      <vt:lpstr>Lectura de Actuar</vt:lpstr>
      <vt:lpstr>Lectura de Actuar, diapositiva 2</vt:lpstr>
      <vt:lpstr>Lectura de Actuar, diapositiva 3</vt:lpstr>
      <vt:lpstr>Lectura de Actuar, diapositiva 4</vt:lpstr>
      <vt:lpstr>Investigación de Actuar</vt:lpstr>
      <vt:lpstr>Investigación de Actuar, diapositiva 2</vt:lpstr>
      <vt:lpstr>Investigación de Actuar, diapositiva 3</vt:lpstr>
      <vt:lpstr>Investigación de Actuar, diapositiva 4</vt:lpstr>
      <vt:lpstr>Extensión de la investigación de Actuar</vt:lpstr>
      <vt:lpstr>Extensión de la investigación de Actuar, diapositiva 2</vt:lpstr>
      <vt:lpstr>Extensión de la investigación de Actuar, diapositiva 3</vt:lpstr>
      <vt:lpstr>Glosario</vt:lpstr>
      <vt:lpstr>Glosario (diapositiva 2)</vt:lpstr>
      <vt:lpstr>Glosario (diapositiva 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Lab safety</dc:title>
  <dc:creator>Jill Curry</dc:creator>
  <cp:lastModifiedBy>Jessica Zapata Tangarife</cp:lastModifiedBy>
  <cp:revision>102</cp:revision>
  <dcterms:created xsi:type="dcterms:W3CDTF">2024-12-17T02:33:39Z</dcterms:created>
  <dcterms:modified xsi:type="dcterms:W3CDTF">2025-06-09T15:47:09Z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0x0101003E4FEC9DB8CDBB44B396B9879CE711F8</vt:lpwstr>
  </property>
</Properties>
</file>