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84" r:id="rId5"/>
    <p:sldId id="311" r:id="rId6"/>
    <p:sldId id="287" r:id="rId7"/>
    <p:sldId id="289" r:id="rId8"/>
    <p:sldId id="288" r:id="rId9"/>
    <p:sldId id="317" r:id="rId10"/>
    <p:sldId id="290" r:id="rId11"/>
    <p:sldId id="291" r:id="rId12"/>
    <p:sldId id="292" r:id="rId13"/>
    <p:sldId id="293" r:id="rId14"/>
    <p:sldId id="294" r:id="rId15"/>
    <p:sldId id="295" r:id="rId16"/>
    <p:sldId id="29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5799FB-6A48-3A88-09F5-7DA05B759D4A}" name="Jill Curry" initials="JC" userId="6d20847c813eac6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BAC"/>
    <a:srgbClr val="008F00"/>
    <a:srgbClr val="01C2FD"/>
    <a:srgbClr val="01774B"/>
    <a:srgbClr val="FFC000"/>
    <a:srgbClr val="D3A02A"/>
    <a:srgbClr val="EA3F33"/>
    <a:srgbClr val="173668"/>
    <a:srgbClr val="18558B"/>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448" autoAdjust="0"/>
    <p:restoredTop sz="86467" autoAdjust="0"/>
  </p:normalViewPr>
  <p:slideViewPr>
    <p:cSldViewPr snapToGrid="0">
      <p:cViewPr>
        <p:scale>
          <a:sx n="125" d="100"/>
          <a:sy n="125" d="100"/>
        </p:scale>
        <p:origin x="-744" y="-312"/>
      </p:cViewPr>
      <p:guideLst>
        <p:guide orient="horz" pos="2160"/>
        <p:guide pos="3840"/>
      </p:guideLst>
    </p:cSldViewPr>
  </p:slideViewPr>
  <p:outlineViewPr>
    <p:cViewPr>
      <p:scale>
        <a:sx n="33" d="100"/>
        <a:sy n="33" d="100"/>
      </p:scale>
      <p:origin x="0" y="-997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6/7/2025</a:t>
            </a:fld>
            <a:endParaRPr lang="en-US" dirty="0"/>
          </a:p>
        </p:txBody>
      </p:sp>
      <p:sp>
        <p:nvSpPr>
          <p:cNvPr id="4" name="Footer Placeholder 3">
            <a:extLst>
              <a:ext uri="{FF2B5EF4-FFF2-40B4-BE49-F238E27FC236}">
                <a16:creationId xmlns:a16="http://schemas.microsoft.com/office/drawing/2014/main" xmlns=""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6/7/2025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algn="l" rtl="0"/>
            <a:fld id="{C853816F-A1CF-4485-B308-1B9F14B36EAD}" type="slidenum">
              <a:rPr/>
              <a:t>3</a:t>
            </a:fld>
            <a:endParaRPr lang="es-US" dirty="0"/>
          </a:p>
        </p:txBody>
      </p:sp>
    </p:spTree>
    <p:extLst>
      <p:ext uri="{BB962C8B-B14F-4D97-AF65-F5344CB8AC3E}">
        <p14:creationId xmlns:p14="http://schemas.microsoft.com/office/powerpoint/2010/main" val="2048402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png"/><Relationship Id="rId18" Type="http://schemas.openxmlformats.org/officeDocument/2006/relationships/image" Target="../media/image14.png"/><Relationship Id="rId26" Type="http://schemas.openxmlformats.org/officeDocument/2006/relationships/image" Target="../media/image12.png"/><Relationship Id="rId3" Type="http://schemas.openxmlformats.org/officeDocument/2006/relationships/image" Target="../media/image7.svg"/><Relationship Id="rId21" Type="http://schemas.openxmlformats.org/officeDocument/2006/relationships/image" Target="../media/image17.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1.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19.png"/><Relationship Id="rId10" Type="http://schemas.openxmlformats.org/officeDocument/2006/relationships/image" Target="../media/image9.png"/><Relationship Id="rId19"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18.png"/><Relationship Id="rId27"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xmlns=""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xmlns=""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xmlns=""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xmlns=""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xmlns="" id="{B7EE27FD-792F-CCA0-FB1E-760E6E0EDAF5}"/>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xmlns="" id="{9C833E11-1D45-4E9E-A867-91B0519EFDD5}"/>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xmlns="" id="{1B72D5F6-ED8C-4D39-3B37-77F972CFA145}"/>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xmlns="" id="{2EA01EE1-79B1-F56F-C864-038D25AA9DE1}"/>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xmlns="" id="{6AF32D16-433B-F79C-D302-239A380C68B6}"/>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xmlns="" id="{4DAF4FB2-3B0D-88C7-BA42-E701D419AFB5}"/>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xmlns="" id="{59FE6AC6-6E6A-C1F6-AF4A-D32A11BA9D73}"/>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xmlns="" id="{82D90D4D-13D0-B788-E3D0-8E2BE66043DF}"/>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xmlns="" id="{8BC6E086-C36F-9BAC-84C2-B785FF3E1A6E}"/>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xmlns="" id="{7B88904D-20E5-E181-EE02-FF76D123A7B0}"/>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xmlns="" id="{BBC61D86-E4A3-46C0-C176-E0B6C61D8791}"/>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xmlns="" id="{93B26803-3E9E-F4A8-C7EA-1F7BB8DB5E6A}"/>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xmlns="" id="{9E584B0D-3326-1D8B-80C6-82EB1DD7FBA0}"/>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xmlns="" id="{1D6452FA-189A-1D71-7F25-99416F89F194}"/>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xmlns="" id="{03AF5381-379C-614A-E84F-64145620FB65}"/>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xmlns=""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xmlns=""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xmlns=""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xmlns=""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xmlns=""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xmlns=""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xmlns=""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xmlns=""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xmlns=""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xmlns=""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xmlns=""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xmlns=""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xmlns=""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xmlns=""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xmlns=""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xmlns="" id="{5D140298-3E00-4E73-B947-697E69282864}"/>
              </a:ext>
            </a:extLst>
          </p:cNvPr>
          <p:cNvSpPr>
            <a:spLocks noGrp="1"/>
          </p:cNvSpPr>
          <p:nvPr>
            <p:ph type="subTitle" idx="1" hasCustomPrompt="1"/>
          </p:nvPr>
        </p:nvSpPr>
        <p:spPr>
          <a:xfrm>
            <a:off x="2802314" y="1350457"/>
            <a:ext cx="7221166" cy="63411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xmlns=""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xmlns=""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xmlns=""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xmlns="" id="{504A5E7F-EE5D-60D8-F4EB-5C9241121EFA}"/>
              </a:ext>
            </a:extLst>
          </p:cNvPr>
          <p:cNvSpPr>
            <a:spLocks noGrp="1"/>
          </p:cNvSpPr>
          <p:nvPr>
            <p:ph type="title" hasCustomPrompt="1"/>
          </p:nvPr>
        </p:nvSpPr>
        <p:spPr>
          <a:xfrm>
            <a:off x="2462206" y="10155"/>
            <a:ext cx="851059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xmlns=""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xmlns="" id="{5D140298-3E00-4E73-B947-697E69282864}"/>
              </a:ext>
            </a:extLst>
          </p:cNvPr>
          <p:cNvSpPr>
            <a:spLocks noGrp="1"/>
          </p:cNvSpPr>
          <p:nvPr>
            <p:ph type="subTitle" idx="1" hasCustomPrompt="1"/>
          </p:nvPr>
        </p:nvSpPr>
        <p:spPr>
          <a:xfrm>
            <a:off x="2624378" y="1367499"/>
            <a:ext cx="8933980" cy="576969"/>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xmlns=""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xmlns="" id="{45EFF046-9CAD-1DCD-4258-42AE1A63021B}"/>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xmlns="" id="{8655BFEC-2A1A-96F1-8F78-6DEAC61C8148}"/>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xmlns="" id="{A3CEBA6C-3CEA-DC11-9679-891DDAE8F868}"/>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xmlns="" id="{B29105A3-F640-4C2D-A5EB-6E10DD6428AE}"/>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xmlns="" id="{D586C060-202C-56E8-A3B8-ACD2EC5C6657}"/>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xmlns="" id="{6A15E05F-71D2-70E2-5A43-D4FE059B3AC2}"/>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xmlns="" id="{A8A241E3-805C-20B5-1576-ABDD6F858E2D}"/>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xmlns="" id="{EE6DE37F-4B1A-5619-3D00-DB19A4079EFF}"/>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xmlns="" id="{9D355C16-825C-BC2D-E619-B2BE1DE7E4D6}"/>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xmlns="" id="{7CEB6F85-1C18-842D-F773-C586DF501581}"/>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xmlns="" id="{0E6C14F7-AAC1-4BA6-3405-18C218CEE3F7}"/>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xmlns="" id="{D735F8CD-B030-9B02-9AE6-41B0F1115856}"/>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xmlns="" id="{7B9142E8-4E8D-BECC-5EC8-B421997A5526}"/>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xmlns="" id="{40A07BC8-EF00-CB05-A5EE-869455F9CF4C}"/>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xmlns="" id="{9E12CD5C-E104-2783-8455-3295611B4A6E}"/>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xmlns=""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xmlns=""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xmlns=""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xmlns=""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xmlns=""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xmlns=""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xmlns="" id="{FEC25703-917A-4EFC-591E-AB786C42F627}"/>
              </a:ext>
            </a:extLst>
          </p:cNvPr>
          <p:cNvSpPr>
            <a:spLocks noGrp="1"/>
          </p:cNvSpPr>
          <p:nvPr>
            <p:ph type="title" hasCustomPrompt="1"/>
          </p:nvPr>
        </p:nvSpPr>
        <p:spPr>
          <a:xfrm>
            <a:off x="2624379" y="323849"/>
            <a:ext cx="8933979"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xmlns=""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xmlns=""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xmlns="" id="{45EFF046-9CAD-1DCD-4258-42AE1A63021B}"/>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xmlns="" id="{8655BFEC-2A1A-96F1-8F78-6DEAC61C8148}"/>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xmlns="" id="{A3CEBA6C-3CEA-DC11-9679-891DDAE8F868}"/>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xmlns="" id="{B29105A3-F640-4C2D-A5EB-6E10DD6428AE}"/>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xmlns="" id="{D586C060-202C-56E8-A3B8-ACD2EC5C6657}"/>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xmlns="" id="{6A15E05F-71D2-70E2-5A43-D4FE059B3AC2}"/>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xmlns="" id="{A8A241E3-805C-20B5-1576-ABDD6F858E2D}"/>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xmlns="" id="{EE6DE37F-4B1A-5619-3D00-DB19A4079EFF}"/>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xmlns="" id="{9D355C16-825C-BC2D-E619-B2BE1DE7E4D6}"/>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xmlns="" id="{7CEB6F85-1C18-842D-F773-C586DF501581}"/>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xmlns="" id="{0E6C14F7-AAC1-4BA6-3405-18C218CEE3F7}"/>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xmlns="" id="{D735F8CD-B030-9B02-9AE6-41B0F1115856}"/>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xmlns="" id="{7B9142E8-4E8D-BECC-5EC8-B421997A5526}"/>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xmlns="" id="{40A07BC8-EF00-CB05-A5EE-869455F9CF4C}"/>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xmlns="" id="{9E12CD5C-E104-2783-8455-3295611B4A6E}"/>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xmlns=""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xmlns=""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xmlns=""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xmlns=""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xmlns=""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xmlns=""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xmlns="" id="{FEC25703-917A-4EFC-591E-AB786C42F627}"/>
              </a:ext>
            </a:extLst>
          </p:cNvPr>
          <p:cNvSpPr>
            <a:spLocks noGrp="1"/>
          </p:cNvSpPr>
          <p:nvPr>
            <p:ph type="title" hasCustomPrompt="1"/>
          </p:nvPr>
        </p:nvSpPr>
        <p:spPr>
          <a:xfrm>
            <a:off x="2364287" y="323849"/>
            <a:ext cx="10180839"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527526" y="2107832"/>
            <a:ext cx="10924717" cy="42156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xmlns="" id="{5D140298-3E00-4E73-B947-697E69282864}"/>
              </a:ext>
            </a:extLst>
          </p:cNvPr>
          <p:cNvSpPr>
            <a:spLocks noGrp="1"/>
          </p:cNvSpPr>
          <p:nvPr>
            <p:ph type="subTitle" idx="1" hasCustomPrompt="1"/>
          </p:nvPr>
        </p:nvSpPr>
        <p:spPr>
          <a:xfrm>
            <a:off x="527526" y="1375252"/>
            <a:ext cx="9788326" cy="48361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xmlns=""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xmlns=""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xmlns="" id="{6BE4B2A2-C9CA-FF64-E66D-9ADA71CCCE53}"/>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xmlns="" id="{A55C9CA9-A662-2133-5741-3D9B3EC36B93}"/>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xmlns="" id="{1ED78A26-B6F1-8CEB-74E6-6A332E81A3E9}"/>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xmlns="" id="{A6E297CC-F7CE-0580-738C-8627432D3C18}"/>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xmlns="" id="{D7BC4674-DF61-5A91-9BD9-6BE7420A518D}"/>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xmlns="" id="{A78A7DD7-8554-5120-8753-DAF9BCE39D71}"/>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xmlns="" id="{04B946C5-603C-A9D3-C2B8-613F0394217F}"/>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xmlns="" id="{991B107C-90D6-FDCB-27CF-4B62707312B8}"/>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xmlns="" id="{1547E994-D008-C154-397A-458A1D827335}"/>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xmlns="" id="{D0439352-F2E9-6347-468D-BCAFFEB0D2F4}"/>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xmlns="" id="{22E3941D-4A64-5B83-F261-908639E891EC}"/>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xmlns="" id="{DCE92A5B-5F65-82D1-C545-8ECF6CA0C411}"/>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xmlns="" id="{7CACB27B-6C32-11BE-E753-B05F6EFB174A}"/>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xmlns="" id="{52812391-3891-AAF5-9B3C-CC011C6A80C2}"/>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xmlns="" id="{8F037E8C-E2DF-3376-B088-405F5448141D}"/>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xmlns=""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xmlns=""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xmlns=""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xmlns=""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xmlns=""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xmlns=""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xmlns=""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xmlns=""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xmlns=""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xmlns="" id="{6BE4B2A2-C9CA-FF64-E66D-9ADA71CCCE53}"/>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xmlns="" id="{A55C9CA9-A662-2133-5741-3D9B3EC36B93}"/>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xmlns="" id="{1ED78A26-B6F1-8CEB-74E6-6A332E81A3E9}"/>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xmlns="" id="{A6E297CC-F7CE-0580-738C-8627432D3C18}"/>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xmlns="" id="{D7BC4674-DF61-5A91-9BD9-6BE7420A518D}"/>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xmlns="" id="{A78A7DD7-8554-5120-8753-DAF9BCE39D71}"/>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xmlns="" id="{04B946C5-603C-A9D3-C2B8-613F0394217F}"/>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xmlns="" id="{991B107C-90D6-FDCB-27CF-4B62707312B8}"/>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xmlns="" id="{1547E994-D008-C154-397A-458A1D827335}"/>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xmlns="" id="{D0439352-F2E9-6347-468D-BCAFFEB0D2F4}"/>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xmlns="" id="{22E3941D-4A64-5B83-F261-908639E891EC}"/>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xmlns="" id="{DCE92A5B-5F65-82D1-C545-8ECF6CA0C411}"/>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xmlns="" id="{7CACB27B-6C32-11BE-E753-B05F6EFB174A}"/>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xmlns="" id="{52812391-3891-AAF5-9B3C-CC011C6A80C2}"/>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xmlns="" id="{8F037E8C-E2DF-3376-B088-405F5448141D}"/>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xmlns=""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xmlns=""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xmlns=""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xmlns=""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xmlns=""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xmlns=""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xmlns=""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xmlns=""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xmlns=""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xmlns=""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xmlns=""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xmlns=""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xmlns=""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xmlns=""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xmlns=""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xmlns=""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xmlns=""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xmlns=""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xmlns=""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xmlns=""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xmlns=""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xmlns=""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633641" y="2192784"/>
            <a:ext cx="10924717" cy="410745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xmlns="" id="{5D140298-3E00-4E73-B947-697E69282864}"/>
              </a:ext>
            </a:extLst>
          </p:cNvPr>
          <p:cNvSpPr>
            <a:spLocks noGrp="1"/>
          </p:cNvSpPr>
          <p:nvPr>
            <p:ph type="subTitle" idx="1" hasCustomPrompt="1"/>
          </p:nvPr>
        </p:nvSpPr>
        <p:spPr>
          <a:xfrm>
            <a:off x="2802314" y="1384917"/>
            <a:ext cx="7221166" cy="563697"/>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xmlns=""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xmlns=""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xmlns=""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xmlns=""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xmlns="" id="{5D140298-3E00-4E73-B947-697E69282864}"/>
              </a:ext>
            </a:extLst>
          </p:cNvPr>
          <p:cNvSpPr>
            <a:spLocks noGrp="1"/>
          </p:cNvSpPr>
          <p:nvPr>
            <p:ph type="subTitle" idx="1" hasCustomPrompt="1"/>
          </p:nvPr>
        </p:nvSpPr>
        <p:spPr>
          <a:xfrm>
            <a:off x="2734704" y="1389155"/>
            <a:ext cx="7735235" cy="56228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xmlns=""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xmlns="" id="{11B9B5B4-D242-2AAD-F41A-70A950150AD6}"/>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xmlns="" id="{F5B133F4-46A5-D537-A1D9-5EFA88B033C0}"/>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xmlns="" id="{9B47CF4D-9902-E82A-F37F-84E2B7172CFF}"/>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xmlns="" id="{1991FA10-F7F5-B65F-CE89-3718A8C63C6D}"/>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xmlns="" id="{AF65757F-629C-DEE3-67C3-3CAE31294633}"/>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xmlns="" id="{5336A86D-B849-E21E-0F51-341569A583FD}"/>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xmlns="" id="{8D3FB5D1-8C09-06B0-AA29-6FB4B4D6E7A8}"/>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xmlns="" id="{53696799-83BF-422A-C291-49685AF0DC09}"/>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xmlns="" id="{97933950-B483-BC3D-CF33-2216FFA1D386}"/>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xmlns="" id="{361428B6-3B7B-4EBE-2CC9-699364B3B27C}"/>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xmlns="" id="{917578F2-5A21-86A3-A247-5CB85E11EF08}"/>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xmlns="" id="{522BF40B-5ACB-09AF-95BA-8D95970D1670}"/>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xmlns="" id="{1545FD54-5E1A-1381-C944-6AF91093E85D}"/>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xmlns="" id="{FB70F785-05BC-5DCE-5837-AE16F4C693CD}"/>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xmlns="" id="{F7434768-C658-579E-7EBC-5692229A0AB0}"/>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xmlns=""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xmlns=""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xmlns=""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xmlns=""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xmlns=""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xmlns=""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xmlns="" id="{F3C31276-56F8-2EA0-2F94-6CA03E998A14}"/>
              </a:ext>
            </a:extLst>
          </p:cNvPr>
          <p:cNvSpPr>
            <a:spLocks noGrp="1"/>
          </p:cNvSpPr>
          <p:nvPr>
            <p:ph type="title" hasCustomPrompt="1"/>
          </p:nvPr>
        </p:nvSpPr>
        <p:spPr>
          <a:xfrm>
            <a:off x="2734704" y="384199"/>
            <a:ext cx="7735235"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xmlns=""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xmlns="" id="{11B9B5B4-D242-2AAD-F41A-70A950150AD6}"/>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xmlns="" id="{F5B133F4-46A5-D537-A1D9-5EFA88B033C0}"/>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xmlns="" id="{9B47CF4D-9902-E82A-F37F-84E2B7172CFF}"/>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xmlns="" id="{1991FA10-F7F5-B65F-CE89-3718A8C63C6D}"/>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xmlns="" id="{AF65757F-629C-DEE3-67C3-3CAE31294633}"/>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xmlns="" id="{5336A86D-B849-E21E-0F51-341569A583FD}"/>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xmlns="" id="{8D3FB5D1-8C09-06B0-AA29-6FB4B4D6E7A8}"/>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xmlns="" id="{53696799-83BF-422A-C291-49685AF0DC09}"/>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xmlns="" id="{97933950-B483-BC3D-CF33-2216FFA1D386}"/>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xmlns="" id="{361428B6-3B7B-4EBE-2CC9-699364B3B27C}"/>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xmlns="" id="{917578F2-5A21-86A3-A247-5CB85E11EF08}"/>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xmlns="" id="{522BF40B-5ACB-09AF-95BA-8D95970D1670}"/>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xmlns="" id="{1545FD54-5E1A-1381-C944-6AF91093E85D}"/>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xmlns="" id="{FB70F785-05BC-5DCE-5837-AE16F4C693CD}"/>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xmlns="" id="{F7434768-C658-579E-7EBC-5692229A0AB0}"/>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xmlns=""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xmlns=""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xmlns=""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xmlns=""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xmlns=""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xmlns=""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xmlns="" id="{F3C31276-56F8-2EA0-2F94-6CA03E998A14}"/>
              </a:ext>
            </a:extLst>
          </p:cNvPr>
          <p:cNvSpPr>
            <a:spLocks noGrp="1"/>
          </p:cNvSpPr>
          <p:nvPr>
            <p:ph type="title" hasCustomPrompt="1"/>
          </p:nvPr>
        </p:nvSpPr>
        <p:spPr>
          <a:xfrm>
            <a:off x="2734704" y="384199"/>
            <a:ext cx="773523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527526" y="2074609"/>
            <a:ext cx="10924717" cy="4248846"/>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xmlns="" id="{5D140298-3E00-4E73-B947-697E69282864}"/>
              </a:ext>
            </a:extLst>
          </p:cNvPr>
          <p:cNvSpPr>
            <a:spLocks noGrp="1"/>
          </p:cNvSpPr>
          <p:nvPr>
            <p:ph type="subTitle" idx="1" hasCustomPrompt="1"/>
          </p:nvPr>
        </p:nvSpPr>
        <p:spPr>
          <a:xfrm>
            <a:off x="527525" y="1423102"/>
            <a:ext cx="8886631" cy="52859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xmlns=""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xmlns=""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xmlns="" id="{7B38B41B-E461-F153-9B78-C738268DD7FE}"/>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xmlns="" id="{8A628AFE-7FC5-928F-57E5-4975E409B5A1}"/>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xmlns="" id="{E782C3F2-06C6-22C4-A675-909AC8AC4D20}"/>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xmlns="" id="{AC7B53B9-C26A-0243-BA49-B81E796B49C6}"/>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xmlns="" id="{FE862E35-7D99-D663-6AC1-FD383C637A19}"/>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xmlns="" id="{6EDB91CA-6911-70E1-EA94-067E97D0603F}"/>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xmlns="" id="{A369D96A-A0B0-D0AF-9C73-4C360B73527B}"/>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xmlns="" id="{5F42CCED-3FB6-8B31-932F-F77592CC252E}"/>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xmlns="" id="{05B88987-C97E-8D04-7514-84CFFD6B6E91}"/>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xmlns="" id="{23D38275-886C-C3FC-0788-D8031ADF46EA}"/>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xmlns="" id="{0DF0BD51-2796-5AE2-A795-C443FBCCD900}"/>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xmlns="" id="{5C50C93A-5C30-B0A3-429C-2CA47987DC53}"/>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xmlns="" id="{8A464050-13D5-4CCC-2561-16025F5A8D07}"/>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xmlns="" id="{22C3C105-FA8B-030A-24D6-60DEF0A79CCC}"/>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xmlns="" id="{69850E01-17C0-D47D-0D0D-FFB87BB729AB}"/>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xmlns=""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xmlns=""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xmlns=""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xmlns=""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xmlns=""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xmlns=""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xmlns=""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xmlns=""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xmlns=""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xmlns="" id="{7B38B41B-E461-F153-9B78-C738268DD7FE}"/>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xmlns="" id="{8A628AFE-7FC5-928F-57E5-4975E409B5A1}"/>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xmlns="" id="{E782C3F2-06C6-22C4-A675-909AC8AC4D20}"/>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xmlns="" id="{AC7B53B9-C26A-0243-BA49-B81E796B49C6}"/>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xmlns="" id="{FE862E35-7D99-D663-6AC1-FD383C637A19}"/>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xmlns="" id="{6EDB91CA-6911-70E1-EA94-067E97D0603F}"/>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xmlns="" id="{A369D96A-A0B0-D0AF-9C73-4C360B73527B}"/>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xmlns="" id="{5F42CCED-3FB6-8B31-932F-F77592CC252E}"/>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xmlns="" id="{05B88987-C97E-8D04-7514-84CFFD6B6E91}"/>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xmlns="" id="{23D38275-886C-C3FC-0788-D8031ADF46EA}"/>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xmlns="" id="{0DF0BD51-2796-5AE2-A795-C443FBCCD900}"/>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xmlns="" id="{5C50C93A-5C30-B0A3-429C-2CA47987DC53}"/>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xmlns="" id="{8A464050-13D5-4CCC-2561-16025F5A8D07}"/>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xmlns="" id="{22C3C105-FA8B-030A-24D6-60DEF0A79CCC}"/>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xmlns="" id="{69850E01-17C0-D47D-0D0D-FFB87BB729AB}"/>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xmlns=""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xmlns=""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xmlns=""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xmlns=""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xmlns=""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xmlns=""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xmlns=""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xmlns=""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xmlns=""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521374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A00BC3F5-39B3-1648-62F2-45C0868659F6}"/>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xmlns="" id="{24326095-3B51-C5F9-14E2-1D754BD5110F}"/>
              </a:ext>
              <a:ext uri="{C183D7F6-B498-43B3-948B-1728B52AA6E4}">
                <adec:decorative xmlns:adec="http://schemas.microsoft.com/office/drawing/2017/decorative" xmlns=""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xmlns="" id="{1A2DC491-EA74-1A63-78D5-3236C8B0D4DE}"/>
              </a:ext>
              <a:ext uri="{C183D7F6-B498-43B3-948B-1728B52AA6E4}">
                <adec:decorative xmlns:adec="http://schemas.microsoft.com/office/drawing/2017/decorative" xmlns=""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xmlns="" id="{5FE53462-3A3E-FD14-1012-5A19F0FD0E53}"/>
              </a:ext>
              <a:ext uri="{C183D7F6-B498-43B3-948B-1728B52AA6E4}">
                <adec:decorative xmlns:adec="http://schemas.microsoft.com/office/drawing/2017/decorative" xmlns=""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xmlns="" id="{35361A00-F2C4-8F3D-504C-2CF21C8E9B8C}"/>
              </a:ext>
              <a:ext uri="{C183D7F6-B498-43B3-948B-1728B52AA6E4}">
                <adec:decorative xmlns:adec="http://schemas.microsoft.com/office/drawing/2017/decorative" xmlns=""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xmlns=""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xmlns=""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xmlns="" id="{5E336A36-2AF8-97CB-ADEB-128FD7952DD1}"/>
              </a:ext>
              <a:ext uri="{C183D7F6-B498-43B3-948B-1728B52AA6E4}">
                <adec:decorative xmlns:adec="http://schemas.microsoft.com/office/drawing/2017/decorative" xmlns=""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xmlns=""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xmlns=""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xmlns=""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xmlns=""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xmlns=""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xmlns=""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xmlns=""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xmlns=""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xmlns=""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xmlns=""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xmlns=""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xmlns=""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xmlns="" id="{C7E10E21-F5D0-63EB-D3CB-2366399B1817}"/>
              </a:ext>
              <a:ext uri="{C183D7F6-B498-43B3-948B-1728B52AA6E4}">
                <adec:decorative xmlns:adec="http://schemas.microsoft.com/office/drawing/2017/decorative" xmlns=""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extLst>
      <p:ext uri="{BB962C8B-B14F-4D97-AF65-F5344CB8AC3E}">
        <p14:creationId xmlns:p14="http://schemas.microsoft.com/office/powerpoint/2010/main" val="338858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xmlns=""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xmlns=""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xmlns=""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xmlns=""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xmlns=""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xmlns=""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xmlns=""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xmlns=""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xmlns=""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xmlns=""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xmlns=""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xmlns="" id="{CB78FBD4-A1C2-377C-79FC-ED614BC8320E}"/>
              </a:ext>
            </a:extLst>
          </p:cNvPr>
          <p:cNvSpPr>
            <a:spLocks noGrp="1"/>
          </p:cNvSpPr>
          <p:nvPr>
            <p:ph type="title" hasCustomPrompt="1"/>
          </p:nvPr>
        </p:nvSpPr>
        <p:spPr>
          <a:xfrm>
            <a:off x="3488924" y="-8893"/>
            <a:ext cx="6125593"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633641" y="2326793"/>
            <a:ext cx="10924717" cy="397344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xmlns=""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xmlns=""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xmlns="" id="{A00BC3F5-39B3-1648-62F2-45C0868659F6}"/>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xmlns="" id="{24326095-3B51-C5F9-14E2-1D754BD5110F}"/>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xmlns="" id="{5FE53462-3A3E-FD14-1012-5A19F0FD0E53}"/>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xmlns="" id="{35361A00-F2C4-8F3D-504C-2CF21C8E9B8C}"/>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xmlns="" id="{5E336A36-2AF8-97CB-ADEB-128FD7952DD1}"/>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xmlns="" id="{A00BC3F5-39B3-1648-62F2-45C0868659F6}"/>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xmlns="" id="{24326095-3B51-C5F9-14E2-1D754BD5110F}"/>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xmlns="" id="{5FE53462-3A3E-FD14-1012-5A19F0FD0E53}"/>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xmlns="" id="{35361A00-F2C4-8F3D-504C-2CF21C8E9B8C}"/>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xmlns="" id="{5E336A36-2AF8-97CB-ADEB-128FD7952DD1}"/>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xmlns="" id="{A00BC3F5-39B3-1648-62F2-45C0868659F6}"/>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xmlns="" id="{24326095-3B51-C5F9-14E2-1D754BD5110F}"/>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xmlns="" id="{5FE53462-3A3E-FD14-1012-5A19F0FD0E53}"/>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xmlns="" id="{35361A00-F2C4-8F3D-504C-2CF21C8E9B8C}"/>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xmlns="" id="{5E336A36-2AF8-97CB-ADEB-128FD7952DD1}"/>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xmlns=""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xmlns=""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xmlns=""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xmlns=""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xmlns=""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xmlns=""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xmlns=""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xmlns=""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xmlns="" id="{A00BC3F5-39B3-1648-62F2-45C0868659F6}"/>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xmlns="" id="{24326095-3B51-C5F9-14E2-1D754BD5110F}"/>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xmlns="" id="{5FE53462-3A3E-FD14-1012-5A19F0FD0E53}"/>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xmlns="" id="{35361A00-F2C4-8F3D-504C-2CF21C8E9B8C}"/>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xmlns="" id="{5E336A36-2AF8-97CB-ADEB-128FD7952DD1}"/>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xmlns="" id="{A00BC3F5-39B3-1648-62F2-45C0868659F6}"/>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xmlns="" id="{24326095-3B51-C5F9-14E2-1D754BD5110F}"/>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xmlns="" id="{5FE53462-3A3E-FD14-1012-5A19F0FD0E53}"/>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xmlns="" id="{35361A00-F2C4-8F3D-504C-2CF21C8E9B8C}"/>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xmlns="" id="{5E336A36-2AF8-97CB-ADEB-128FD7952DD1}"/>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xmlns="" id="{A00BC3F5-39B3-1648-62F2-45C0868659F6}"/>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xmlns="" id="{24326095-3B51-C5F9-14E2-1D754BD5110F}"/>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xmlns="" id="{5FE53462-3A3E-FD14-1012-5A19F0FD0E53}"/>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xmlns="" id="{35361A00-F2C4-8F3D-504C-2CF21C8E9B8C}"/>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xmlns="" id="{5E336A36-2AF8-97CB-ADEB-128FD7952DD1}"/>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xmlns=""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xmlns=""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xmlns=""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xmlns=""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xmlns=""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xmlns=""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xmlns=""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BCB137BB-D176-29BA-51A9-8D59FA6D0017}"/>
              </a:ext>
            </a:extLst>
          </p:cNvPr>
          <p:cNvSpPr>
            <a:spLocks noGrp="1"/>
          </p:cNvSpPr>
          <p:nvPr>
            <p:ph sz="quarter" idx="11" hasCustomPrompt="1"/>
          </p:nvPr>
        </p:nvSpPr>
        <p:spPr>
          <a:xfrm>
            <a:off x="527526" y="2080366"/>
            <a:ext cx="10924717" cy="4243089"/>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xmlns=""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xmlns=""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xmlns="" id="{5D140298-3E00-4E73-B947-697E69282864}"/>
              </a:ext>
            </a:extLst>
          </p:cNvPr>
          <p:cNvSpPr>
            <a:spLocks noGrp="1"/>
          </p:cNvSpPr>
          <p:nvPr>
            <p:ph type="subTitle" idx="1" hasCustomPrompt="1"/>
          </p:nvPr>
        </p:nvSpPr>
        <p:spPr>
          <a:xfrm>
            <a:off x="527526" y="1393350"/>
            <a:ext cx="9511824"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xmlns="" id="{B7EE27FD-792F-CCA0-FB1E-760E6E0EDAF5}"/>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xmlns="" id="{9C833E11-1D45-4E9E-A867-91B0519EFDD5}"/>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xmlns="" id="{1B72D5F6-ED8C-4D39-3B37-77F972CFA145}"/>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xmlns="" id="{2EA01EE1-79B1-F56F-C864-038D25AA9DE1}"/>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xmlns="" id="{6AF32D16-433B-F79C-D302-239A380C68B6}"/>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xmlns="" id="{4DAF4FB2-3B0D-88C7-BA42-E701D419AFB5}"/>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xmlns="" id="{59FE6AC6-6E6A-C1F6-AF4A-D32A11BA9D73}"/>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xmlns="" id="{82D90D4D-13D0-B788-E3D0-8E2BE66043DF}"/>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xmlns="" id="{8BC6E086-C36F-9BAC-84C2-B785FF3E1A6E}"/>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xmlns="" id="{7B88904D-20E5-E181-EE02-FF76D123A7B0}"/>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xmlns="" id="{BBC61D86-E4A3-46C0-C176-E0B6C61D8791}"/>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xmlns="" id="{93B26803-3E9E-F4A8-C7EA-1F7BB8DB5E6A}"/>
              </a:ext>
              <a:ext uri="{C183D7F6-B498-43B3-948B-1728B52AA6E4}">
                <adec:decorative xmlns:adec="http://schemas.microsoft.com/office/drawing/2017/decorative" xmlns=""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xmlns="" id="{9E584B0D-3326-1D8B-80C6-82EB1DD7FBA0}"/>
              </a:ext>
              <a:ext uri="{C183D7F6-B498-43B3-948B-1728B52AA6E4}">
                <adec:decorative xmlns:adec="http://schemas.microsoft.com/office/drawing/2017/decorative" xmlns=""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xmlns="" id="{1D6452FA-189A-1D71-7F25-99416F89F194}"/>
              </a:ext>
              <a:ext uri="{C183D7F6-B498-43B3-948B-1728B52AA6E4}">
                <adec:decorative xmlns:adec="http://schemas.microsoft.com/office/drawing/2017/decorative" xmlns=""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xmlns="" id="{03AF5381-379C-614A-E84F-64145620FB65}"/>
              </a:ext>
              <a:ext uri="{C183D7F6-B498-43B3-948B-1728B52AA6E4}">
                <adec:decorative xmlns:adec="http://schemas.microsoft.com/office/drawing/2017/decorative" xmlns=""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xmlns=""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xmlns=""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xmlns=""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xmlns=""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xmlns=""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xmlns=""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xmlns=""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6/7/2025</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9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ti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sz="3600" b="0" i="0" u="none" baseline="0"/>
              <a:t>Energía y clima</a:t>
            </a:r>
            <a:r>
              <a:rPr lang="es-US"/>
              <a:t/>
            </a:r>
            <a:br>
              <a:rPr lang="es-US"/>
            </a:br>
            <a:r>
              <a:rPr lang="es-US" b="0" i="0" u="none" baseline="0"/>
              <a:t>Comprender</a:t>
            </a:r>
          </a:p>
        </p:txBody>
      </p:sp>
      <p:sp>
        <p:nvSpPr>
          <p:cNvPr id="3" name="Subtitle 2"/>
          <p:cNvSpPr>
            <a:spLocks noGrp="1"/>
          </p:cNvSpPr>
          <p:nvPr>
            <p:ph type="subTitle" idx="1"/>
          </p:nvPr>
        </p:nvSpPr>
        <p:spPr>
          <a:xfrm>
            <a:off x="2937389" y="4327244"/>
            <a:ext cx="8717898" cy="607910"/>
          </a:xfrm>
        </p:spPr>
        <p:txBody>
          <a:bodyPr/>
          <a:lstStyle/>
          <a:p>
            <a:pPr algn="l" rtl="0"/>
            <a:r>
              <a:rPr lang="es-US" sz="4000" b="1" i="0" u="none" baseline="0" dirty="0"/>
              <a:t>¿Cómo se relacionan los gases de efecto invernadero con el cambio climático?</a:t>
            </a:r>
          </a:p>
        </p:txBody>
      </p:sp>
    </p:spTree>
    <p:extLst>
      <p:ext uri="{BB962C8B-B14F-4D97-AF65-F5344CB8AC3E}">
        <p14:creationId xmlns:p14="http://schemas.microsoft.com/office/powerpoint/2010/main" val="97719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CF7CEF4-BBAA-4F0E-0247-D077E6563F33}"/>
              </a:ext>
            </a:extLst>
          </p:cNvPr>
          <p:cNvSpPr>
            <a:spLocks noGrp="1"/>
          </p:cNvSpPr>
          <p:nvPr>
            <p:ph type="title"/>
          </p:nvPr>
        </p:nvSpPr>
        <p:spPr>
          <a:xfrm>
            <a:off x="2029527" y="323849"/>
            <a:ext cx="9952923" cy="749731"/>
          </a:xfrm>
        </p:spPr>
        <p:txBody>
          <a:bodyPr vert="horz" lIns="91440" tIns="45720" rIns="91440" bIns="45720" rtlCol="0" anchor="b">
            <a:noAutofit/>
          </a:bodyPr>
          <a:lstStyle/>
          <a:p>
            <a:pPr algn="l" rtl="0"/>
            <a:r>
              <a:rPr lang="es-US" sz="3800" b="1" i="0" u="none" baseline="0"/>
              <a:t>Investigación de Comprender, diapositiva 3</a:t>
            </a:r>
          </a:p>
        </p:txBody>
      </p:sp>
      <p:sp>
        <p:nvSpPr>
          <p:cNvPr id="2" name="Content Placeholder 1"/>
          <p:cNvSpPr>
            <a:spLocks noGrp="1"/>
          </p:cNvSpPr>
          <p:nvPr>
            <p:ph sz="quarter" idx="11"/>
          </p:nvPr>
        </p:nvSpPr>
        <p:spPr/>
        <p:txBody>
          <a:bodyPr>
            <a:noAutofit/>
          </a:bodyPr>
          <a:lstStyle/>
          <a:p>
            <a:pPr lvl="0" algn="l" rtl="0">
              <a:buFont typeface="+mj-lt"/>
              <a:buAutoNum type="arabicPeriod" startAt="3"/>
            </a:pPr>
            <a:r>
              <a:rPr lang="es-US" sz="2000" b="0" i="0" u="none" baseline="0" dirty="0"/>
              <a:t>Debatan en equipo: Dado que el aumento de los GEI puede elevar la temperatura global, quizá te preguntes cómo limitar su producción. Gobiernos, industrias, científicos y particulares pueden contribuir a esta meta. A continuación se ofrecen algunos ejemplos </a:t>
            </a:r>
            <a:r>
              <a:rPr lang="es-US" sz="2000" b="0" i="0" u="none" baseline="0" dirty="0" smtClean="0"/>
              <a:t>de posibles </a:t>
            </a:r>
            <a:r>
              <a:rPr lang="es-US" sz="2000" b="0" i="0" u="none" baseline="0" dirty="0"/>
              <a:t>acciones a tomar para reducir la producción de GEI. ¿Cuál de las actividades crees que sería más fácil para ti poner en práctica? ¿Qué más añadirías a la lista?</a:t>
            </a:r>
          </a:p>
          <a:p>
            <a:pPr marL="914400" lvl="0" indent="-342900" algn="l" rtl="0">
              <a:buFont typeface="Arial" panose="020B0604020202020204" pitchFamily="34" charset="0"/>
              <a:buChar char="•"/>
            </a:pPr>
            <a:r>
              <a:rPr lang="es-US" sz="2000" b="0" i="0" u="none" baseline="0" dirty="0"/>
              <a:t>Ajusta el termostato varios grados por encima a temperaturas altas o por debajo </a:t>
            </a:r>
            <a:r>
              <a:rPr lang="es-US" sz="2000" b="0" i="0" u="none" baseline="0" dirty="0" smtClean="0"/>
              <a:t>a temperaturas </a:t>
            </a:r>
            <a:r>
              <a:rPr lang="es-US" sz="2000" b="0" i="0" u="none" baseline="0" dirty="0"/>
              <a:t>bajas. Esto significa que consumirás menos energía en refrigeración </a:t>
            </a:r>
            <a:r>
              <a:rPr lang="es-US" sz="2000" b="0" i="0" u="none" baseline="0" dirty="0" smtClean="0"/>
              <a:t>y calefacción</a:t>
            </a:r>
            <a:r>
              <a:rPr lang="es-US" sz="2000" b="0" i="0" u="none" baseline="0" dirty="0"/>
              <a:t>.</a:t>
            </a:r>
          </a:p>
          <a:p>
            <a:pPr marL="914400" lvl="0" indent="-342900" algn="l" rtl="0">
              <a:buFont typeface="Arial" panose="020B0604020202020204" pitchFamily="34" charset="0"/>
              <a:buChar char="•"/>
            </a:pPr>
            <a:r>
              <a:rPr lang="es-US" sz="2000" b="0" i="0" u="none" baseline="0" dirty="0"/>
              <a:t>Toma decisiones diferentes en cuanto a los objetos de tu casa que consumen energía. Así, por ejemplo, podrías cambiar a bombillas o electrodomésticos de bajo consumo.</a:t>
            </a:r>
          </a:p>
          <a:p>
            <a:pPr marL="914400" lvl="0" indent="-342900" algn="l" rtl="0">
              <a:buFont typeface="Arial" panose="020B0604020202020204" pitchFamily="34" charset="0"/>
              <a:buChar char="•"/>
            </a:pPr>
            <a:r>
              <a:rPr lang="es-US" sz="2000" b="0" i="0" u="none" baseline="0" dirty="0"/>
              <a:t>Toma duchas más cortas o utiliza la bañera con menos agua.</a:t>
            </a:r>
          </a:p>
          <a:p>
            <a:pPr marL="914400" lvl="0" indent="-342900" algn="l" rtl="0">
              <a:buFont typeface="Arial" panose="020B0604020202020204" pitchFamily="34" charset="0"/>
              <a:buChar char="•"/>
            </a:pPr>
            <a:r>
              <a:rPr lang="es-US" sz="2000" b="0" i="0" u="none" baseline="0" dirty="0"/>
              <a:t>Lava la ropa con agua fría.</a:t>
            </a:r>
          </a:p>
          <a:p>
            <a:pPr marL="914400" lvl="0" indent="-342900" algn="l" rtl="0">
              <a:buFont typeface="Arial" panose="020B0604020202020204" pitchFamily="34" charset="0"/>
              <a:buChar char="•"/>
            </a:pPr>
            <a:r>
              <a:rPr lang="es-US" sz="2000" b="0" i="0" u="none" baseline="0" dirty="0"/>
              <a:t>¡Muchas otras ideas!</a:t>
            </a:r>
          </a:p>
        </p:txBody>
      </p:sp>
    </p:spTree>
    <p:extLst>
      <p:ext uri="{BB962C8B-B14F-4D97-AF65-F5344CB8AC3E}">
        <p14:creationId xmlns:p14="http://schemas.microsoft.com/office/powerpoint/2010/main" val="755838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5027541-FA84-D61F-3290-BE39B79ECE69}"/>
              </a:ext>
            </a:extLst>
          </p:cNvPr>
          <p:cNvSpPr>
            <a:spLocks noGrp="1"/>
          </p:cNvSpPr>
          <p:nvPr>
            <p:ph type="title"/>
          </p:nvPr>
        </p:nvSpPr>
        <p:spPr>
          <a:xfrm>
            <a:off x="527526" y="314325"/>
            <a:ext cx="6940074" cy="772270"/>
          </a:xfrm>
        </p:spPr>
        <p:txBody>
          <a:bodyPr vert="horz" lIns="91440" tIns="45720" rIns="91440" bIns="45720" rtlCol="0" anchor="b">
            <a:normAutofit fontScale="90000"/>
          </a:bodyPr>
          <a:lstStyle/>
          <a:p>
            <a:pPr algn="l" rtl="0"/>
            <a:r>
              <a:rPr lang="es-US" sz="4000" b="1" i="0" u="none" baseline="0" dirty="0"/>
              <a:t>Extensión de la investigación de Comprender</a:t>
            </a:r>
          </a:p>
        </p:txBody>
      </p:sp>
      <p:sp>
        <p:nvSpPr>
          <p:cNvPr id="3" name="Subtitle 2">
            <a:extLst>
              <a:ext uri="{C183D7F6-B498-43B3-948B-1728B52AA6E4}">
                <adec:decorative xmlns:adec="http://schemas.microsoft.com/office/drawing/2017/decorative" xmlns="" val="0"/>
              </a:ext>
            </a:extLst>
          </p:cNvPr>
          <p:cNvSpPr>
            <a:spLocks noGrp="1"/>
          </p:cNvSpPr>
          <p:nvPr>
            <p:ph type="subTitle" idx="1"/>
          </p:nvPr>
        </p:nvSpPr>
        <p:spPr>
          <a:xfrm>
            <a:off x="527526" y="1292753"/>
            <a:ext cx="7221166" cy="851099"/>
          </a:xfrm>
        </p:spPr>
        <p:txBody>
          <a:bodyPr/>
          <a:lstStyle/>
          <a:p>
            <a:pPr algn="l" rtl="0"/>
            <a:r>
              <a:rPr lang="es-US" b="0" i="0" u="none" baseline="0"/>
              <a:t>¡Investiga más! </a:t>
            </a:r>
          </a:p>
        </p:txBody>
      </p:sp>
      <p:sp>
        <p:nvSpPr>
          <p:cNvPr id="2" name="Content Placeholder 1"/>
          <p:cNvSpPr>
            <a:spLocks noGrp="1"/>
          </p:cNvSpPr>
          <p:nvPr>
            <p:ph sz="quarter" idx="11"/>
          </p:nvPr>
        </p:nvSpPr>
        <p:spPr>
          <a:xfrm>
            <a:off x="527526" y="4991734"/>
            <a:ext cx="10924717" cy="1248276"/>
          </a:xfrm>
        </p:spPr>
        <p:txBody>
          <a:bodyPr>
            <a:normAutofit/>
          </a:bodyPr>
          <a:lstStyle/>
          <a:p>
            <a:pPr lvl="0" algn="l" rtl="0"/>
            <a:r>
              <a:rPr lang="es-US" sz="2200" b="0" i="0" u="none" baseline="0" dirty="0"/>
              <a:t>Divide a tu equipo en cinco grupos, o realiza toda la actividad en equipo. Si utilizas grupos, cada grupo examinará datos relacionados con un campo diferente. El objetivo es comprender si los conjuntos de datos muestran tendencias similares.</a:t>
            </a:r>
          </a:p>
        </p:txBody>
      </p:sp>
      <p:sp>
        <p:nvSpPr>
          <p:cNvPr id="7" name="TextBox 6">
            <a:extLst>
              <a:ext uri="{FF2B5EF4-FFF2-40B4-BE49-F238E27FC236}">
                <a16:creationId xmlns:a16="http://schemas.microsoft.com/office/drawing/2014/main" xmlns="" id="{3179A3EB-9C72-7089-748D-45CB32586E41}"/>
              </a:ext>
            </a:extLst>
          </p:cNvPr>
          <p:cNvSpPr txBox="1"/>
          <p:nvPr/>
        </p:nvSpPr>
        <p:spPr>
          <a:xfrm>
            <a:off x="474517" y="1813677"/>
            <a:ext cx="10924717" cy="3139321"/>
          </a:xfrm>
          <a:prstGeom prst="rect">
            <a:avLst/>
          </a:prstGeom>
          <a:noFill/>
        </p:spPr>
        <p:txBody>
          <a:bodyPr wrap="square">
            <a:spAutoFit/>
          </a:bodyPr>
          <a:lstStyle/>
          <a:p>
            <a:pPr algn="l" rtl="0"/>
            <a:r>
              <a:rPr lang="es-US" sz="2200" b="0" i="0" u="none" baseline="0" dirty="0"/>
              <a:t>El clima es como un rompecabezas gigante. Los científicos utilizan datos e información de muchas áreas diferentes para unir las piezas. Piensa en los científicos como detectives que recogen pistas en lugares como el cielo, el océano e incluso en las profundidades de la Tierra. Utilizan herramientas especiales como termómetros, satélites y taladros de hielo para recopilar datos. Esta información procede de todas partes: estaciones meteorológicas en tierra, boyas en el océano e incluso hielo ancestral que guarda secretos de tiempos pasados. Al reunir todas estas piezas del rompecabezas, los científicos trabajan en equipo para comprender cómo funciona el clima de la Tierra y de qué manera podría estar cambiando.</a:t>
            </a:r>
          </a:p>
        </p:txBody>
      </p:sp>
    </p:spTree>
    <p:extLst>
      <p:ext uri="{BB962C8B-B14F-4D97-AF65-F5344CB8AC3E}">
        <p14:creationId xmlns:p14="http://schemas.microsoft.com/office/powerpoint/2010/main" val="322584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9CFEAB3-0DDD-5D12-B028-7836DDA667C4}"/>
              </a:ext>
            </a:extLst>
          </p:cNvPr>
          <p:cNvSpPr>
            <a:spLocks noGrp="1"/>
          </p:cNvSpPr>
          <p:nvPr>
            <p:ph type="title"/>
          </p:nvPr>
        </p:nvSpPr>
        <p:spPr>
          <a:xfrm>
            <a:off x="527525" y="342900"/>
            <a:ext cx="10086975" cy="772270"/>
          </a:xfrm>
        </p:spPr>
        <p:txBody>
          <a:bodyPr vert="horz" lIns="91440" tIns="45720" rIns="91440" bIns="45720" rtlCol="0" anchor="b">
            <a:noAutofit/>
          </a:bodyPr>
          <a:lstStyle/>
          <a:p>
            <a:pPr algn="l" rtl="0"/>
            <a:r>
              <a:rPr lang="es-US" sz="3600" b="1" i="0" u="none" baseline="0" dirty="0"/>
              <a:t>Extensión de la investigación </a:t>
            </a:r>
            <a:r>
              <a:rPr lang="es-US" sz="3600" b="1" i="0" u="none" baseline="0" dirty="0" smtClean="0"/>
              <a:t>de Comprender</a:t>
            </a:r>
            <a:r>
              <a:rPr lang="es-US" sz="3600" b="1" i="0" u="none" baseline="0" dirty="0"/>
              <a:t>, diapositiva 2</a:t>
            </a:r>
            <a:endParaRPr lang="es-US" sz="3600" dirty="0"/>
          </a:p>
        </p:txBody>
      </p:sp>
      <p:sp>
        <p:nvSpPr>
          <p:cNvPr id="2" name="Content Placeholder 1"/>
          <p:cNvSpPr>
            <a:spLocks noGrp="1"/>
          </p:cNvSpPr>
          <p:nvPr>
            <p:ph sz="quarter" idx="11"/>
          </p:nvPr>
        </p:nvSpPr>
        <p:spPr/>
        <p:txBody>
          <a:bodyPr>
            <a:normAutofit/>
          </a:bodyPr>
          <a:lstStyle/>
          <a:p>
            <a:pPr algn="l" rtl="0">
              <a:buFont typeface="+mj-lt"/>
              <a:buAutoNum type="arabicPeriod" startAt="2"/>
            </a:pPr>
            <a:r>
              <a:rPr lang="es-US" b="0" i="0" u="none" baseline="0"/>
              <a:t>Crea una tabla como la siguiente y asigna cada grupo a un campo.</a:t>
            </a:r>
          </a:p>
          <a:p>
            <a:pPr marL="569913" indent="0" algn="l" rtl="0">
              <a:buNone/>
            </a:pPr>
            <a:r>
              <a:rPr lang="es-US" b="1" i="0" u="none" baseline="0"/>
              <a:t>Recurso: Hoja de trabajo sobre datos del cambio climático</a:t>
            </a:r>
            <a:endParaRPr lang="es-US" b="1" dirty="0"/>
          </a:p>
        </p:txBody>
      </p:sp>
      <p:graphicFrame>
        <p:nvGraphicFramePr>
          <p:cNvPr id="5" name="Table 4">
            <a:extLst>
              <a:ext uri="{FF2B5EF4-FFF2-40B4-BE49-F238E27FC236}">
                <a16:creationId xmlns:a16="http://schemas.microsoft.com/office/drawing/2014/main" xmlns="" id="{0D2DD2A8-E3B4-7518-EF3B-DA28DDF0B394}"/>
              </a:ext>
            </a:extLst>
          </p:cNvPr>
          <p:cNvGraphicFramePr>
            <a:graphicFrameLocks noGrp="1"/>
          </p:cNvGraphicFramePr>
          <p:nvPr>
            <p:extLst>
              <p:ext uri="{D42A27DB-BD31-4B8C-83A1-F6EECF244321}">
                <p14:modId xmlns:p14="http://schemas.microsoft.com/office/powerpoint/2010/main" val="2573626157"/>
              </p:ext>
            </p:extLst>
          </p:nvPr>
        </p:nvGraphicFramePr>
        <p:xfrm>
          <a:off x="757406" y="2981856"/>
          <a:ext cx="10677187" cy="2743122"/>
        </p:xfrm>
        <a:graphic>
          <a:graphicData uri="http://schemas.openxmlformats.org/drawingml/2006/table">
            <a:tbl>
              <a:tblPr firstRow="1" firstCol="1" bandRow="1"/>
              <a:tblGrid>
                <a:gridCol w="3702411">
                  <a:extLst>
                    <a:ext uri="{9D8B030D-6E8A-4147-A177-3AD203B41FA5}">
                      <a16:colId xmlns:a16="http://schemas.microsoft.com/office/drawing/2014/main" xmlns="" val="1329050521"/>
                    </a:ext>
                  </a:extLst>
                </a:gridCol>
                <a:gridCol w="2684875">
                  <a:extLst>
                    <a:ext uri="{9D8B030D-6E8A-4147-A177-3AD203B41FA5}">
                      <a16:colId xmlns:a16="http://schemas.microsoft.com/office/drawing/2014/main" xmlns="" val="976439046"/>
                    </a:ext>
                  </a:extLst>
                </a:gridCol>
                <a:gridCol w="4289901">
                  <a:extLst>
                    <a:ext uri="{9D8B030D-6E8A-4147-A177-3AD203B41FA5}">
                      <a16:colId xmlns:a16="http://schemas.microsoft.com/office/drawing/2014/main" xmlns="" val="571512358"/>
                    </a:ext>
                  </a:extLst>
                </a:gridCol>
              </a:tblGrid>
              <a:tr h="510092">
                <a:tc>
                  <a:txBody>
                    <a:bodyPr/>
                    <a:lstStyle/>
                    <a:p>
                      <a:pPr marL="0" marR="0" algn="l" rtl="0" fontAlgn="t">
                        <a:spcBef>
                          <a:spcPts val="600"/>
                        </a:spcBef>
                        <a:spcAft>
                          <a:spcPts val="600"/>
                        </a:spcAft>
                        <a:buNone/>
                      </a:pPr>
                      <a:r>
                        <a:rPr lang="es-US" sz="2400" b="1" i="0" u="none" strike="noStrike" baseline="0">
                          <a:effectLst/>
                          <a:latin typeface="Calibri" panose="020F0502020204030204" pitchFamily="34" charset="0"/>
                          <a:ea typeface="Calibri" panose="020F0502020204030204" pitchFamily="34" charset="0"/>
                          <a:cs typeface="Calibri" panose="020F0502020204030204" pitchFamily="34" charset="0"/>
                        </a:rPr>
                        <a:t>Campo</a:t>
                      </a:r>
                      <a:endParaRPr lang="es-US" sz="3100" b="0" i="0" u="none" strike="noStrike" dirty="0">
                        <a:effectLst/>
                        <a:latin typeface="Arial" panose="020B0604020202020204" pitchFamily="34" charset="0"/>
                      </a:endParaRPr>
                    </a:p>
                  </a:txBody>
                  <a:tcPr marL="118046" marR="118046" marT="16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1" i="0" u="none" strike="noStrike" baseline="0">
                          <a:effectLst/>
                          <a:latin typeface="Calibri" panose="020F0502020204030204" pitchFamily="34" charset="0"/>
                          <a:ea typeface="Calibri" panose="020F0502020204030204" pitchFamily="34" charset="0"/>
                          <a:cs typeface="Calibri" panose="020F0502020204030204" pitchFamily="34" charset="0"/>
                        </a:rPr>
                        <a:t>Tipo de datos</a:t>
                      </a:r>
                      <a:endParaRPr lang="es-US" sz="3100" b="0" i="0" u="none" strike="noStrike" dirty="0">
                        <a:effectLst/>
                        <a:latin typeface="Arial" panose="020B0604020202020204" pitchFamily="34" charset="0"/>
                      </a:endParaRPr>
                    </a:p>
                  </a:txBody>
                  <a:tcPr marL="118046" marR="118046" marT="16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1" i="0" u="none" strike="noStrike" baseline="0">
                          <a:effectLst/>
                          <a:latin typeface="Calibri" panose="020F0502020204030204" pitchFamily="34" charset="0"/>
                          <a:ea typeface="Calibri" panose="020F0502020204030204" pitchFamily="34" charset="0"/>
                          <a:cs typeface="Calibri" panose="020F0502020204030204" pitchFamily="34" charset="0"/>
                        </a:rPr>
                        <a:t>Pruebas del cambio climático</a:t>
                      </a:r>
                      <a:endParaRPr lang="es-US" sz="3100" b="0" i="0" u="none" strike="noStrike" dirty="0">
                        <a:effectLst/>
                        <a:latin typeface="Arial" panose="020B0604020202020204" pitchFamily="34" charset="0"/>
                      </a:endParaRPr>
                    </a:p>
                  </a:txBody>
                  <a:tcPr marL="118046" marR="118046" marT="16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9514654"/>
                  </a:ext>
                </a:extLst>
              </a:tr>
              <a:tr h="446606">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Oceanógrafos</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62373671"/>
                  </a:ext>
                </a:extLst>
              </a:tr>
              <a:tr h="446606">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Meteorólogos</a:t>
                      </a:r>
                      <a:endParaRPr lang="es-US" sz="3100" b="0" i="0" u="none" strike="noStrike" dirty="0">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dirty="0">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438473142"/>
                  </a:ext>
                </a:extLst>
              </a:tr>
              <a:tr h="446606">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Botánicos</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789374831"/>
                  </a:ext>
                </a:extLst>
              </a:tr>
              <a:tr h="446606">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Bomberos</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075498692"/>
                  </a:ext>
                </a:extLst>
              </a:tr>
              <a:tr h="446606">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Economistas</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dirty="0">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dirty="0">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903795487"/>
                  </a:ext>
                </a:extLst>
              </a:tr>
            </a:tbl>
          </a:graphicData>
        </a:graphic>
      </p:graphicFrame>
    </p:spTree>
    <p:extLst>
      <p:ext uri="{BB962C8B-B14F-4D97-AF65-F5344CB8AC3E}">
        <p14:creationId xmlns:p14="http://schemas.microsoft.com/office/powerpoint/2010/main" val="227199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AAEAF22-F5F1-0E0E-1116-D3D71A871A73}"/>
              </a:ext>
            </a:extLst>
          </p:cNvPr>
          <p:cNvSpPr>
            <a:spLocks noGrp="1"/>
          </p:cNvSpPr>
          <p:nvPr>
            <p:ph type="title"/>
          </p:nvPr>
        </p:nvSpPr>
        <p:spPr>
          <a:xfrm>
            <a:off x="527526" y="342900"/>
            <a:ext cx="9988074" cy="772270"/>
          </a:xfrm>
        </p:spPr>
        <p:txBody>
          <a:bodyPr vert="horz" lIns="91440" tIns="45720" rIns="91440" bIns="45720" rtlCol="0" anchor="b">
            <a:noAutofit/>
          </a:bodyPr>
          <a:lstStyle/>
          <a:p>
            <a:pPr algn="l" rtl="0"/>
            <a:r>
              <a:rPr lang="es-US" sz="3600" b="1" i="0" u="none" baseline="0" dirty="0"/>
              <a:t>Extensión de la investigación </a:t>
            </a:r>
            <a:r>
              <a:rPr lang="es-US" sz="3600" b="1" i="0" u="none" baseline="0" dirty="0" smtClean="0"/>
              <a:t>de Comprender</a:t>
            </a:r>
            <a:r>
              <a:rPr lang="es-US" sz="3600" b="1" i="0" u="none" baseline="0" dirty="0"/>
              <a:t>, diapositiva 3</a:t>
            </a:r>
          </a:p>
        </p:txBody>
      </p:sp>
      <p:sp>
        <p:nvSpPr>
          <p:cNvPr id="4" name="Content Placeholder 3">
            <a:extLst>
              <a:ext uri="{FF2B5EF4-FFF2-40B4-BE49-F238E27FC236}">
                <a16:creationId xmlns:a16="http://schemas.microsoft.com/office/drawing/2014/main" xmlns="" id="{B932D90F-3E53-0192-F75E-8B94B73582F0}"/>
              </a:ext>
            </a:extLst>
          </p:cNvPr>
          <p:cNvSpPr>
            <a:spLocks noGrp="1"/>
          </p:cNvSpPr>
          <p:nvPr>
            <p:ph sz="quarter" idx="11"/>
          </p:nvPr>
        </p:nvSpPr>
        <p:spPr/>
        <p:txBody>
          <a:bodyPr/>
          <a:lstStyle/>
          <a:p>
            <a:pPr algn="l" rtl="0">
              <a:buFont typeface="+mj-lt"/>
              <a:buAutoNum type="arabicPeriod" startAt="3"/>
            </a:pPr>
            <a:r>
              <a:rPr lang="es-US" b="0" i="0" u="none" baseline="0" dirty="0"/>
              <a:t>Examina los datos relacionados con el campo que están investigando. Rellena la tabla con el tipo de datos y si crees que muestran indicios </a:t>
            </a:r>
            <a:r>
              <a:rPr lang="es-US" b="0" i="0" u="none" baseline="0" dirty="0" smtClean="0"/>
              <a:t/>
            </a:r>
            <a:br>
              <a:rPr lang="es-US" b="0" i="0" u="none" baseline="0" dirty="0" smtClean="0"/>
            </a:br>
            <a:r>
              <a:rPr lang="es-US" b="0" i="0" u="none" baseline="0" dirty="0" smtClean="0"/>
              <a:t>de </a:t>
            </a:r>
            <a:r>
              <a:rPr lang="es-US" b="0" i="0" u="none" baseline="0" dirty="0"/>
              <a:t>un cambio climático.</a:t>
            </a:r>
          </a:p>
          <a:p>
            <a:pPr marL="517525" indent="0" algn="l" rtl="0">
              <a:buNone/>
            </a:pPr>
            <a:r>
              <a:rPr lang="es-US" b="1" i="0" u="none" baseline="0" dirty="0"/>
              <a:t>Recurso: Diapositivas de datos climáticos por campos</a:t>
            </a:r>
          </a:p>
          <a:p>
            <a:pPr algn="l" rtl="0">
              <a:buFont typeface="+mj-lt"/>
              <a:buAutoNum type="arabicPeriod" startAt="4"/>
            </a:pPr>
            <a:r>
              <a:rPr lang="es-US" b="0" i="0" u="none" baseline="0" dirty="0"/>
              <a:t>Debatan en equipo:</a:t>
            </a:r>
          </a:p>
          <a:p>
            <a:pPr marL="914400" indent="-396875" algn="l" rtl="0">
              <a:buFont typeface="+mj-lt"/>
              <a:buAutoNum type="alphaLcPeriod"/>
            </a:pPr>
            <a:r>
              <a:rPr lang="es-US" b="0" i="0" u="none" baseline="0" dirty="0"/>
              <a:t>¿Las pruebas de los distintos grupos cuentan una historia similar sobre los cambios climáticos? ¿Cuál es la tendencia que observan?</a:t>
            </a:r>
          </a:p>
          <a:p>
            <a:pPr marL="914400" indent="-396875" algn="l" rtl="0">
              <a:buFont typeface="+mj-lt"/>
              <a:buAutoNum type="alphaLcPeriod"/>
            </a:pPr>
            <a:r>
              <a:rPr lang="es-US" b="0" i="0" u="none" baseline="0" dirty="0"/>
              <a:t>¿Qué otros tipos de datos les gustaría tener?</a:t>
            </a:r>
          </a:p>
          <a:p>
            <a:pPr marL="914400" indent="-396875" algn="l" rtl="0">
              <a:buFont typeface="+mj-lt"/>
              <a:buAutoNum type="alphaLcPeriod"/>
            </a:pPr>
            <a:r>
              <a:rPr lang="es-US" b="0" i="0" u="none" baseline="0" dirty="0"/>
              <a:t>¿Por qué creen que tener varios conjuntos de datos puede ser importante en esta situación?</a:t>
            </a:r>
          </a:p>
        </p:txBody>
      </p:sp>
    </p:spTree>
    <p:extLst>
      <p:ext uri="{BB962C8B-B14F-4D97-AF65-F5344CB8AC3E}">
        <p14:creationId xmlns:p14="http://schemas.microsoft.com/office/powerpoint/2010/main" val="976409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4D3E910-9F36-B5E2-7563-ADA4FCFFB434}"/>
              </a:ext>
            </a:extLst>
          </p:cNvPr>
          <p:cNvSpPr>
            <a:spLocks noGrp="1"/>
          </p:cNvSpPr>
          <p:nvPr>
            <p:ph type="title"/>
          </p:nvPr>
        </p:nvSpPr>
        <p:spPr/>
        <p:txBody>
          <a:bodyPr rIns="0">
            <a:normAutofit/>
          </a:bodyPr>
          <a:lstStyle/>
          <a:p>
            <a:pPr algn="l" rtl="0"/>
            <a:r>
              <a:rPr lang="es-US" sz="3600" b="1" i="0" u="none" baseline="0" dirty="0"/>
              <a:t>Resumen de Comprender</a:t>
            </a:r>
          </a:p>
        </p:txBody>
      </p:sp>
      <p:sp>
        <p:nvSpPr>
          <p:cNvPr id="3" name="Subtitle 2">
            <a:extLst>
              <a:ext uri="{FF2B5EF4-FFF2-40B4-BE49-F238E27FC236}">
                <a16:creationId xmlns:a16="http://schemas.microsoft.com/office/drawing/2014/main" xmlns="" id="{7EC61346-F738-FFBA-CDEE-E79B6688D2B5}"/>
              </a:ext>
            </a:extLst>
          </p:cNvPr>
          <p:cNvSpPr>
            <a:spLocks noGrp="1"/>
          </p:cNvSpPr>
          <p:nvPr>
            <p:ph type="subTitle" idx="1"/>
          </p:nvPr>
        </p:nvSpPr>
        <p:spPr/>
        <p:txBody>
          <a:bodyPr/>
          <a:lstStyle/>
          <a:p>
            <a:pPr algn="l" rtl="0"/>
            <a:r>
              <a:rPr lang="es-US" b="1" i="0" u="none" baseline="0"/>
              <a:t>Objetivo de aprendizaje: </a:t>
            </a:r>
          </a:p>
          <a:p>
            <a:pPr algn="l" rtl="0"/>
            <a:r>
              <a:rPr lang="es-US" sz="2800" b="0" i="0" u="none" baseline="0"/>
              <a:t>podremos explicar el impacto del cambio climático en nuestra comunidad y el mecanismo por el que un incremento en los GEI provoca un aumento del calor.</a:t>
            </a:r>
          </a:p>
        </p:txBody>
      </p:sp>
      <p:sp>
        <p:nvSpPr>
          <p:cNvPr id="2" name="Content Placeholder 1">
            <a:extLst>
              <a:ext uri="{FF2B5EF4-FFF2-40B4-BE49-F238E27FC236}">
                <a16:creationId xmlns:a16="http://schemas.microsoft.com/office/drawing/2014/main" xmlns="" id="{FA4AEFB5-D794-A465-101C-EBE3917F395B}"/>
              </a:ext>
            </a:extLst>
          </p:cNvPr>
          <p:cNvSpPr>
            <a:spLocks noGrp="1"/>
          </p:cNvSpPr>
          <p:nvPr>
            <p:ph sz="quarter" idx="11"/>
          </p:nvPr>
        </p:nvSpPr>
        <p:spPr/>
        <p:txBody>
          <a:bodyPr>
            <a:noAutofit/>
          </a:bodyPr>
          <a:lstStyle/>
          <a:p>
            <a:pPr lvl="0" algn="l" rtl="0"/>
            <a:r>
              <a:rPr lang="es-US" sz="2100" b="1" i="0" u="none" baseline="0" dirty="0"/>
              <a:t>Lectura de Comprender (opcional):</a:t>
            </a:r>
            <a:r>
              <a:rPr lang="es-US" sz="2100" b="0" i="0" u="none" baseline="0" dirty="0"/>
              <a:t> lectura de una página sobre las repercusiones del cambio climático </a:t>
            </a:r>
            <a:r>
              <a:rPr lang="es-US" sz="2100" b="0" i="0" u="none" baseline="0" dirty="0" smtClean="0"/>
              <a:t>y una </a:t>
            </a:r>
            <a:r>
              <a:rPr lang="es-US" sz="2100" b="0" i="0" u="none" baseline="0" dirty="0"/>
              <a:t>oportunidad para conectar con los retos de tu comunidad.</a:t>
            </a:r>
          </a:p>
          <a:p>
            <a:pPr lvl="0" algn="l" rtl="0"/>
            <a:endParaRPr lang="es-US" sz="2100" dirty="0"/>
          </a:p>
          <a:p>
            <a:pPr lvl="0" algn="l" rtl="0"/>
            <a:r>
              <a:rPr lang="es-US" sz="2100" b="1" i="0" u="none" baseline="0" dirty="0"/>
              <a:t>Investigación de Comprender: </a:t>
            </a:r>
            <a:r>
              <a:rPr lang="es-US" sz="2100" b="0" i="0" u="none" baseline="0" dirty="0"/>
              <a:t>una actividad científica práctica en la que los estudiantes pueden jugar a un juego o crear un modelo para comprender cómo los GEI atrapan el calor en la atmósfera y reflexionar a continuación sobre las formas para reducirlos. </a:t>
            </a:r>
          </a:p>
          <a:p>
            <a:pPr lvl="0" algn="l" rtl="0"/>
            <a:endParaRPr lang="es-US" sz="2100" dirty="0"/>
          </a:p>
          <a:p>
            <a:pPr lvl="0" algn="l" rtl="0"/>
            <a:r>
              <a:rPr lang="es-US" sz="2100" b="1" i="0" u="none" baseline="0" dirty="0"/>
              <a:t>Extensión de la investigación de Comprender (opcional): </a:t>
            </a:r>
            <a:r>
              <a:rPr lang="es-US" sz="2100" b="0" i="0" u="none" baseline="0" dirty="0"/>
              <a:t>los estudiantes pueden ampliar su aprendizaje utilizando datos climáticos de múltiples campos para analizar las tendencias climáticas.</a:t>
            </a:r>
          </a:p>
        </p:txBody>
      </p:sp>
    </p:spTree>
    <p:extLst>
      <p:ext uri="{BB962C8B-B14F-4D97-AF65-F5344CB8AC3E}">
        <p14:creationId xmlns:p14="http://schemas.microsoft.com/office/powerpoint/2010/main" val="3548019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0DCA5FE-62A3-C4FC-B8E0-D3C5A4C989DA}"/>
              </a:ext>
              <a:ext uri="{C183D7F6-B498-43B3-948B-1728B52AA6E4}">
                <adec:decorative xmlns:adec="http://schemas.microsoft.com/office/drawing/2017/decorative" xmlns="" val="0"/>
              </a:ext>
            </a:extLst>
          </p:cNvPr>
          <p:cNvSpPr>
            <a:spLocks noGrp="1"/>
          </p:cNvSpPr>
          <p:nvPr>
            <p:ph type="title"/>
          </p:nvPr>
        </p:nvSpPr>
        <p:spPr>
          <a:xfrm>
            <a:off x="2823969" y="9525"/>
            <a:ext cx="7177854" cy="980445"/>
          </a:xfrm>
        </p:spPr>
        <p:txBody>
          <a:bodyPr vert="horz" lIns="91440" tIns="45720" rIns="91440" bIns="45720" rtlCol="0" anchor="b">
            <a:normAutofit/>
          </a:bodyPr>
          <a:lstStyle/>
          <a:p>
            <a:pPr rtl="0"/>
            <a:r>
              <a:rPr lang="es-US" b="1" i="0" u="none" baseline="0" dirty="0"/>
              <a:t>Lectura de Comprender</a:t>
            </a:r>
          </a:p>
        </p:txBody>
      </p:sp>
      <p:sp>
        <p:nvSpPr>
          <p:cNvPr id="3" name="Subtitle 2">
            <a:extLst>
              <a:ext uri="{C183D7F6-B498-43B3-948B-1728B52AA6E4}">
                <adec:decorative xmlns:adec="http://schemas.microsoft.com/office/drawing/2017/decorative" xmlns="" val="0"/>
              </a:ext>
            </a:extLst>
          </p:cNvPr>
          <p:cNvSpPr>
            <a:spLocks noGrp="1"/>
          </p:cNvSpPr>
          <p:nvPr>
            <p:ph type="subTitle" idx="1"/>
          </p:nvPr>
        </p:nvSpPr>
        <p:spPr>
          <a:xfrm>
            <a:off x="2802313" y="1415315"/>
            <a:ext cx="7221166" cy="838175"/>
          </a:xfrm>
        </p:spPr>
        <p:txBody>
          <a:bodyPr/>
          <a:lstStyle/>
          <a:p>
            <a:pPr rtl="0"/>
            <a:r>
              <a:rPr lang="es-US" b="0" i="0" u="none" baseline="0"/>
              <a:t>Repercusiones del cambio climático</a:t>
            </a:r>
          </a:p>
        </p:txBody>
      </p:sp>
      <p:sp>
        <p:nvSpPr>
          <p:cNvPr id="2" name="Content Placeholder 1">
            <a:extLst>
              <a:ext uri="{C183D7F6-B498-43B3-948B-1728B52AA6E4}">
                <adec:decorative xmlns:adec="http://schemas.microsoft.com/office/drawing/2017/decorative" xmlns="" val="0"/>
              </a:ext>
            </a:extLst>
          </p:cNvPr>
          <p:cNvSpPr>
            <a:spLocks noGrp="1"/>
          </p:cNvSpPr>
          <p:nvPr>
            <p:ph sz="quarter" idx="11"/>
          </p:nvPr>
        </p:nvSpPr>
        <p:spPr>
          <a:xfrm>
            <a:off x="401729" y="1947924"/>
            <a:ext cx="11694193" cy="4324154"/>
          </a:xfrm>
        </p:spPr>
        <p:txBody>
          <a:bodyPr>
            <a:noAutofit/>
          </a:bodyPr>
          <a:lstStyle/>
          <a:p>
            <a:pPr algn="l" rtl="0">
              <a:lnSpc>
                <a:spcPct val="100000"/>
              </a:lnSpc>
            </a:pPr>
            <a:r>
              <a:rPr lang="es-US" sz="2400" b="0" i="0" u="none" baseline="0" dirty="0"/>
              <a:t>La temperatura afecta a nuestra vida cotidiana y a muchas cosas de nuestras comunidades. La temperatura del aire exterior puede ser un factor importante </a:t>
            </a:r>
            <a:r>
              <a:rPr lang="es-US" sz="2400" b="0" i="0" u="none" baseline="0" dirty="0" smtClean="0"/>
              <a:t/>
            </a:r>
            <a:br>
              <a:rPr lang="es-US" sz="2400" b="0" i="0" u="none" baseline="0" dirty="0" smtClean="0"/>
            </a:br>
            <a:r>
              <a:rPr lang="es-US" sz="2400" b="0" i="0" u="none" baseline="0" dirty="0" smtClean="0"/>
              <a:t>a </a:t>
            </a:r>
            <a:r>
              <a:rPr lang="es-US" sz="2400" b="0" i="0" u="none" baseline="0" dirty="0"/>
              <a:t>la hora de tomar muchas decisiones. Aunque para ti la temperatura puede cambiar cada día, cada lugar tiene un clima, que incluye una escala de cuánto calor y frío hace en tu localidad. </a:t>
            </a:r>
          </a:p>
        </p:txBody>
      </p:sp>
      <p:pic>
        <p:nvPicPr>
          <p:cNvPr id="7" name="Picture 6" descr="Un edificio de adobe diseñado para el calor">
            <a:extLst>
              <a:ext uri="{FF2B5EF4-FFF2-40B4-BE49-F238E27FC236}">
                <a16:creationId xmlns:a16="http://schemas.microsoft.com/office/drawing/2014/main" xmlns="" id="{3B9AE05C-4D1D-EDE1-212F-C7BA4F0C93A5}"/>
              </a:ext>
            </a:extLst>
          </p:cNvPr>
          <p:cNvPicPr>
            <a:picLocks noChangeAspect="1"/>
          </p:cNvPicPr>
          <p:nvPr/>
        </p:nvPicPr>
        <p:blipFill>
          <a:blip r:embed="rId3"/>
          <a:stretch>
            <a:fillRect/>
          </a:stretch>
        </p:blipFill>
        <p:spPr>
          <a:xfrm>
            <a:off x="6488043" y="3870050"/>
            <a:ext cx="3701464" cy="2467643"/>
          </a:xfrm>
          <a:prstGeom prst="rect">
            <a:avLst/>
          </a:prstGeom>
          <a:ln w="38100">
            <a:solidFill>
              <a:srgbClr val="E60BAC"/>
            </a:solidFill>
          </a:ln>
        </p:spPr>
      </p:pic>
      <p:pic>
        <p:nvPicPr>
          <p:cNvPr id="11" name="Picture 10" descr="Una cabaña en la nieve&#10;&#10;El contenido generado por la IA puede ser incorrecto.">
            <a:extLst>
              <a:ext uri="{FF2B5EF4-FFF2-40B4-BE49-F238E27FC236}">
                <a16:creationId xmlns:a16="http://schemas.microsoft.com/office/drawing/2014/main" xmlns="" id="{791C40F8-B483-5043-9D73-CA749625F003}"/>
              </a:ext>
            </a:extLst>
          </p:cNvPr>
          <p:cNvPicPr>
            <a:picLocks noChangeAspect="1"/>
          </p:cNvPicPr>
          <p:nvPr/>
        </p:nvPicPr>
        <p:blipFill>
          <a:blip r:embed="rId4"/>
          <a:stretch>
            <a:fillRect/>
          </a:stretch>
        </p:blipFill>
        <p:spPr>
          <a:xfrm>
            <a:off x="2002493" y="3879899"/>
            <a:ext cx="3703320" cy="2468880"/>
          </a:xfrm>
          <a:prstGeom prst="rect">
            <a:avLst/>
          </a:prstGeom>
          <a:ln w="38100">
            <a:solidFill>
              <a:srgbClr val="E60BAC"/>
            </a:solidFill>
          </a:ln>
        </p:spPr>
      </p:pic>
    </p:spTree>
    <p:extLst>
      <p:ext uri="{BB962C8B-B14F-4D97-AF65-F5344CB8AC3E}">
        <p14:creationId xmlns:p14="http://schemas.microsoft.com/office/powerpoint/2010/main" val="1033933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E326B33-16E7-FBB5-1188-88A36335A781}"/>
              </a:ext>
            </a:extLst>
          </p:cNvPr>
          <p:cNvSpPr>
            <a:spLocks noGrp="1"/>
          </p:cNvSpPr>
          <p:nvPr>
            <p:ph type="title"/>
          </p:nvPr>
        </p:nvSpPr>
        <p:spPr>
          <a:xfrm>
            <a:off x="2036356" y="156516"/>
            <a:ext cx="10019655" cy="894720"/>
          </a:xfrm>
        </p:spPr>
        <p:txBody>
          <a:bodyPr vert="horz" lIns="91440" tIns="45720" rIns="91440" bIns="45720" rtlCol="0" anchor="b">
            <a:normAutofit fontScale="90000"/>
          </a:bodyPr>
          <a:lstStyle/>
          <a:p>
            <a:pPr rtl="0"/>
            <a:r>
              <a:rPr lang="es-US" b="1" i="0" u="none" baseline="0" dirty="0"/>
              <a:t>Lectura de Comprender, diapositiva 2</a:t>
            </a:r>
          </a:p>
        </p:txBody>
      </p:sp>
      <p:sp>
        <p:nvSpPr>
          <p:cNvPr id="2" name="Content Placeholder 1"/>
          <p:cNvSpPr>
            <a:spLocks noGrp="1"/>
          </p:cNvSpPr>
          <p:nvPr>
            <p:ph sz="quarter" idx="11"/>
          </p:nvPr>
        </p:nvSpPr>
        <p:spPr>
          <a:xfrm>
            <a:off x="290741" y="1934304"/>
            <a:ext cx="11715729" cy="4365933"/>
          </a:xfrm>
        </p:spPr>
        <p:txBody>
          <a:bodyPr>
            <a:normAutofit/>
          </a:bodyPr>
          <a:lstStyle/>
          <a:p>
            <a:pPr algn="l" rtl="0"/>
            <a:r>
              <a:rPr lang="es-US" b="0" i="0" u="none" baseline="0" dirty="0"/>
              <a:t>Los seres humanos añaden muchos gases de efecto invernadero a la atmósfera, a menudo mediante la quema de combustibles fósiles. Los gases de efecto invernadero de la atmósfera, como el dióxido de carbono, atrapan la energía del sol que llega a la Tierra. El aumento de los gases de efecto invernadero significa que el calor suplementario se queda en la Tierra. Esto aumenta la temperatura media global del aire. Esto significa que puede que no haga más calor todos los días, pero en promedio la temperatura está en aumento. Las altas temperaturas del aire pueden ser incómodas para vivir. También pueden derretir partes de la Tierra actualmente congeladas, como los glaciares y el permafrost.</a:t>
            </a:r>
          </a:p>
        </p:txBody>
      </p:sp>
    </p:spTree>
    <p:extLst>
      <p:ext uri="{BB962C8B-B14F-4D97-AF65-F5344CB8AC3E}">
        <p14:creationId xmlns:p14="http://schemas.microsoft.com/office/powerpoint/2010/main" val="859592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51A7CD4-89D2-6052-1A47-0C17EF661FD3}"/>
              </a:ext>
            </a:extLst>
          </p:cNvPr>
          <p:cNvSpPr>
            <a:spLocks noGrp="1"/>
          </p:cNvSpPr>
          <p:nvPr>
            <p:ph type="title"/>
          </p:nvPr>
        </p:nvSpPr>
        <p:spPr>
          <a:xfrm>
            <a:off x="2188610" y="124455"/>
            <a:ext cx="9793011" cy="913770"/>
          </a:xfrm>
        </p:spPr>
        <p:txBody>
          <a:bodyPr vert="horz" lIns="91440" tIns="45720" rIns="91440" bIns="45720" rtlCol="0" anchor="b">
            <a:normAutofit fontScale="90000"/>
          </a:bodyPr>
          <a:lstStyle/>
          <a:p>
            <a:pPr rtl="0"/>
            <a:r>
              <a:rPr lang="es-US" b="1" i="0" u="none" baseline="0" dirty="0"/>
              <a:t>Lectura de Comprender, diapositiva 3</a:t>
            </a:r>
          </a:p>
        </p:txBody>
      </p:sp>
      <p:pic>
        <p:nvPicPr>
          <p:cNvPr id="7" name="Picture 6" descr="Dos fotografías en blanco y negro de un glaciar. La de la izquierda es de 1910 y la de la derecha es de 2016. La de la derecha muestra que el glaciar ha retrocedido y se ha reducido significativamente, dejando un lago y tierra expuesta que en la imagen de la derecha está toda cubierta por el glaciar.">
            <a:extLst>
              <a:ext uri="{FF2B5EF4-FFF2-40B4-BE49-F238E27FC236}">
                <a16:creationId xmlns:a16="http://schemas.microsoft.com/office/drawing/2014/main" xmlns="" id="{97DDECAD-36DD-93A0-E807-3C9FA590D143}"/>
              </a:ext>
              <a:ext uri="{C183D7F6-B498-43B3-948B-1728B52AA6E4}">
                <adec:decorative xmlns:adec="http://schemas.microsoft.com/office/drawing/2017/decorative" xmlns="" val="0"/>
              </a:ext>
            </a:extLst>
          </p:cNvPr>
          <p:cNvPicPr>
            <a:picLocks noChangeAspect="1"/>
          </p:cNvPicPr>
          <p:nvPr/>
        </p:nvPicPr>
        <p:blipFill>
          <a:blip r:embed="rId2"/>
          <a:stretch>
            <a:fillRect/>
          </a:stretch>
        </p:blipFill>
        <p:spPr>
          <a:xfrm>
            <a:off x="5242871" y="1505484"/>
            <a:ext cx="6738751" cy="2231749"/>
          </a:xfrm>
          <a:prstGeom prst="rect">
            <a:avLst/>
          </a:prstGeom>
          <a:ln w="28575">
            <a:solidFill>
              <a:srgbClr val="E60BAC"/>
            </a:solidFill>
          </a:ln>
        </p:spPr>
      </p:pic>
      <p:sp>
        <p:nvSpPr>
          <p:cNvPr id="2" name="Content Placeholder 1"/>
          <p:cNvSpPr>
            <a:spLocks noGrp="1"/>
          </p:cNvSpPr>
          <p:nvPr>
            <p:ph sz="quarter" idx="11"/>
          </p:nvPr>
        </p:nvSpPr>
        <p:spPr>
          <a:xfrm>
            <a:off x="896983" y="2240973"/>
            <a:ext cx="10515600" cy="760770"/>
          </a:xfrm>
        </p:spPr>
        <p:txBody>
          <a:bodyPr>
            <a:normAutofit/>
          </a:bodyPr>
          <a:lstStyle/>
          <a:p>
            <a:pPr algn="l" rtl="0"/>
            <a:r>
              <a:rPr lang="es-US" b="0" i="0" u="none" baseline="0"/>
              <a:t>Examina las dos fotos. </a:t>
            </a:r>
          </a:p>
        </p:txBody>
      </p:sp>
      <p:sp>
        <p:nvSpPr>
          <p:cNvPr id="9" name="Content Placeholder 1"/>
          <p:cNvSpPr txBox="1">
            <a:spLocks/>
          </p:cNvSpPr>
          <p:nvPr/>
        </p:nvSpPr>
        <p:spPr>
          <a:xfrm>
            <a:off x="1042757" y="3942522"/>
            <a:ext cx="10605292" cy="25224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rtl="0">
              <a:buFont typeface="Arial" charset="0"/>
              <a:buChar char="•"/>
            </a:pPr>
            <a:r>
              <a:rPr lang="es-US" b="1" i="0" u="none" baseline="0" dirty="0"/>
              <a:t>Observa: </a:t>
            </a:r>
            <a:r>
              <a:rPr lang="es-US" b="0" i="0" u="none" baseline="0" dirty="0"/>
              <a:t>¿qué diferencia hay entre las dos fotos?</a:t>
            </a:r>
          </a:p>
          <a:p>
            <a:pPr marL="457200" indent="-457200" algn="l" rtl="0">
              <a:buFont typeface="Arial" charset="0"/>
              <a:buChar char="•"/>
            </a:pPr>
            <a:r>
              <a:rPr lang="es-US" b="1" i="0" u="none" baseline="0" dirty="0"/>
              <a:t>Piensa: </a:t>
            </a:r>
            <a:r>
              <a:rPr lang="es-US" b="0" i="0" u="none" baseline="0" dirty="0"/>
              <a:t>¿cuál crees que ha sido la causa del cambio entre 1910 y 2016?</a:t>
            </a:r>
          </a:p>
          <a:p>
            <a:pPr marL="457200" indent="-457200" algn="l" rtl="0">
              <a:buFont typeface="Arial" charset="0"/>
              <a:buChar char="•"/>
            </a:pPr>
            <a:r>
              <a:rPr lang="es-US" b="1" i="0" u="none" baseline="0" dirty="0"/>
              <a:t>Pregúntate: </a:t>
            </a:r>
            <a:r>
              <a:rPr lang="es-US" b="0" i="0" u="none" baseline="0" dirty="0"/>
              <a:t>¿qué crees que puede ocurrir a continuación?</a:t>
            </a:r>
          </a:p>
        </p:txBody>
      </p:sp>
      <p:pic>
        <p:nvPicPr>
          <p:cNvPr id="4" name="Picture 3">
            <a:extLst>
              <a:ext uri="{FF2B5EF4-FFF2-40B4-BE49-F238E27FC236}">
                <a16:creationId xmlns:a16="http://schemas.microsoft.com/office/drawing/2014/main" xmlns="" id="{932818C3-7337-0A88-F491-15358531DE88}"/>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63" y="4286192"/>
            <a:ext cx="1276350" cy="1355166"/>
          </a:xfrm>
          <a:prstGeom prst="rect">
            <a:avLst/>
          </a:prstGeom>
        </p:spPr>
      </p:pic>
    </p:spTree>
    <p:extLst>
      <p:ext uri="{BB962C8B-B14F-4D97-AF65-F5344CB8AC3E}">
        <p14:creationId xmlns:p14="http://schemas.microsoft.com/office/powerpoint/2010/main" val="1654263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E326B33-16E7-FBB5-1188-88A36335A781}"/>
              </a:ext>
            </a:extLst>
          </p:cNvPr>
          <p:cNvSpPr>
            <a:spLocks noGrp="1"/>
          </p:cNvSpPr>
          <p:nvPr>
            <p:ph type="title"/>
          </p:nvPr>
        </p:nvSpPr>
        <p:spPr>
          <a:xfrm>
            <a:off x="2240338" y="156516"/>
            <a:ext cx="9724233" cy="894720"/>
          </a:xfrm>
        </p:spPr>
        <p:txBody>
          <a:bodyPr vert="horz" lIns="91440" tIns="45720" rIns="91440" bIns="45720" rtlCol="0" anchor="b">
            <a:normAutofit fontScale="90000"/>
          </a:bodyPr>
          <a:lstStyle/>
          <a:p>
            <a:pPr rtl="0"/>
            <a:r>
              <a:rPr lang="es-US" b="1" i="0" u="none" baseline="0" dirty="0"/>
              <a:t>Lectura de Comprender, diapositiva 4</a:t>
            </a:r>
          </a:p>
        </p:txBody>
      </p:sp>
      <p:sp>
        <p:nvSpPr>
          <p:cNvPr id="2" name="Content Placeholder 1"/>
          <p:cNvSpPr>
            <a:spLocks noGrp="1"/>
          </p:cNvSpPr>
          <p:nvPr>
            <p:ph sz="quarter" idx="11"/>
          </p:nvPr>
        </p:nvSpPr>
        <p:spPr>
          <a:xfrm>
            <a:off x="290741" y="1934304"/>
            <a:ext cx="7518729" cy="4365933"/>
          </a:xfrm>
        </p:spPr>
        <p:txBody>
          <a:bodyPr>
            <a:noAutofit/>
          </a:bodyPr>
          <a:lstStyle/>
          <a:p>
            <a:pPr algn="l" rtl="0"/>
            <a:r>
              <a:rPr lang="es-US" sz="2500" b="0" i="0" u="none" baseline="0" dirty="0"/>
              <a:t>Hay otros efectos del cambio climático. Las condiciones meteorológicas extremas cada vez son más frecuentes. El calentamiento del aire implica </a:t>
            </a:r>
            <a:r>
              <a:rPr lang="es-US" sz="2500" b="0" i="0" u="none" baseline="0" dirty="0" smtClean="0"/>
              <a:t>el calentamiento </a:t>
            </a:r>
            <a:r>
              <a:rPr lang="es-US" sz="2500" b="0" i="0" u="none" baseline="0" dirty="0"/>
              <a:t>del océano. Un océano que se calienta significa que se evapora más agua en el aire y esto cambia los patrones meteorológicos. </a:t>
            </a:r>
            <a:r>
              <a:rPr lang="es-US" sz="2500" b="0" i="0" u="none" baseline="0" dirty="0" smtClean="0"/>
              <a:t>Los huracanes </a:t>
            </a:r>
            <a:r>
              <a:rPr lang="es-US" sz="2500" b="0" i="0" u="none" baseline="0" dirty="0"/>
              <a:t>y tifones son cada vez más potentes. </a:t>
            </a:r>
          </a:p>
          <a:p>
            <a:pPr algn="l" rtl="0"/>
            <a:r>
              <a:rPr lang="es-US" sz="2500" b="0" i="0" u="none" baseline="0" dirty="0"/>
              <a:t>Los patrones en las precipitaciones están cambiando y en algunos lugares se registran largos periodos de sequía. La sequía está a menudo relacionada con los incendios forestales. En otros lugares aumenta la lluvia o la nieve, lo que provoca inundaciones.</a:t>
            </a:r>
          </a:p>
        </p:txBody>
      </p:sp>
      <p:pic>
        <p:nvPicPr>
          <p:cNvPr id="9" name="Picture 8" descr="Un collage de imágenes de un desafío climático que incluye inundaciones, frío extremo, calor, incendios forestales y tormentas">
            <a:extLst>
              <a:ext uri="{FF2B5EF4-FFF2-40B4-BE49-F238E27FC236}">
                <a16:creationId xmlns:a16="http://schemas.microsoft.com/office/drawing/2014/main" xmlns="" id="{95FBE09A-F6A1-9AF6-B3A8-FF677A112F0B}"/>
              </a:ext>
            </a:extLst>
          </p:cNvPr>
          <p:cNvPicPr>
            <a:picLocks noChangeAspect="1"/>
          </p:cNvPicPr>
          <p:nvPr/>
        </p:nvPicPr>
        <p:blipFill>
          <a:blip r:embed="rId2"/>
          <a:stretch>
            <a:fillRect/>
          </a:stretch>
        </p:blipFill>
        <p:spPr>
          <a:xfrm>
            <a:off x="7900750" y="2826084"/>
            <a:ext cx="4000509" cy="2141332"/>
          </a:xfrm>
          <a:prstGeom prst="rect">
            <a:avLst/>
          </a:prstGeom>
          <a:ln w="38100">
            <a:solidFill>
              <a:srgbClr val="E60BAC"/>
            </a:solidFill>
          </a:ln>
        </p:spPr>
      </p:pic>
    </p:spTree>
    <p:extLst>
      <p:ext uri="{BB962C8B-B14F-4D97-AF65-F5344CB8AC3E}">
        <p14:creationId xmlns:p14="http://schemas.microsoft.com/office/powerpoint/2010/main" val="2674960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37386FD-C382-8E15-5A34-B03CE8987B47}"/>
              </a:ext>
            </a:extLst>
          </p:cNvPr>
          <p:cNvSpPr>
            <a:spLocks noGrp="1"/>
          </p:cNvSpPr>
          <p:nvPr>
            <p:ph type="title"/>
          </p:nvPr>
        </p:nvSpPr>
        <p:spPr>
          <a:xfrm>
            <a:off x="1945064" y="191130"/>
            <a:ext cx="10515600" cy="894720"/>
          </a:xfrm>
        </p:spPr>
        <p:txBody>
          <a:bodyPr vert="horz" lIns="91440" tIns="45720" rIns="91440" bIns="45720" rtlCol="0" anchor="b">
            <a:normAutofit fontScale="90000"/>
          </a:bodyPr>
          <a:lstStyle/>
          <a:p>
            <a:pPr rtl="0"/>
            <a:r>
              <a:rPr lang="es-US" b="1" i="0" u="none" baseline="0"/>
              <a:t>Lectura de Comprender, diapositiva 5</a:t>
            </a:r>
          </a:p>
        </p:txBody>
      </p:sp>
      <p:sp>
        <p:nvSpPr>
          <p:cNvPr id="2" name="Content Placeholder 1"/>
          <p:cNvSpPr>
            <a:spLocks noGrp="1"/>
          </p:cNvSpPr>
          <p:nvPr>
            <p:ph sz="quarter" idx="11"/>
          </p:nvPr>
        </p:nvSpPr>
        <p:spPr>
          <a:xfrm>
            <a:off x="4313062" y="2547711"/>
            <a:ext cx="7288388" cy="2976789"/>
          </a:xfrm>
        </p:spPr>
        <p:txBody>
          <a:bodyPr/>
          <a:lstStyle/>
          <a:p>
            <a:pPr algn="l" rtl="0"/>
            <a:r>
              <a:rPr lang="es-US" b="1" i="0" u="none" baseline="0"/>
              <a:t>Conexión con la comunidad:</a:t>
            </a:r>
            <a:r>
              <a:rPr lang="es-US" b="0" i="0" u="none" baseline="0"/>
              <a:t> Si tuviera que elegir una foto para mostrar el impacto de los retos climáticos en tu comunidad, ¿cuál sería? </a:t>
            </a:r>
          </a:p>
          <a:p>
            <a:pPr algn="l" rtl="0"/>
            <a:r>
              <a:rPr lang="es-US" b="0" i="0" u="none" baseline="0"/>
              <a:t>Si puedes, busca una foto y compártela con un compañero. Explícales por qué crees que es importante.</a:t>
            </a:r>
          </a:p>
        </p:txBody>
      </p:sp>
      <p:pic>
        <p:nvPicPr>
          <p:cNvPr id="4" name="Picture 3">
            <a:extLst>
              <a:ext uri="{FF2B5EF4-FFF2-40B4-BE49-F238E27FC236}">
                <a16:creationId xmlns:a16="http://schemas.microsoft.com/office/drawing/2014/main" xmlns="" id="{BC8C06FB-1CCC-0222-1970-34B052FFF62E}"/>
              </a:ext>
              <a:ext uri="{C183D7F6-B498-43B3-948B-1728B52AA6E4}">
                <adec:decorative xmlns:adec="http://schemas.microsoft.com/office/drawing/2017/decorative" xmlns=""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28" y="2070118"/>
            <a:ext cx="3780645" cy="3780645"/>
          </a:xfrm>
          <a:prstGeom prst="rect">
            <a:avLst/>
          </a:prstGeom>
        </p:spPr>
      </p:pic>
    </p:spTree>
    <p:extLst>
      <p:ext uri="{BB962C8B-B14F-4D97-AF65-F5344CB8AC3E}">
        <p14:creationId xmlns:p14="http://schemas.microsoft.com/office/powerpoint/2010/main" val="877392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956FE82-34E5-3656-565B-C4AA9B21C215}"/>
              </a:ext>
            </a:extLst>
          </p:cNvPr>
          <p:cNvSpPr>
            <a:spLocks noGrp="1"/>
          </p:cNvSpPr>
          <p:nvPr>
            <p:ph type="title"/>
          </p:nvPr>
        </p:nvSpPr>
        <p:spPr>
          <a:xfrm>
            <a:off x="2624377" y="1"/>
            <a:ext cx="9920749" cy="1067922"/>
          </a:xfrm>
        </p:spPr>
        <p:txBody>
          <a:bodyPr vert="horz" lIns="91440" tIns="45720" rIns="91440" bIns="45720" rtlCol="0" anchor="b">
            <a:normAutofit/>
          </a:bodyPr>
          <a:lstStyle/>
          <a:p>
            <a:pPr algn="l" rtl="0"/>
            <a:r>
              <a:rPr lang="es-US" b="1" i="0" u="none" baseline="0"/>
              <a:t>Investigación de Comprender</a:t>
            </a:r>
          </a:p>
        </p:txBody>
      </p:sp>
      <p:sp>
        <p:nvSpPr>
          <p:cNvPr id="3" name="Subtitle 2">
            <a:extLst>
              <a:ext uri="{C183D7F6-B498-43B3-948B-1728B52AA6E4}">
                <adec:decorative xmlns:adec="http://schemas.microsoft.com/office/drawing/2017/decorative" xmlns="" val="0"/>
              </a:ext>
            </a:extLst>
          </p:cNvPr>
          <p:cNvSpPr>
            <a:spLocks noGrp="1"/>
          </p:cNvSpPr>
          <p:nvPr>
            <p:ph type="subTitle" idx="1"/>
          </p:nvPr>
        </p:nvSpPr>
        <p:spPr>
          <a:xfrm>
            <a:off x="2624378" y="1367499"/>
            <a:ext cx="9334260" cy="576969"/>
          </a:xfrm>
        </p:spPr>
        <p:txBody>
          <a:bodyPr>
            <a:noAutofit/>
          </a:bodyPr>
          <a:lstStyle/>
          <a:p>
            <a:pPr algn="l" rtl="0"/>
            <a:r>
              <a:rPr lang="es-US" sz="2100" b="0" i="0" u="none" spc="-20" dirty="0"/>
              <a:t>¿Cómo se relacionan los gases de efecto invernadero con el cambio climático?</a:t>
            </a:r>
          </a:p>
        </p:txBody>
      </p:sp>
      <p:sp>
        <p:nvSpPr>
          <p:cNvPr id="2" name="Content Placeholder 1"/>
          <p:cNvSpPr>
            <a:spLocks noGrp="1"/>
          </p:cNvSpPr>
          <p:nvPr>
            <p:ph sz="quarter" idx="11"/>
          </p:nvPr>
        </p:nvSpPr>
        <p:spPr>
          <a:xfrm>
            <a:off x="633641" y="2014330"/>
            <a:ext cx="11160794" cy="4285907"/>
          </a:xfrm>
        </p:spPr>
        <p:txBody>
          <a:bodyPr>
            <a:normAutofit/>
          </a:bodyPr>
          <a:lstStyle/>
          <a:p>
            <a:pPr marL="0" lvl="0" indent="0" algn="l" rtl="0">
              <a:buNone/>
            </a:pPr>
            <a:r>
              <a:rPr lang="es-US" b="0" i="0" u="none" baseline="0" dirty="0"/>
              <a:t>¿Has estado alguna vez en un invernadero o en una habitación con muchas ventanas? El cristal a menudo permite que la luz del sol entre y caliente un espacio. Entonces, el cristal atrapa parte del calor de la luz solar, lo que provoca una mayor temperatura en el interior. Los GEI actúan de forma similar al cristal. Permiten que la luz solar atraviese la atmósfera, pero atrapan parte del calor que, de otro modo, rebotaría hacia el espacio exterior. Mayores concentraciones de GEI implican temperaturas más altas en la Tierra. Durante esta actividad, puedes modelar esto de dos maneras diferentes.</a:t>
            </a:r>
          </a:p>
          <a:p>
            <a:pPr marL="0" lvl="0" indent="0" algn="l" rtl="0">
              <a:buNone/>
            </a:pPr>
            <a:endParaRPr lang="es-US" sz="1200" dirty="0"/>
          </a:p>
          <a:p>
            <a:pPr algn="l" rtl="0"/>
            <a:r>
              <a:rPr lang="es-US" b="0" i="0" u="none" baseline="0" dirty="0"/>
              <a:t>Recurre a un compañero e intenta explicarle tu comprensión de cómo un GEI atrapa más energía y calienta la atmósfera. No te preocupes si esto te resulta difícil. Ahora vas a profundizar para entenderlo mejor.</a:t>
            </a:r>
          </a:p>
        </p:txBody>
      </p:sp>
    </p:spTree>
    <p:extLst>
      <p:ext uri="{BB962C8B-B14F-4D97-AF65-F5344CB8AC3E}">
        <p14:creationId xmlns:p14="http://schemas.microsoft.com/office/powerpoint/2010/main" val="1531229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922CE14-5313-7B11-21B5-36E25F88F6F6}"/>
              </a:ext>
            </a:extLst>
          </p:cNvPr>
          <p:cNvSpPr>
            <a:spLocks noGrp="1"/>
          </p:cNvSpPr>
          <p:nvPr>
            <p:ph type="title"/>
          </p:nvPr>
        </p:nvSpPr>
        <p:spPr>
          <a:xfrm>
            <a:off x="2364288" y="323849"/>
            <a:ext cx="8344194" cy="749731"/>
          </a:xfrm>
        </p:spPr>
        <p:txBody>
          <a:bodyPr vert="horz" lIns="91440" tIns="45720" rIns="91440" bIns="45720" rtlCol="0" anchor="b">
            <a:noAutofit/>
          </a:bodyPr>
          <a:lstStyle/>
          <a:p>
            <a:pPr algn="l" rtl="0"/>
            <a:r>
              <a:rPr lang="es-US" sz="3800" b="1" i="0" u="none" baseline="0" dirty="0"/>
              <a:t>Investigación de Comprender, diapositiva 2</a:t>
            </a:r>
          </a:p>
        </p:txBody>
      </p:sp>
      <p:sp>
        <p:nvSpPr>
          <p:cNvPr id="2" name="Content Placeholder 1"/>
          <p:cNvSpPr>
            <a:spLocks noGrp="1"/>
          </p:cNvSpPr>
          <p:nvPr>
            <p:ph sz="quarter" idx="11"/>
          </p:nvPr>
        </p:nvSpPr>
        <p:spPr>
          <a:xfrm>
            <a:off x="214541" y="1901687"/>
            <a:ext cx="10924717" cy="4956313"/>
          </a:xfrm>
        </p:spPr>
        <p:txBody>
          <a:bodyPr>
            <a:normAutofit/>
          </a:bodyPr>
          <a:lstStyle/>
          <a:p>
            <a:pPr algn="l" rtl="0">
              <a:buFont typeface="+mj-lt"/>
              <a:buAutoNum type="arabicPeriod" startAt="2"/>
            </a:pPr>
            <a:r>
              <a:rPr lang="es-US" b="0" i="0" u="none" baseline="0"/>
              <a:t>Elige: Puedes elegir entre jugar a un juego o crear un modelo para comprender mejor la relación entre la energía del sol, los GEI y la temperatura. Elige entre:</a:t>
            </a:r>
          </a:p>
        </p:txBody>
      </p:sp>
      <p:sp>
        <p:nvSpPr>
          <p:cNvPr id="13" name="Content Placeholder 1"/>
          <p:cNvSpPr txBox="1">
            <a:spLocks/>
          </p:cNvSpPr>
          <p:nvPr/>
        </p:nvSpPr>
        <p:spPr>
          <a:xfrm>
            <a:off x="609296" y="3103164"/>
            <a:ext cx="9472885" cy="32254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lgn="l" rtl="0">
              <a:buNone/>
            </a:pPr>
            <a:r>
              <a:rPr lang="es-US" b="0" i="0" u="none" baseline="0" dirty="0"/>
              <a:t>a.	Un juego para mostrar lo que ocurre con la energía del sol que entra en la atmósfera de la Tierra.</a:t>
            </a:r>
          </a:p>
          <a:p>
            <a:pPr marL="914400" lvl="1" indent="0" algn="l" rtl="0">
              <a:spcAft>
                <a:spcPts val="1200"/>
              </a:spcAft>
              <a:buNone/>
            </a:pPr>
            <a:r>
              <a:rPr lang="es-US" b="1" i="0" u="none" baseline="0" dirty="0"/>
              <a:t>Recurso: Diapositivas del juego El sistema energético de la Tierra</a:t>
            </a:r>
          </a:p>
          <a:p>
            <a:pPr marL="914400" lvl="1" indent="-457200" algn="l" rtl="0">
              <a:buNone/>
            </a:pPr>
            <a:r>
              <a:rPr lang="es-US" b="0" i="0" u="none" baseline="0" dirty="0"/>
              <a:t>b.	Un modelo para mostrar cómo los GEI atrapan el calor en la atmósfera, elevando las temperaturas.</a:t>
            </a:r>
          </a:p>
          <a:p>
            <a:pPr marL="914400" lvl="1" indent="0" algn="l" rtl="0">
              <a:buNone/>
            </a:pPr>
            <a:r>
              <a:rPr lang="es-US" b="1" i="0" u="none" baseline="0" dirty="0"/>
              <a:t>Recurso: Diapositivas del modelo de gases de efecto invernadero</a:t>
            </a:r>
          </a:p>
          <a:p>
            <a:pPr lvl="1" algn="l" rtl="0"/>
            <a:endParaRPr lang="es-US" dirty="0"/>
          </a:p>
        </p:txBody>
      </p:sp>
      <p:pic>
        <p:nvPicPr>
          <p:cNvPr id="26625" name="Picture 1">
            <a:extLst>
              <a:ext uri="{C183D7F6-B498-43B3-948B-1728B52AA6E4}">
                <adec:decorative xmlns:adec="http://schemas.microsoft.com/office/drawing/2017/decorative" xmlns=""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248" y="3554503"/>
            <a:ext cx="1593603" cy="191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101841"/>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E4FEC9DB8CDBB44B396B9879CE711F8" ma:contentTypeVersion="19" ma:contentTypeDescription="Crear nuevo documento." ma:contentTypeScope="" ma:versionID="98549b089c9d08903decde71debd033e">
  <xsd:schema xmlns:xsd="http://www.w3.org/2001/XMLSchema" xmlns:xs="http://www.w3.org/2001/XMLSchema" xmlns:p="http://schemas.microsoft.com/office/2006/metadata/properties" xmlns:ns2="292c868e-6514-44ed-917d-b7c03497c149" xmlns:ns3="cd090d31-fefa-4a22-9549-1e5b39d96545" targetNamespace="http://schemas.microsoft.com/office/2006/metadata/properties" ma:root="true" ma:fieldsID="7c61d98ffb2f11beb99ff98e9108ae61" ns2:_="" ns3:_="">
    <xsd:import namespace="292c868e-6514-44ed-917d-b7c03497c149"/>
    <xsd:import namespace="cd090d31-fefa-4a22-9549-1e5b39d965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c868e-6514-44ed-917d-b7c03497c1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8aaf63ef-2195-457b-97db-1bd2323f3f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90d31-fefa-4a22-9549-1e5b39d96545"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c7fabed9-2ba7-4ab0-9c33-b1dccb52b458}" ma:internalName="TaxCatchAll" ma:showField="CatchAllData" ma:web="cd090d31-fefa-4a22-9549-1e5b39d965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d090d31-fefa-4a22-9549-1e5b39d96545" xsi:nil="true"/>
    <MediaServiceKeyPoints xmlns="292c868e-6514-44ed-917d-b7c03497c149" xsi:nil="true"/>
    <lcf76f155ced4ddcb4097134ff3c332f xmlns="292c868e-6514-44ed-917d-b7c03497c14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0BCDD2-8E7B-401A-BF47-6F1D30E9EE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c868e-6514-44ed-917d-b7c03497c149"/>
    <ds:schemaRef ds:uri="cd090d31-fefa-4a22-9549-1e5b39d965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3.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 ds:uri="cd090d31-fefa-4a22-9549-1e5b39d96545"/>
    <ds:schemaRef ds:uri="292c868e-6514-44ed-917d-b7c03497c149"/>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7769</TotalTime>
  <Words>872</Words>
  <Application>Microsoft Office PowerPoint</Application>
  <PresentationFormat>Custom</PresentationFormat>
  <Paragraphs>77</Paragraphs>
  <Slides>13</Slides>
  <Notes>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Custom</vt:lpstr>
      <vt:lpstr>Energía y clima Comprender</vt:lpstr>
      <vt:lpstr>Resumen de Comprender</vt:lpstr>
      <vt:lpstr>Lectura de Comprender</vt:lpstr>
      <vt:lpstr>Lectura de Comprender, diapositiva 2</vt:lpstr>
      <vt:lpstr>Lectura de Comprender, diapositiva 3</vt:lpstr>
      <vt:lpstr>Lectura de Comprender, diapositiva 4</vt:lpstr>
      <vt:lpstr>Lectura de Comprender, diapositiva 5</vt:lpstr>
      <vt:lpstr>Investigación de Comprender</vt:lpstr>
      <vt:lpstr>Investigación de Comprender, diapositiva 2</vt:lpstr>
      <vt:lpstr>Investigación de Comprender, diapositiva 3</vt:lpstr>
      <vt:lpstr>Extensión de la investigación de Comprender</vt:lpstr>
      <vt:lpstr>Extensión de la investigación de Comprender, diapositiva 2</vt:lpstr>
      <vt:lpstr>Extensión de la investigación de Comprender, diapositiva 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Jill Curry</dc:creator>
  <cp:lastModifiedBy>WORD</cp:lastModifiedBy>
  <cp:revision>74</cp:revision>
  <dcterms:created xsi:type="dcterms:W3CDTF">2024-12-17T02:33:39Z</dcterms:created>
  <dcterms:modified xsi:type="dcterms:W3CDTF">2025-06-07T06:59:47Z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0x0101003E4FEC9DB8CDBB44B396B9879CE711F8</vt:lpwstr>
  </property>
</Properties>
</file>