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handoutMasterIdLst>
    <p:handoutMasterId r:id="rId47"/>
  </p:handoutMasterIdLst>
  <p:sldIdLst>
    <p:sldId id="271" r:id="rId5"/>
    <p:sldId id="272" r:id="rId6"/>
    <p:sldId id="283" r:id="rId7"/>
    <p:sldId id="309" r:id="rId8"/>
    <p:sldId id="274" r:id="rId9"/>
    <p:sldId id="316" r:id="rId10"/>
    <p:sldId id="276" r:id="rId11"/>
    <p:sldId id="313" r:id="rId12"/>
    <p:sldId id="310" r:id="rId13"/>
    <p:sldId id="278" r:id="rId14"/>
    <p:sldId id="279" r:id="rId15"/>
    <p:sldId id="317" r:id="rId16"/>
    <p:sldId id="281" r:id="rId17"/>
    <p:sldId id="282" r:id="rId18"/>
    <p:sldId id="315" r:id="rId19"/>
    <p:sldId id="284" r:id="rId20"/>
    <p:sldId id="311" r:id="rId21"/>
    <p:sldId id="287" r:id="rId22"/>
    <p:sldId id="289" r:id="rId23"/>
    <p:sldId id="288" r:id="rId24"/>
    <p:sldId id="290" r:id="rId25"/>
    <p:sldId id="291" r:id="rId26"/>
    <p:sldId id="292" r:id="rId27"/>
    <p:sldId id="318" r:id="rId28"/>
    <p:sldId id="293" r:id="rId29"/>
    <p:sldId id="294" r:id="rId30"/>
    <p:sldId id="295" r:id="rId31"/>
    <p:sldId id="297" r:id="rId32"/>
    <p:sldId id="298" r:id="rId33"/>
    <p:sldId id="312" r:id="rId34"/>
    <p:sldId id="300" r:id="rId35"/>
    <p:sldId id="319" r:id="rId36"/>
    <p:sldId id="301" r:id="rId37"/>
    <p:sldId id="302" r:id="rId38"/>
    <p:sldId id="303" r:id="rId39"/>
    <p:sldId id="304" r:id="rId40"/>
    <p:sldId id="305" r:id="rId41"/>
    <p:sldId id="306" r:id="rId42"/>
    <p:sldId id="307" r:id="rId43"/>
    <p:sldId id="308" r:id="rId44"/>
    <p:sldId id="31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5799FB-6A48-3A88-09F5-7DA05B759D4A}" name="Jill Curry" initials="JC" userId="6d20847c813eac6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BAC"/>
    <a:srgbClr val="01C2FD"/>
    <a:srgbClr val="008F00"/>
    <a:srgbClr val="01774B"/>
    <a:srgbClr val="FFC000"/>
    <a:srgbClr val="D3A02A"/>
    <a:srgbClr val="EA3F33"/>
    <a:srgbClr val="173668"/>
    <a:srgbClr val="18558B"/>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5225" autoAdjust="0"/>
    <p:restoredTop sz="93120" autoAdjust="0"/>
  </p:normalViewPr>
  <p:slideViewPr>
    <p:cSldViewPr snapToGrid="0">
      <p:cViewPr varScale="1">
        <p:scale>
          <a:sx n="83" d="100"/>
          <a:sy n="83" d="100"/>
        </p:scale>
        <p:origin x="1109" y="77"/>
      </p:cViewPr>
      <p:guideLst>
        <p:guide orient="horz" pos="2160"/>
        <p:guide pos="3840"/>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born, Hannah" userId="5d18528b-c4b5-40a1-923a-111b6417dfa3" providerId="ADAL" clId="{2513D2CA-7148-43CC-B4B9-AEC90DD21831}"/>
    <pc:docChg chg="modSld">
      <pc:chgData name="Osborn, Hannah" userId="5d18528b-c4b5-40a1-923a-111b6417dfa3" providerId="ADAL" clId="{2513D2CA-7148-43CC-B4B9-AEC90DD21831}" dt="2025-05-08T18:24:46.137" v="5" actId="13822"/>
      <pc:docMkLst>
        <pc:docMk/>
      </pc:docMkLst>
      <pc:sldChg chg="modSp">
        <pc:chgData name="Osborn, Hannah" userId="5d18528b-c4b5-40a1-923a-111b6417dfa3" providerId="ADAL" clId="{2513D2CA-7148-43CC-B4B9-AEC90DD21831}" dt="2025-05-08T18:22:01.366" v="0" actId="14826"/>
        <pc:sldMkLst>
          <pc:docMk/>
          <pc:sldMk cId="1677965726" sldId="276"/>
        </pc:sldMkLst>
        <pc:picChg chg="mod">
          <ac:chgData name="Osborn, Hannah" userId="5d18528b-c4b5-40a1-923a-111b6417dfa3" providerId="ADAL" clId="{2513D2CA-7148-43CC-B4B9-AEC90DD21831}" dt="2025-05-08T18:22:01.366" v="0" actId="14826"/>
          <ac:picMkLst>
            <pc:docMk/>
            <pc:sldMk cId="1677965726" sldId="276"/>
            <ac:picMk id="8" creationId="{5B603EC0-B88F-4B16-8104-C79E99BCFC0F}"/>
          </ac:picMkLst>
        </pc:picChg>
      </pc:sldChg>
      <pc:sldChg chg="modSp">
        <pc:chgData name="Osborn, Hannah" userId="5d18528b-c4b5-40a1-923a-111b6417dfa3" providerId="ADAL" clId="{2513D2CA-7148-43CC-B4B9-AEC90DD21831}" dt="2025-05-08T18:23:55.836" v="1" actId="14826"/>
        <pc:sldMkLst>
          <pc:docMk/>
          <pc:sldMk cId="1654263301" sldId="288"/>
        </pc:sldMkLst>
        <pc:picChg chg="mod">
          <ac:chgData name="Osborn, Hannah" userId="5d18528b-c4b5-40a1-923a-111b6417dfa3" providerId="ADAL" clId="{2513D2CA-7148-43CC-B4B9-AEC90DD21831}" dt="2025-05-08T18:23:55.836" v="1" actId="14826"/>
          <ac:picMkLst>
            <pc:docMk/>
            <pc:sldMk cId="1654263301" sldId="288"/>
            <ac:picMk id="7" creationId="{0D1FCBAA-AB26-6ECC-20AF-DD4B62DFA6E6}"/>
          </ac:picMkLst>
        </pc:picChg>
      </pc:sldChg>
      <pc:sldChg chg="modSp mod">
        <pc:chgData name="Osborn, Hannah" userId="5d18528b-c4b5-40a1-923a-111b6417dfa3" providerId="ADAL" clId="{2513D2CA-7148-43CC-B4B9-AEC90DD21831}" dt="2025-05-08T18:24:46.137" v="5" actId="13822"/>
        <pc:sldMkLst>
          <pc:docMk/>
          <pc:sldMk cId="1279288554" sldId="307"/>
        </pc:sldMkLst>
        <pc:picChg chg="mod">
          <ac:chgData name="Osborn, Hannah" userId="5d18528b-c4b5-40a1-923a-111b6417dfa3" providerId="ADAL" clId="{2513D2CA-7148-43CC-B4B9-AEC90DD21831}" dt="2025-05-08T18:24:46.137" v="5" actId="13822"/>
          <ac:picMkLst>
            <pc:docMk/>
            <pc:sldMk cId="1279288554" sldId="307"/>
            <ac:picMk id="10" creationId="{34E81D06-2FE1-0CC0-C7C1-62BB562AED07}"/>
          </ac:picMkLst>
        </pc:picChg>
        <pc:picChg chg="mod">
          <ac:chgData name="Osborn, Hannah" userId="5d18528b-c4b5-40a1-923a-111b6417dfa3" providerId="ADAL" clId="{2513D2CA-7148-43CC-B4B9-AEC90DD21831}" dt="2025-05-08T18:24:46.137" v="5" actId="13822"/>
          <ac:picMkLst>
            <pc:docMk/>
            <pc:sldMk cId="1279288554" sldId="307"/>
            <ac:picMk id="12" creationId="{81E987D8-C320-B20D-2C04-72DD6047DB2A}"/>
          </ac:picMkLst>
        </pc:picChg>
        <pc:picChg chg="mod">
          <ac:chgData name="Osborn, Hannah" userId="5d18528b-c4b5-40a1-923a-111b6417dfa3" providerId="ADAL" clId="{2513D2CA-7148-43CC-B4B9-AEC90DD21831}" dt="2025-05-08T18:24:46.137" v="5" actId="13822"/>
          <ac:picMkLst>
            <pc:docMk/>
            <pc:sldMk cId="1279288554" sldId="307"/>
            <ac:picMk id="13" creationId="{BB0AD0E7-35E5-7039-5044-605A41D799E6}"/>
          </ac:picMkLst>
        </pc:picChg>
      </pc:sldChg>
    </pc:docChg>
  </pc:docChgLst>
  <pc:docChgLst>
    <pc:chgData name="Jessica Zapata Tangarife" userId="5761ae2a-2841-4f8d-b925-00afd0a8daa0" providerId="ADAL" clId="{30CDA1EF-7B0C-42D6-B380-05F3AEBF2300}"/>
    <pc:docChg chg="custSel modSld">
      <pc:chgData name="Jessica Zapata Tangarife" userId="5761ae2a-2841-4f8d-b925-00afd0a8daa0" providerId="ADAL" clId="{30CDA1EF-7B0C-42D6-B380-05F3AEBF2300}" dt="2025-06-09T15:51:39.970" v="2" actId="27636"/>
      <pc:docMkLst>
        <pc:docMk/>
      </pc:docMkLst>
      <pc:sldChg chg="modSp mod">
        <pc:chgData name="Jessica Zapata Tangarife" userId="5761ae2a-2841-4f8d-b925-00afd0a8daa0" providerId="ADAL" clId="{30CDA1EF-7B0C-42D6-B380-05F3AEBF2300}" dt="2025-06-09T15:51:15.100" v="0" actId="1076"/>
        <pc:sldMkLst>
          <pc:docMk/>
          <pc:sldMk cId="227199329" sldId="295"/>
        </pc:sldMkLst>
        <pc:spChg chg="mod">
          <ac:chgData name="Jessica Zapata Tangarife" userId="5761ae2a-2841-4f8d-b925-00afd0a8daa0" providerId="ADAL" clId="{30CDA1EF-7B0C-42D6-B380-05F3AEBF2300}" dt="2025-06-09T15:51:15.100" v="0" actId="1076"/>
          <ac:spMkLst>
            <pc:docMk/>
            <pc:sldMk cId="227199329" sldId="295"/>
            <ac:spMk id="2" creationId="{00000000-0000-0000-0000-000000000000}"/>
          </ac:spMkLst>
        </pc:spChg>
      </pc:sldChg>
      <pc:sldChg chg="modSp mod">
        <pc:chgData name="Jessica Zapata Tangarife" userId="5761ae2a-2841-4f8d-b925-00afd0a8daa0" providerId="ADAL" clId="{30CDA1EF-7B0C-42D6-B380-05F3AEBF2300}" dt="2025-06-09T15:51:39.970" v="2" actId="27636"/>
        <pc:sldMkLst>
          <pc:docMk/>
          <pc:sldMk cId="359278058" sldId="302"/>
        </pc:sldMkLst>
        <pc:spChg chg="mod">
          <ac:chgData name="Jessica Zapata Tangarife" userId="5761ae2a-2841-4f8d-b925-00afd0a8daa0" providerId="ADAL" clId="{30CDA1EF-7B0C-42D6-B380-05F3AEBF2300}" dt="2025-06-09T15:51:39.970" v="2" actId="27636"/>
          <ac:spMkLst>
            <pc:docMk/>
            <pc:sldMk cId="359278058" sldId="302"/>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6/9/2025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‹Nº›</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6/9/2025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‹Nº›</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algn="l" rtl="0"/>
            <a:fld id="{C853816F-A1CF-4485-B308-1B9F14B36EAD}" type="slidenum">
              <a:rPr/>
              <a:t>10</a:t>
            </a:fld>
            <a:endParaRPr lang="es-US" dirty="0"/>
          </a:p>
        </p:txBody>
      </p:sp>
    </p:spTree>
    <p:extLst>
      <p:ext uri="{BB962C8B-B14F-4D97-AF65-F5344CB8AC3E}">
        <p14:creationId xmlns:p14="http://schemas.microsoft.com/office/powerpoint/2010/main" val="1644319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image" Target="../media/image7.svg"/><Relationship Id="rId21"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24.png"/><Relationship Id="rId2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50457"/>
            <a:ext cx="7221166" cy="63411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462206" y="10155"/>
            <a:ext cx="851059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624378" y="1367499"/>
            <a:ext cx="8933980" cy="576969"/>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624379" y="323849"/>
            <a:ext cx="8933979"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364287" y="323849"/>
            <a:ext cx="10180839"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107832"/>
            <a:ext cx="10924717" cy="42156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75252"/>
            <a:ext cx="9788326" cy="48361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2" name="Picture 11"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id="{9DD84C2B-121B-74A9-6362-C8FCD9883B65}"/>
              </a:ext>
            </a:extLst>
          </p:cNvPr>
          <p:cNvSpPr>
            <a:spLocks noGrp="1"/>
          </p:cNvSpPr>
          <p:nvPr>
            <p:ph type="body" sz="quarter" idx="11" hasCustomPrompt="1"/>
          </p:nvPr>
        </p:nvSpPr>
        <p:spPr>
          <a:xfrm>
            <a:off x="519808" y="4641591"/>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8846323" y="1962031"/>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583" r="14738"/>
          <a:stretch/>
        </p:blipFill>
        <p:spPr>
          <a:xfrm>
            <a:off x="4766033" y="2243575"/>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4"/>
          <a:stretch>
            <a:fillRect/>
          </a:stretch>
        </p:blipFill>
        <p:spPr>
          <a:xfrm>
            <a:off x="515569" y="2052889"/>
            <a:ext cx="2745473" cy="2400632"/>
          </a:xfrm>
          <a:prstGeom prst="rect">
            <a:avLst/>
          </a:prstGeom>
        </p:spPr>
      </p:pic>
      <p:sp>
        <p:nvSpPr>
          <p:cNvPr id="37" name="Text Placeholder 43">
            <a:extLst>
              <a:ext uri="{FF2B5EF4-FFF2-40B4-BE49-F238E27FC236}">
                <a16:creationId xmlns:a16="http://schemas.microsoft.com/office/drawing/2014/main" id="{9DD84C2B-121B-74A9-6362-C8FCD9883B65}"/>
              </a:ext>
            </a:extLst>
          </p:cNvPr>
          <p:cNvSpPr>
            <a:spLocks noGrp="1"/>
          </p:cNvSpPr>
          <p:nvPr>
            <p:ph type="body" sz="quarter" idx="26" hasCustomPrompt="1"/>
          </p:nvPr>
        </p:nvSpPr>
        <p:spPr>
          <a:xfrm>
            <a:off x="4766033" y="463572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id="{9DD84C2B-121B-74A9-6362-C8FCD9883B65}"/>
              </a:ext>
            </a:extLst>
          </p:cNvPr>
          <p:cNvSpPr>
            <a:spLocks noGrp="1"/>
          </p:cNvSpPr>
          <p:nvPr>
            <p:ph type="body" sz="quarter" idx="27" hasCustomPrompt="1"/>
          </p:nvPr>
        </p:nvSpPr>
        <p:spPr>
          <a:xfrm>
            <a:off x="8798561" y="4650240"/>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92784"/>
            <a:ext cx="10924717" cy="410745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84917"/>
            <a:ext cx="7221166" cy="563697"/>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34704" y="1389155"/>
            <a:ext cx="7735235" cy="56228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74609"/>
            <a:ext cx="10924717" cy="4248846"/>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5" y="1423102"/>
            <a:ext cx="8886631" cy="52859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4" name="Text Placeholder 3">
            <a:extLst>
              <a:ext uri="{FF2B5EF4-FFF2-40B4-BE49-F238E27FC236}">
                <a16:creationId xmlns:a16="http://schemas.microsoft.com/office/drawing/2014/main"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521374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id="{1A2DC491-EA74-1A63-78D5-3236C8B0D4D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id="{C7E10E21-F5D0-63EB-D3CB-2366399B1817}"/>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extLst>
      <p:ext uri="{BB962C8B-B14F-4D97-AF65-F5344CB8AC3E}">
        <p14:creationId xmlns:p14="http://schemas.microsoft.com/office/powerpoint/2010/main" val="338858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27" name="Picture 26"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3488924" y="-8893"/>
            <a:ext cx="6125593"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80366"/>
            <a:ext cx="10924717" cy="4243089"/>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93350"/>
            <a:ext cx="9511824"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6/9/2025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‹Nº›</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9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467" y="759070"/>
            <a:ext cx="11160132" cy="2107453"/>
          </a:xfrm>
        </p:spPr>
        <p:txBody>
          <a:bodyPr>
            <a:noAutofit/>
          </a:bodyPr>
          <a:lstStyle/>
          <a:p>
            <a:pPr rtl="0"/>
            <a:r>
              <a:rPr lang="es-US" sz="5400" b="0" i="0" u="none" baseline="0" dirty="0"/>
              <a:t>Cómo comenzar con </a:t>
            </a:r>
            <a:br>
              <a:rPr lang="es-US" sz="5400" b="0" i="0" u="none" baseline="0" dirty="0"/>
            </a:br>
            <a:r>
              <a:rPr lang="es-US" sz="5400" b="0" i="0" u="none" baseline="0" dirty="0"/>
              <a:t>la sostenibilidad</a:t>
            </a:r>
            <a:br>
              <a:rPr lang="es-US" sz="5400" dirty="0"/>
            </a:br>
            <a:r>
              <a:rPr lang="es-US" sz="4000" b="0" i="0" u="none" baseline="0" dirty="0"/>
              <a:t>Diapositivas de la lección</a:t>
            </a:r>
            <a:endParaRPr lang="es-US" sz="6600" dirty="0"/>
          </a:p>
        </p:txBody>
      </p:sp>
      <p:sp>
        <p:nvSpPr>
          <p:cNvPr id="3" name="Subtitle 2"/>
          <p:cNvSpPr>
            <a:spLocks noGrp="1"/>
          </p:cNvSpPr>
          <p:nvPr>
            <p:ph type="subTitle" idx="1"/>
          </p:nvPr>
        </p:nvSpPr>
        <p:spPr>
          <a:xfrm>
            <a:off x="1455168" y="3776181"/>
            <a:ext cx="7608149" cy="607910"/>
          </a:xfrm>
          <a:ln>
            <a:noFill/>
          </a:ln>
        </p:spPr>
        <p:txBody>
          <a:bodyPr>
            <a:noAutofit/>
          </a:bodyPr>
          <a:lstStyle/>
          <a:p>
            <a:pPr algn="l" rtl="0"/>
            <a:r>
              <a:rPr lang="es-US" sz="4800" b="1" i="0" u="none" baseline="0" dirty="0"/>
              <a:t>Energía y elecciones diarias  </a:t>
            </a:r>
          </a:p>
        </p:txBody>
      </p:sp>
    </p:spTree>
    <p:extLst>
      <p:ext uri="{BB962C8B-B14F-4D97-AF65-F5344CB8AC3E}">
        <p14:creationId xmlns:p14="http://schemas.microsoft.com/office/powerpoint/2010/main" val="111973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8A5A4-B33F-0AF5-0B68-F304E03B8700}"/>
              </a:ext>
            </a:extLst>
          </p:cNvPr>
          <p:cNvSpPr>
            <a:spLocks noGrp="1"/>
          </p:cNvSpPr>
          <p:nvPr>
            <p:ph type="title"/>
          </p:nvPr>
        </p:nvSpPr>
        <p:spPr>
          <a:xfrm>
            <a:off x="2734704" y="457200"/>
            <a:ext cx="9457296" cy="679716"/>
          </a:xfrm>
        </p:spPr>
        <p:txBody>
          <a:bodyPr vert="horz" lIns="91440" tIns="45720" rIns="91440" bIns="45720" rtlCol="0" anchor="b">
            <a:noAutofit/>
          </a:bodyPr>
          <a:lstStyle/>
          <a:p>
            <a:pPr algn="l" rtl="0"/>
            <a:r>
              <a:rPr lang="es-US" sz="3600" b="1" i="0" u="none" dirty="0"/>
              <a:t>Investigación de Descubrir, diapositiva 2</a:t>
            </a:r>
          </a:p>
        </p:txBody>
      </p:sp>
      <p:sp>
        <p:nvSpPr>
          <p:cNvPr id="10" name="Content Placeholder 1"/>
          <p:cNvSpPr txBox="1">
            <a:spLocks/>
          </p:cNvSpPr>
          <p:nvPr/>
        </p:nvSpPr>
        <p:spPr>
          <a:xfrm>
            <a:off x="393565" y="1873271"/>
            <a:ext cx="11681817"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Font typeface="+mj-lt"/>
              <a:buAutoNum type="arabicPeriod" startAt="2"/>
            </a:pPr>
            <a:r>
              <a:rPr lang="es-US" b="0" i="0" u="none" baseline="0" dirty="0"/>
              <a:t>Calcula la cantidad de energía que se utiliza en tu casa. Piensa en cómo tú </a:t>
            </a:r>
            <a:br>
              <a:rPr lang="es-US" b="0" i="0" u="none" baseline="0" dirty="0"/>
            </a:br>
            <a:r>
              <a:rPr lang="es-US" b="0" i="0" u="none" baseline="0" dirty="0"/>
              <a:t>y otras personas en casa utilizan la energía para las actividades enumeradas </a:t>
            </a:r>
            <a:br>
              <a:rPr lang="es-US" b="0" i="0" u="none" baseline="0" dirty="0"/>
            </a:br>
            <a:r>
              <a:rPr lang="es-US" b="0" i="0" u="none" baseline="0" dirty="0"/>
              <a:t>en la lista de verificación. Intenta hacer un cálculo razonable en función de </a:t>
            </a:r>
            <a:br>
              <a:rPr lang="es-US" b="0" i="0" u="none" baseline="0" dirty="0"/>
            </a:br>
            <a:r>
              <a:rPr lang="es-US" b="0" i="0" u="none" baseline="0" dirty="0"/>
              <a:t>tus rutinas diarias habituales. Si no conoces las respuestas a algunas de las preguntas, intenta hacer tu mejor estimación. </a:t>
            </a:r>
          </a:p>
          <a:p>
            <a:pPr marL="457200" indent="0" algn="l" rtl="0">
              <a:buNone/>
            </a:pPr>
            <a:r>
              <a:rPr lang="es-US" b="1" i="0" u="none" baseline="0" dirty="0"/>
              <a:t>Recurso:</a:t>
            </a:r>
            <a:r>
              <a:rPr lang="es-US" b="0" i="0" u="none" baseline="0" dirty="0"/>
              <a:t> </a:t>
            </a:r>
            <a:r>
              <a:rPr lang="es-US" b="1" i="0" u="none" baseline="0" dirty="0"/>
              <a:t>diapositivas de la investigación sobre el uso de la energía</a:t>
            </a:r>
            <a:r>
              <a:rPr lang="es-US" b="0" i="0" u="none" baseline="0" dirty="0"/>
              <a:t> </a:t>
            </a:r>
          </a:p>
        </p:txBody>
      </p:sp>
      <p:sp>
        <p:nvSpPr>
          <p:cNvPr id="6" name="Content Placeholder 1"/>
          <p:cNvSpPr txBox="1">
            <a:spLocks/>
          </p:cNvSpPr>
          <p:nvPr/>
        </p:nvSpPr>
        <p:spPr>
          <a:xfrm>
            <a:off x="393565" y="4127617"/>
            <a:ext cx="11594936" cy="2381781"/>
          </a:xfrm>
          <a:prstGeom prst="rect">
            <a:avLst/>
          </a:prstGeom>
        </p:spPr>
        <p:txBody>
          <a:bodyPr vert="horz" lIns="91440" tIns="45720" rIns="91440" bIns="45720" rtlCol="0">
            <a:no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Font typeface="+mj-lt"/>
              <a:buAutoNum type="arabicPeriod" startAt="3"/>
            </a:pPr>
            <a:r>
              <a:rPr lang="es-US" b="0" i="0" u="none" baseline="0" dirty="0"/>
              <a:t>Si tienes tiempo, puedes observar el consumo real de energía en tu casa para comprobar la exactitud de tus estimaciones.</a:t>
            </a:r>
          </a:p>
        </p:txBody>
      </p:sp>
    </p:spTree>
    <p:extLst>
      <p:ext uri="{BB962C8B-B14F-4D97-AF65-F5344CB8AC3E}">
        <p14:creationId xmlns:p14="http://schemas.microsoft.com/office/powerpoint/2010/main" val="312571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AAD6622-75FD-C850-4E85-2E6000264EFA}"/>
              </a:ext>
            </a:extLst>
          </p:cNvPr>
          <p:cNvSpPr>
            <a:spLocks noGrp="1"/>
          </p:cNvSpPr>
          <p:nvPr>
            <p:ph type="title"/>
          </p:nvPr>
        </p:nvSpPr>
        <p:spPr>
          <a:xfrm>
            <a:off x="2734704" y="457200"/>
            <a:ext cx="9457296" cy="679716"/>
          </a:xfrm>
        </p:spPr>
        <p:txBody>
          <a:bodyPr>
            <a:noAutofit/>
          </a:bodyPr>
          <a:lstStyle/>
          <a:p>
            <a:pPr algn="l" rtl="0"/>
            <a:r>
              <a:rPr lang="es-US" sz="3600" b="1" i="0" u="none" baseline="0" dirty="0"/>
              <a:t>Investigación de Descubrir, diapositiva 3</a:t>
            </a:r>
          </a:p>
        </p:txBody>
      </p:sp>
      <p:sp>
        <p:nvSpPr>
          <p:cNvPr id="2" name="Content Placeholder 1"/>
          <p:cNvSpPr>
            <a:spLocks noGrp="1"/>
          </p:cNvSpPr>
          <p:nvPr>
            <p:ph sz="quarter" idx="11"/>
          </p:nvPr>
        </p:nvSpPr>
        <p:spPr>
          <a:xfrm>
            <a:off x="531539" y="1892874"/>
            <a:ext cx="11586119" cy="1890622"/>
          </a:xfrm>
        </p:spPr>
        <p:txBody>
          <a:bodyPr>
            <a:noAutofit/>
          </a:bodyPr>
          <a:lstStyle/>
          <a:p>
            <a:pPr algn="l" rtl="0">
              <a:buFont typeface="+mj-lt"/>
              <a:buAutoNum type="arabicPeriod" startAt="4"/>
            </a:pPr>
            <a:r>
              <a:rPr lang="es-US" sz="2200" b="0" i="0" u="none" baseline="0" dirty="0"/>
              <a:t>Revisa tu hoja de trabajo e identifica las áreas en las que podrías cambiar tus hábitos para reducir tu consumo de energía y tu impacto ecológico. Piense en pequeños cambios que podría hacer y que podrían ser realistas para tu hogar. Las diapositivas </a:t>
            </a:r>
            <a:br>
              <a:rPr lang="es-US" sz="2200" b="0" i="0" u="none" baseline="0" dirty="0"/>
            </a:br>
            <a:r>
              <a:rPr lang="es-US" sz="2200" b="0" i="0" u="none" baseline="0" dirty="0"/>
              <a:t>de la investigación sobre el uso de la energía contienen ideas sobre cómo reducir </a:t>
            </a:r>
            <a:br>
              <a:rPr lang="es-US" sz="2200" b="0" i="0" u="none" baseline="0" dirty="0"/>
            </a:br>
            <a:r>
              <a:rPr lang="es-US" sz="2200" b="0" i="0" u="none" baseline="0" dirty="0"/>
              <a:t>tu consumo de energía.</a:t>
            </a:r>
          </a:p>
          <a:p>
            <a:pPr marL="457200" indent="0" algn="l" rtl="0">
              <a:buNone/>
            </a:pPr>
            <a:r>
              <a:rPr lang="es-US" b="1" i="0" u="none" baseline="0" dirty="0">
                <a:solidFill>
                  <a:srgbClr val="000000"/>
                </a:solidFill>
                <a:effectLst/>
                <a:latin typeface="Calibri" panose="020F0502020204030204" pitchFamily="34" charset="0"/>
                <a:ea typeface="Aptos" panose="020B0004020202020204" pitchFamily="34" charset="0"/>
              </a:rPr>
              <a:t>Recurso: Diapositivas de la investigación sobre el uso de la energía</a:t>
            </a:r>
            <a:endParaRPr lang="es-US" dirty="0"/>
          </a:p>
        </p:txBody>
      </p:sp>
      <p:sp>
        <p:nvSpPr>
          <p:cNvPr id="6" name="Content Placeholder 1"/>
          <p:cNvSpPr txBox="1">
            <a:spLocks/>
          </p:cNvSpPr>
          <p:nvPr/>
        </p:nvSpPr>
        <p:spPr>
          <a:xfrm>
            <a:off x="535256" y="3984214"/>
            <a:ext cx="11337074" cy="2058899"/>
          </a:xfrm>
          <a:prstGeom prst="rect">
            <a:avLst/>
          </a:prstGeom>
        </p:spPr>
        <p:txBody>
          <a:bodyPr vert="horz" lIns="91440" tIns="45720" rIns="91440" bIns="45720" rtlCol="0">
            <a:normAutofit fontScale="92500"/>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Font typeface="+mj-lt"/>
              <a:buAutoNum type="arabicPeriod" startAt="5"/>
            </a:pPr>
            <a:r>
              <a:rPr lang="es-US" b="0" i="0" u="none" baseline="0" dirty="0"/>
              <a:t>Comparte con un compañero tus ideas sobre cómo reducir el consumo de energía. </a:t>
            </a:r>
          </a:p>
          <a:p>
            <a:pPr algn="l" rtl="0">
              <a:buFont typeface="+mj-lt"/>
              <a:buAutoNum type="arabicPeriod" startAt="5"/>
            </a:pPr>
            <a:r>
              <a:rPr lang="es-US" b="0" i="0" u="none" baseline="0" dirty="0"/>
              <a:t>Debatan juntos por qué algunos de estos cambios no se han producido ya. ¿Qué desafíos deben enfrentar las personas cuando intentan usar menos energía? </a:t>
            </a:r>
          </a:p>
          <a:p>
            <a:pPr algn="l" rtl="0">
              <a:buFont typeface="+mj-lt"/>
              <a:buAutoNum type="arabicPeriod" startAt="5"/>
            </a:pPr>
            <a:r>
              <a:rPr lang="es-US" b="0" i="0" u="none" baseline="0" dirty="0"/>
              <a:t>Anota los puntos clave del debate. Al final, comparte una idea clave con la clase.</a:t>
            </a:r>
          </a:p>
        </p:txBody>
      </p:sp>
    </p:spTree>
    <p:extLst>
      <p:ext uri="{BB962C8B-B14F-4D97-AF65-F5344CB8AC3E}">
        <p14:creationId xmlns:p14="http://schemas.microsoft.com/office/powerpoint/2010/main" val="1569211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AAD6622-75FD-C850-4E85-2E6000264EFA}"/>
              </a:ext>
            </a:extLst>
          </p:cNvPr>
          <p:cNvSpPr>
            <a:spLocks noGrp="1"/>
          </p:cNvSpPr>
          <p:nvPr>
            <p:ph type="title"/>
          </p:nvPr>
        </p:nvSpPr>
        <p:spPr>
          <a:xfrm>
            <a:off x="2734704" y="457200"/>
            <a:ext cx="9457296" cy="679716"/>
          </a:xfrm>
        </p:spPr>
        <p:txBody>
          <a:bodyPr>
            <a:normAutofit/>
          </a:bodyPr>
          <a:lstStyle/>
          <a:p>
            <a:pPr algn="l" rtl="0"/>
            <a:r>
              <a:rPr lang="es-US" sz="3600" b="1" i="0" u="none" baseline="0" dirty="0"/>
              <a:t>Investigación de Descubrir, diapositiva 4</a:t>
            </a:r>
          </a:p>
        </p:txBody>
      </p:sp>
      <p:sp>
        <p:nvSpPr>
          <p:cNvPr id="2" name="Content Placeholder 1"/>
          <p:cNvSpPr>
            <a:spLocks noGrp="1"/>
          </p:cNvSpPr>
          <p:nvPr>
            <p:ph sz="quarter" idx="11"/>
          </p:nvPr>
        </p:nvSpPr>
        <p:spPr>
          <a:xfrm>
            <a:off x="531540" y="1892873"/>
            <a:ext cx="11548948" cy="3944709"/>
          </a:xfrm>
        </p:spPr>
        <p:txBody>
          <a:bodyPr>
            <a:normAutofit/>
          </a:bodyPr>
          <a:lstStyle/>
          <a:p>
            <a:pPr algn="l" rtl="0">
              <a:buFont typeface="+mj-lt"/>
              <a:buAutoNum type="arabicPeriod" startAt="8"/>
            </a:pPr>
            <a:r>
              <a:rPr lang="es-US" b="0" i="0" u="none" baseline="0" dirty="0"/>
              <a:t>Por último, conversa en grupo sobre las dudas que aún tengas sobre el uso </a:t>
            </a:r>
            <a:br>
              <a:rPr lang="es-US" b="0" i="0" u="none" baseline="0" dirty="0"/>
            </a:br>
            <a:r>
              <a:rPr lang="es-US" b="0" i="0" u="none" baseline="0" dirty="0"/>
              <a:t>de la energía y la sostenibilidad.</a:t>
            </a:r>
          </a:p>
          <a:p>
            <a:pPr marL="1027113" algn="l" rtl="0">
              <a:buFont typeface="+mj-lt"/>
              <a:buAutoNum type="alphaLcPeriod"/>
            </a:pPr>
            <a:r>
              <a:rPr lang="es-US" b="0" i="0" u="none" baseline="0" dirty="0"/>
              <a:t>¿Cómo podemos utilizar la energía de una manera que funcione para </a:t>
            </a:r>
            <a:br>
              <a:rPr lang="es-US" b="0" i="0" u="none" baseline="0" dirty="0"/>
            </a:br>
            <a:r>
              <a:rPr lang="es-US" b="0" i="0" u="none" baseline="0" dirty="0"/>
              <a:t>la gente de hoy sin aumentar nuestro impacto ecológico ni crear problemas para las generaciones futuras? </a:t>
            </a:r>
          </a:p>
          <a:p>
            <a:pPr marL="1027113" algn="l" rtl="0">
              <a:buFont typeface="+mj-lt"/>
              <a:buAutoNum type="alphaLcPeriod"/>
            </a:pPr>
            <a:r>
              <a:rPr lang="es-US" b="0" i="0" u="none" baseline="0" dirty="0"/>
              <a:t>¿Qué dudas te quedan sobre cómo afecta el uso de la energía </a:t>
            </a:r>
            <a:br>
              <a:rPr lang="es-US" b="0" i="0" u="none" baseline="0" dirty="0"/>
            </a:br>
            <a:r>
              <a:rPr lang="es-US" b="0" i="0" u="none" baseline="0" dirty="0"/>
              <a:t>al medioambiente, los recursos naturales o las comunidades a lo largo </a:t>
            </a:r>
            <a:br>
              <a:rPr lang="es-US" b="0" i="0" u="none" baseline="0" dirty="0"/>
            </a:br>
            <a:r>
              <a:rPr lang="es-US" b="0" i="0" u="none" baseline="0" dirty="0"/>
              <a:t>del tiempo?</a:t>
            </a:r>
          </a:p>
        </p:txBody>
      </p:sp>
    </p:spTree>
    <p:extLst>
      <p:ext uri="{BB962C8B-B14F-4D97-AF65-F5344CB8AC3E}">
        <p14:creationId xmlns:p14="http://schemas.microsoft.com/office/powerpoint/2010/main" val="2070777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DE2E1-6BA0-3098-610E-E87D5AA1C88C}"/>
              </a:ext>
            </a:extLst>
          </p:cNvPr>
          <p:cNvSpPr>
            <a:spLocks noGrp="1"/>
          </p:cNvSpPr>
          <p:nvPr>
            <p:ph type="title"/>
          </p:nvPr>
        </p:nvSpPr>
        <p:spPr/>
        <p:txBody>
          <a:bodyPr vert="horz" lIns="91440" tIns="45720" rIns="91440" bIns="45720" rtlCol="0" anchor="b">
            <a:normAutofit/>
          </a:bodyPr>
          <a:lstStyle/>
          <a:p>
            <a:pPr algn="l" rtl="0"/>
            <a:r>
              <a:rPr lang="es-US" b="1" i="0" u="none" baseline="0" dirty="0"/>
              <a:t>Extensión de Descubrir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pPr algn="l" rtl="0"/>
            <a:r>
              <a:rPr lang="es-US" b="0" i="0" u="none" baseline="0"/>
              <a:t>¡Aplica lo aprendido a tu comunidad! </a:t>
            </a:r>
          </a:p>
        </p:txBody>
      </p:sp>
      <p:sp>
        <p:nvSpPr>
          <p:cNvPr id="2" name="Content Placeholder 1"/>
          <p:cNvSpPr>
            <a:spLocks noGrp="1"/>
          </p:cNvSpPr>
          <p:nvPr>
            <p:ph sz="quarter" idx="11"/>
          </p:nvPr>
        </p:nvSpPr>
        <p:spPr>
          <a:xfrm>
            <a:off x="527525" y="4143565"/>
            <a:ext cx="10924717" cy="2510873"/>
          </a:xfrm>
        </p:spPr>
        <p:txBody>
          <a:bodyPr>
            <a:normAutofit/>
          </a:bodyPr>
          <a:lstStyle/>
          <a:p>
            <a:pPr lvl="0" algn="l" rtl="0"/>
            <a:r>
              <a:rPr lang="es-US" sz="2200" b="0" i="0" u="none" baseline="0" dirty="0"/>
              <a:t>Piensa en cómo quieres utilizar la energía en el futuro. </a:t>
            </a:r>
          </a:p>
          <a:p>
            <a:pPr marL="1027113" lvl="0" algn="l" rtl="0">
              <a:buFont typeface="+mj-lt"/>
              <a:buAutoNum type="alphaLcPeriod"/>
            </a:pPr>
            <a:r>
              <a:rPr lang="es-US" sz="2200" b="0" i="0" u="none" baseline="0" dirty="0"/>
              <a:t>¿Qué elecciones puedes hacer personalmente para utilizar la energía de forma inteligente y reducir los desechos? </a:t>
            </a:r>
          </a:p>
          <a:p>
            <a:pPr marL="1027113" lvl="0" algn="l" rtl="0">
              <a:buFont typeface="+mj-lt"/>
              <a:buAutoNum type="alphaLcPeriod"/>
            </a:pPr>
            <a:r>
              <a:rPr lang="es-US" sz="2200" b="0" i="0" u="none" baseline="0" dirty="0"/>
              <a:t>¿Cómo puede tu comunidad colaborar para usar menos energía?</a:t>
            </a:r>
          </a:p>
          <a:p>
            <a:pPr lvl="0" algn="l" rtl="0"/>
            <a:endParaRPr lang="es-US" sz="2200" dirty="0"/>
          </a:p>
        </p:txBody>
      </p:sp>
      <p:sp>
        <p:nvSpPr>
          <p:cNvPr id="6" name="TextBox 5">
            <a:extLst>
              <a:ext uri="{FF2B5EF4-FFF2-40B4-BE49-F238E27FC236}">
                <a16:creationId xmlns:a16="http://schemas.microsoft.com/office/drawing/2014/main" id="{1D1F184D-CECF-AAF2-887D-F14C8A8C669C}"/>
              </a:ext>
            </a:extLst>
          </p:cNvPr>
          <p:cNvSpPr txBox="1"/>
          <p:nvPr/>
        </p:nvSpPr>
        <p:spPr>
          <a:xfrm>
            <a:off x="527525" y="1899816"/>
            <a:ext cx="11292768" cy="2123658"/>
          </a:xfrm>
          <a:prstGeom prst="rect">
            <a:avLst/>
          </a:prstGeom>
          <a:noFill/>
        </p:spPr>
        <p:txBody>
          <a:bodyPr wrap="square">
            <a:spAutoFit/>
          </a:bodyPr>
          <a:lstStyle/>
          <a:p>
            <a:pPr algn="l" rtl="0"/>
            <a:r>
              <a:rPr lang="es-US" sz="2200" b="0" i="0" u="none" baseline="0" dirty="0"/>
              <a:t>La energía determina nuestra forma de vida y el modo en que la utilizamos hoy afecta </a:t>
            </a:r>
            <a:br>
              <a:rPr lang="es-US" sz="2200" b="0" i="0" u="none" baseline="0" dirty="0"/>
            </a:br>
            <a:r>
              <a:rPr lang="es-US" sz="2200" b="0" i="0" u="none" baseline="0" dirty="0"/>
              <a:t>a los recursos de que dispondrán las generaciones futuras. Las decisiones que tomamos sobre el uso de la energía pueden reducir o aumentar nuestro impacto en el planeta. </a:t>
            </a:r>
            <a:br>
              <a:rPr lang="es-US" sz="2200" b="0" i="0" u="none" baseline="0" dirty="0"/>
            </a:br>
            <a:r>
              <a:rPr lang="es-US" sz="2200" b="0" i="0" u="none" baseline="0" dirty="0"/>
              <a:t>Si reflexionamos detenidamente sobre nuestros hábitos energéticos y trabajamos juntos, podemos crear un futuro en el que nuestras necesidades estén cubiertas sin causar daño al planeta.</a:t>
            </a:r>
          </a:p>
        </p:txBody>
      </p:sp>
    </p:spTree>
    <p:extLst>
      <p:ext uri="{BB962C8B-B14F-4D97-AF65-F5344CB8AC3E}">
        <p14:creationId xmlns:p14="http://schemas.microsoft.com/office/powerpoint/2010/main" val="1064556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A65247-3D0D-841F-7061-90A1D5178B54}"/>
              </a:ext>
            </a:extLst>
          </p:cNvPr>
          <p:cNvSpPr>
            <a:spLocks noGrp="1"/>
          </p:cNvSpPr>
          <p:nvPr>
            <p:ph type="title"/>
          </p:nvPr>
        </p:nvSpPr>
        <p:spPr/>
        <p:txBody>
          <a:bodyPr>
            <a:normAutofit fontScale="90000"/>
          </a:bodyPr>
          <a:lstStyle/>
          <a:p>
            <a:pPr algn="l" rtl="0"/>
            <a:r>
              <a:rPr lang="es-US" b="1" i="0" u="none" baseline="0"/>
              <a:t>Extensión de Descubrir, diapositiva 2</a:t>
            </a:r>
          </a:p>
        </p:txBody>
      </p:sp>
      <p:sp>
        <p:nvSpPr>
          <p:cNvPr id="2" name="Content Placeholder 1"/>
          <p:cNvSpPr>
            <a:spLocks noGrp="1"/>
          </p:cNvSpPr>
          <p:nvPr>
            <p:ph sz="quarter" idx="11"/>
          </p:nvPr>
        </p:nvSpPr>
        <p:spPr>
          <a:xfrm>
            <a:off x="259896" y="1822174"/>
            <a:ext cx="11025137" cy="3742998"/>
          </a:xfrm>
        </p:spPr>
        <p:txBody>
          <a:bodyPr>
            <a:noAutofit/>
          </a:bodyPr>
          <a:lstStyle/>
          <a:p>
            <a:pPr lvl="0" algn="l" rtl="0">
              <a:buFont typeface="+mj-lt"/>
              <a:buAutoNum type="arabicPeriod" startAt="2"/>
            </a:pPr>
            <a:r>
              <a:rPr lang="es-US" sz="2100" b="0" i="0" u="none" baseline="0" dirty="0"/>
              <a:t>Debatan en equipo de qué manera sus elecciones en materia de energía pueden inspirar el cambio para otras personas de su comunidad.</a:t>
            </a:r>
          </a:p>
          <a:p>
            <a:pPr lvl="0" algn="l" rtl="0">
              <a:buFont typeface="+mj-lt"/>
              <a:buAutoNum type="arabicPeriod" startAt="2"/>
            </a:pPr>
            <a:r>
              <a:rPr lang="es-US" sz="2100" b="0" i="0" u="none" baseline="0" dirty="0"/>
              <a:t>Busca una hoja de papel grande, una pizarra blanca, una pizarra de tiza o cualquier otro material que tu equipo pueda utilizar para crear una obra de arte colaborativa. Esta obra de arte será un recordatorio de las elecciones energéticas que quieres hacer y una forma de compartir tus ideas con los demás.</a:t>
            </a:r>
          </a:p>
          <a:p>
            <a:pPr lvl="0" algn="l" rtl="0">
              <a:buFont typeface="+mj-lt"/>
              <a:buAutoNum type="arabicPeriod" startAt="2"/>
            </a:pPr>
            <a:r>
              <a:rPr lang="es-US" sz="2100" b="0" i="0" u="none" baseline="0" dirty="0"/>
              <a:t>Pide a cada persona que proponga una o varias ideas sobre las elecciones energéticas que quieren hacer en el futuro.</a:t>
            </a:r>
          </a:p>
          <a:p>
            <a:pPr lvl="0" algn="l" rtl="0">
              <a:buFont typeface="+mj-lt"/>
              <a:buAutoNum type="arabicPeriod" startAt="2"/>
            </a:pPr>
            <a:r>
              <a:rPr lang="es-US" sz="2100" b="0" i="0" u="none" baseline="0" dirty="0"/>
              <a:t>Representa tus ideas en la obra de arte colaborativa utilizando palabras, dibujos </a:t>
            </a:r>
            <a:br>
              <a:rPr lang="es-US" sz="2100" b="0" i="0" u="none" baseline="0" dirty="0"/>
            </a:br>
            <a:r>
              <a:rPr lang="es-US" sz="2100" b="0" i="0" u="none" baseline="0" dirty="0"/>
              <a:t>o símbolos. Muestra el futuro energético que quieres tener, así como las decisiones </a:t>
            </a:r>
            <a:br>
              <a:rPr lang="es-US" sz="2100" b="0" i="0" u="none" baseline="0" dirty="0"/>
            </a:br>
            <a:r>
              <a:rPr lang="es-US" sz="2100" b="0" i="0" u="none" baseline="0" dirty="0"/>
              <a:t>que puedes tomar respecto a alternativas energéticamente eficientes o el uso </a:t>
            </a:r>
            <a:br>
              <a:rPr lang="es-US" sz="2100" b="0" i="0" u="none" baseline="0" dirty="0"/>
            </a:br>
            <a:r>
              <a:rPr lang="es-US" sz="2100" b="0" i="0" u="none" baseline="0" dirty="0"/>
              <a:t>de menos energía, e inspira a otros para que contribuyan a tener un planeta más sano.</a:t>
            </a:r>
          </a:p>
        </p:txBody>
      </p:sp>
    </p:spTree>
    <p:extLst>
      <p:ext uri="{BB962C8B-B14F-4D97-AF65-F5344CB8AC3E}">
        <p14:creationId xmlns:p14="http://schemas.microsoft.com/office/powerpoint/2010/main" val="88454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4D0044-565D-BD92-1DDE-CC1159421721}"/>
              </a:ext>
            </a:extLst>
          </p:cNvPr>
          <p:cNvSpPr>
            <a:spLocks noGrp="1"/>
          </p:cNvSpPr>
          <p:nvPr>
            <p:ph type="title"/>
          </p:nvPr>
        </p:nvSpPr>
        <p:spPr>
          <a:xfrm>
            <a:off x="524163" y="0"/>
            <a:ext cx="10515600" cy="1126837"/>
          </a:xfrm>
        </p:spPr>
        <p:txBody>
          <a:bodyPr vert="horz" lIns="91440" tIns="45720" rIns="91440" bIns="45720" rtlCol="0" anchor="b">
            <a:normAutofit/>
          </a:bodyPr>
          <a:lstStyle/>
          <a:p>
            <a:pPr algn="l" rtl="0"/>
            <a:r>
              <a:rPr lang="es-US" sz="4100" b="1" i="0" u="none" baseline="0" dirty="0"/>
              <a:t>Extensión de Descubrir, diapositiva 3</a:t>
            </a:r>
          </a:p>
        </p:txBody>
      </p:sp>
      <p:sp>
        <p:nvSpPr>
          <p:cNvPr id="5" name="Content Placeholder 1"/>
          <p:cNvSpPr txBox="1">
            <a:spLocks/>
          </p:cNvSpPr>
          <p:nvPr/>
        </p:nvSpPr>
        <p:spPr>
          <a:xfrm>
            <a:off x="259897" y="1994452"/>
            <a:ext cx="11880064" cy="4169167"/>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ct val="88000"/>
              </a:lnSpc>
              <a:buFont typeface="+mj-lt"/>
              <a:buAutoNum type="arabicPeriod" startAt="4"/>
            </a:pPr>
            <a:r>
              <a:rPr lang="es-US" sz="2200" b="0" i="0" u="none" baseline="0" dirty="0"/>
              <a:t>Examina la </a:t>
            </a:r>
            <a:r>
              <a:rPr lang="es-US" sz="2200" b="0" i="1" u="none" baseline="0" dirty="0" err="1"/>
              <a:t>mood</a:t>
            </a:r>
            <a:r>
              <a:rPr lang="es-US" sz="2200" b="0" i="1" u="none" baseline="0" dirty="0"/>
              <a:t> </a:t>
            </a:r>
            <a:r>
              <a:rPr lang="es-US" sz="2200" b="0" i="1" u="none" baseline="0" dirty="0" err="1"/>
              <a:t>board</a:t>
            </a:r>
            <a:r>
              <a:rPr lang="es-US" sz="2200" b="0" i="0" u="none" baseline="0" dirty="0"/>
              <a:t> (tabla de estados de ánimo) que figura a continuación. </a:t>
            </a:r>
            <a:endParaRPr lang="es-US" sz="2200" dirty="0"/>
          </a:p>
          <a:p>
            <a:pPr marL="974725" lvl="1" indent="-404813" algn="l" rtl="0">
              <a:lnSpc>
                <a:spcPct val="88000"/>
              </a:lnSpc>
              <a:buFont typeface="+mj-lt"/>
              <a:buAutoNum type="alphaLcPeriod"/>
            </a:pPr>
            <a:r>
              <a:rPr lang="es-US" sz="2200" b="0" i="0" u="none" baseline="0" dirty="0"/>
              <a:t>Cuando piensas en la forma en que utilizas la energía en tu día a día en este</a:t>
            </a:r>
            <a:r>
              <a:rPr lang="es-US" sz="2200" b="0" i="0" u="none" dirty="0"/>
              <a:t> </a:t>
            </a:r>
            <a:r>
              <a:rPr lang="es-US" sz="2200" b="0" i="0" u="none" baseline="0" dirty="0"/>
              <a:t>momento, ¿cuál de los símbolos de la tabla de estados de ánimo representa mejor cómo te sientes?</a:t>
            </a:r>
          </a:p>
          <a:p>
            <a:pPr marL="974725" lvl="1" indent="-404813" algn="l" rtl="0">
              <a:lnSpc>
                <a:spcPct val="88000"/>
              </a:lnSpc>
              <a:buFont typeface="+mj-lt"/>
              <a:buAutoNum type="alphaLcPeriod"/>
            </a:pPr>
            <a:r>
              <a:rPr lang="es-US" sz="2200" b="0" i="0" u="none" baseline="0" dirty="0"/>
              <a:t>Cuando piensas en las consecuencias de tomar buenas decisiones sobre tu consumo de energía en el futuro, ¿cuál de los símbolos de tabla de estados de ánimo muestra mejor cómo te sientes?</a:t>
            </a:r>
          </a:p>
        </p:txBody>
      </p:sp>
      <p:pic>
        <p:nvPicPr>
          <p:cNvPr id="6" name="Picture 5" descr="Una serie de siete emojis ilustrados. De izquierda a derecha son: cara enfadada, cara con una lágrima llorando, cara con el ceño fruncido, cara con la boca en línea plana, cara sonriente, cara sonriente con los ojos entrecerrados y cara sonriente con ojos de estrella.">
            <a:extLst>
              <a:ext uri="{FF2B5EF4-FFF2-40B4-BE49-F238E27FC236}">
                <a16:creationId xmlns:a16="http://schemas.microsoft.com/office/drawing/2014/main" id="{9FADE8F2-E92E-1BF0-CC4E-92061BE7E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60909" y="4215396"/>
            <a:ext cx="7670182" cy="1185174"/>
          </a:xfrm>
          <a:prstGeom prst="rect">
            <a:avLst/>
          </a:prstGeom>
        </p:spPr>
      </p:pic>
    </p:spTree>
    <p:extLst>
      <p:ext uri="{BB962C8B-B14F-4D97-AF65-F5344CB8AC3E}">
        <p14:creationId xmlns:p14="http://schemas.microsoft.com/office/powerpoint/2010/main" val="350276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es-US" sz="3600" b="0" i="0" u="none" baseline="0">
                <a:solidFill>
                  <a:srgbClr val="000000"/>
                </a:solidFill>
              </a:rPr>
              <a:t>Energía y elecciones diarias</a:t>
            </a:r>
            <a:br>
              <a:rPr lang="es-US"/>
            </a:br>
            <a:r>
              <a:rPr lang="es-US" b="0" i="0" u="none" baseline="0"/>
              <a:t>Comprender</a:t>
            </a:r>
          </a:p>
        </p:txBody>
      </p:sp>
      <p:sp>
        <p:nvSpPr>
          <p:cNvPr id="3" name="Subtitle 2"/>
          <p:cNvSpPr>
            <a:spLocks noGrp="1"/>
          </p:cNvSpPr>
          <p:nvPr>
            <p:ph type="subTitle" idx="1"/>
          </p:nvPr>
        </p:nvSpPr>
        <p:spPr>
          <a:xfrm>
            <a:off x="2937389" y="4327244"/>
            <a:ext cx="8356253" cy="607910"/>
          </a:xfrm>
        </p:spPr>
        <p:txBody>
          <a:bodyPr/>
          <a:lstStyle/>
          <a:p>
            <a:pPr algn="l" rtl="0"/>
            <a:r>
              <a:rPr lang="es-US" b="1" i="0" u="none" baseline="0" dirty="0"/>
              <a:t>¿Cómo puedo consumir menos energía?</a:t>
            </a:r>
          </a:p>
          <a:p>
            <a:endParaRPr lang="es-US" dirty="0"/>
          </a:p>
        </p:txBody>
      </p:sp>
    </p:spTree>
    <p:extLst>
      <p:ext uri="{BB962C8B-B14F-4D97-AF65-F5344CB8AC3E}">
        <p14:creationId xmlns:p14="http://schemas.microsoft.com/office/powerpoint/2010/main" val="977195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3E910-9F36-B5E2-7563-ADA4FCFFB434}"/>
              </a:ext>
            </a:extLst>
          </p:cNvPr>
          <p:cNvSpPr>
            <a:spLocks noGrp="1"/>
          </p:cNvSpPr>
          <p:nvPr>
            <p:ph type="title"/>
          </p:nvPr>
        </p:nvSpPr>
        <p:spPr>
          <a:xfrm>
            <a:off x="4431552" y="118389"/>
            <a:ext cx="6630458" cy="1325563"/>
          </a:xfrm>
        </p:spPr>
        <p:txBody>
          <a:bodyPr>
            <a:normAutofit/>
          </a:bodyPr>
          <a:lstStyle/>
          <a:p>
            <a:pPr algn="l" rtl="0"/>
            <a:r>
              <a:rPr lang="es-US" sz="3800" b="1" i="0" u="none" baseline="0" dirty="0"/>
              <a:t>Resumen de</a:t>
            </a:r>
            <a:r>
              <a:rPr lang="es-US" sz="3800" b="1" i="0" u="none" dirty="0"/>
              <a:t> </a:t>
            </a:r>
            <a:r>
              <a:rPr lang="es-US" sz="3800" b="1" i="0" u="none" baseline="0" dirty="0"/>
              <a:t>Comprender</a:t>
            </a:r>
          </a:p>
        </p:txBody>
      </p:sp>
      <p:sp>
        <p:nvSpPr>
          <p:cNvPr id="3" name="Subtitle 2">
            <a:extLst>
              <a:ext uri="{FF2B5EF4-FFF2-40B4-BE49-F238E27FC236}">
                <a16:creationId xmlns:a16="http://schemas.microsoft.com/office/drawing/2014/main" id="{7EC61346-F738-FFBA-CDEE-E79B6688D2B5}"/>
              </a:ext>
            </a:extLst>
          </p:cNvPr>
          <p:cNvSpPr>
            <a:spLocks noGrp="1"/>
          </p:cNvSpPr>
          <p:nvPr>
            <p:ph type="subTitle" idx="1"/>
          </p:nvPr>
        </p:nvSpPr>
        <p:spPr/>
        <p:txBody>
          <a:bodyPr rIns="0">
            <a:normAutofit/>
          </a:bodyPr>
          <a:lstStyle/>
          <a:p>
            <a:pPr algn="l" rtl="0"/>
            <a:r>
              <a:rPr lang="es-US" sz="2700" b="1" i="0" u="none" baseline="0" dirty="0"/>
              <a:t>Objetivo de aprendizaje: </a:t>
            </a:r>
          </a:p>
          <a:p>
            <a:pPr algn="l" rtl="0"/>
            <a:r>
              <a:rPr lang="es-US" sz="2700" b="0" i="0" u="none" baseline="0" dirty="0"/>
              <a:t>Podremos identificar oportunidades </a:t>
            </a:r>
            <a:br>
              <a:rPr lang="es-US" sz="2700" b="0" i="0" u="none" baseline="0" dirty="0"/>
            </a:br>
            <a:r>
              <a:rPr lang="es-US" sz="2700" b="0" i="0" u="none" baseline="0" dirty="0"/>
              <a:t>para cambiar el uso </a:t>
            </a:r>
            <a:br>
              <a:rPr lang="es-US" sz="2700" b="0" i="0" u="none" baseline="0" dirty="0"/>
            </a:br>
            <a:r>
              <a:rPr lang="es-US" sz="2700" b="0" i="0" u="none" baseline="0" dirty="0"/>
              <a:t>de la energía en nuestra comunidad </a:t>
            </a:r>
            <a:br>
              <a:rPr lang="es-US" sz="2700" b="0" i="0" u="none" baseline="0" dirty="0"/>
            </a:br>
            <a:r>
              <a:rPr lang="es-US" sz="2700" b="0" i="0" u="none" baseline="0" dirty="0"/>
              <a:t>y proponer estrategias para reducir el consumo.</a:t>
            </a:r>
          </a:p>
        </p:txBody>
      </p:sp>
      <p:sp>
        <p:nvSpPr>
          <p:cNvPr id="2" name="Content Placeholder 1">
            <a:extLst>
              <a:ext uri="{FF2B5EF4-FFF2-40B4-BE49-F238E27FC236}">
                <a16:creationId xmlns:a16="http://schemas.microsoft.com/office/drawing/2014/main" id="{FA4AEFB5-D794-A465-101C-EBE3917F395B}"/>
              </a:ext>
            </a:extLst>
          </p:cNvPr>
          <p:cNvSpPr>
            <a:spLocks noGrp="1"/>
          </p:cNvSpPr>
          <p:nvPr>
            <p:ph sz="quarter" idx="11"/>
          </p:nvPr>
        </p:nvSpPr>
        <p:spPr>
          <a:xfrm>
            <a:off x="4431552" y="1447940"/>
            <a:ext cx="7366438" cy="4922022"/>
          </a:xfrm>
        </p:spPr>
        <p:txBody>
          <a:bodyPr>
            <a:noAutofit/>
          </a:bodyPr>
          <a:lstStyle/>
          <a:p>
            <a:pPr lvl="0" algn="l" rtl="0"/>
            <a:r>
              <a:rPr lang="es-US" sz="2000" b="1" i="0" u="none" baseline="0" dirty="0"/>
              <a:t>Lectura de Comprender (opcional):</a:t>
            </a:r>
            <a:r>
              <a:rPr lang="es-US" sz="2000" b="0" i="0" u="none" baseline="0" dirty="0"/>
              <a:t> lectura de una página sobre cómo el transporte contribuye a las emisiones de gases de efecto invernadero y cómo diferentes opciones pueden ayudar a reducir la emisión de dióxido de carbono.</a:t>
            </a:r>
          </a:p>
          <a:p>
            <a:pPr lvl="0" algn="l" rtl="0"/>
            <a:endParaRPr lang="es-US" sz="2000" dirty="0"/>
          </a:p>
          <a:p>
            <a:pPr lvl="0" algn="l" rtl="0"/>
            <a:r>
              <a:rPr lang="es-US" sz="2000" b="1" i="0" u="none" baseline="0" dirty="0"/>
              <a:t>Investigación de Comprender: </a:t>
            </a:r>
            <a:r>
              <a:rPr lang="es-US" sz="2000" b="0" i="0" u="none" baseline="0" dirty="0"/>
              <a:t>los estudiantes investigan el uso que se hace de la energía en la</a:t>
            </a:r>
            <a:r>
              <a:rPr lang="es-US" sz="2000" b="0" i="0" u="none" dirty="0"/>
              <a:t> </a:t>
            </a:r>
            <a:r>
              <a:rPr lang="es-US" sz="2000" b="0" i="0" u="none" baseline="0" dirty="0"/>
              <a:t>comunidad, identificando las áreas donde se desperdicia y explorando estrategias prácticas para disminuir su consumo.</a:t>
            </a:r>
          </a:p>
          <a:p>
            <a:pPr lvl="0" algn="l" rtl="0"/>
            <a:endParaRPr lang="es-US" sz="2000" dirty="0"/>
          </a:p>
          <a:p>
            <a:pPr lvl="0" algn="l" rtl="0"/>
            <a:r>
              <a:rPr lang="es-US" sz="2000" b="1" i="0" u="none" baseline="0" dirty="0"/>
              <a:t>Extensión de la investigación de Comprender (opcional): </a:t>
            </a:r>
            <a:r>
              <a:rPr lang="es-US" sz="2000" b="0" i="0" u="none" baseline="0" dirty="0"/>
              <a:t>los estudiantes pueden profundizar en su aprendizaje investigando los hábitos de uso de la energía, identificando las barreras que impiden reducir los desechos </a:t>
            </a:r>
            <a:br>
              <a:rPr lang="es-US" sz="2000" b="0" i="0" u="none" baseline="0" dirty="0"/>
            </a:br>
            <a:r>
              <a:rPr lang="es-US" sz="2000" b="0" i="0" u="none" baseline="0" dirty="0"/>
              <a:t>y desarrollando soluciones creativas para promover </a:t>
            </a:r>
            <a:br>
              <a:rPr lang="es-US" sz="2000" b="0" i="0" u="none" baseline="0" dirty="0"/>
            </a:br>
            <a:r>
              <a:rPr lang="es-US" sz="2000" b="0" i="0" u="none" baseline="0" dirty="0"/>
              <a:t>la reducción del uso de la energía en su comunidad.</a:t>
            </a:r>
          </a:p>
          <a:p>
            <a:endParaRPr lang="es-US" sz="2000" dirty="0"/>
          </a:p>
        </p:txBody>
      </p:sp>
    </p:spTree>
    <p:extLst>
      <p:ext uri="{BB962C8B-B14F-4D97-AF65-F5344CB8AC3E}">
        <p14:creationId xmlns:p14="http://schemas.microsoft.com/office/powerpoint/2010/main" val="3548019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CA5FE-62A3-C4FC-B8E0-D3C5A4C989DA}"/>
              </a:ext>
              <a:ext uri="{C183D7F6-B498-43B3-948B-1728B52AA6E4}">
                <adec:decorative xmlns:adec="http://schemas.microsoft.com/office/drawing/2017/decorative" val="0"/>
              </a:ext>
            </a:extLst>
          </p:cNvPr>
          <p:cNvSpPr>
            <a:spLocks noGrp="1"/>
          </p:cNvSpPr>
          <p:nvPr>
            <p:ph type="title"/>
          </p:nvPr>
        </p:nvSpPr>
        <p:spPr>
          <a:xfrm>
            <a:off x="3446841" y="9525"/>
            <a:ext cx="6366232" cy="980445"/>
          </a:xfrm>
        </p:spPr>
        <p:txBody>
          <a:bodyPr vert="horz" lIns="91440" tIns="45720" rIns="91440" bIns="45720" rtlCol="0" anchor="b">
            <a:normAutofit fontScale="90000"/>
          </a:bodyPr>
          <a:lstStyle/>
          <a:p>
            <a:pPr rtl="0"/>
            <a:r>
              <a:rPr lang="es-US" b="1" i="0" u="none" baseline="0" dirty="0"/>
              <a:t>Lectura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802313" y="1415315"/>
            <a:ext cx="7221166" cy="838175"/>
          </a:xfrm>
        </p:spPr>
        <p:txBody>
          <a:bodyPr/>
          <a:lstStyle/>
          <a:p>
            <a:pPr rtl="0"/>
            <a:r>
              <a:rPr lang="es-US" b="0" i="0" u="none" baseline="0"/>
              <a:t>Transporte y emisiones</a:t>
            </a:r>
          </a:p>
        </p:txBody>
      </p:sp>
      <p:sp>
        <p:nvSpPr>
          <p:cNvPr id="2" name="Content Placeholder 1">
            <a:extLst>
              <a:ext uri="{C183D7F6-B498-43B3-948B-1728B52AA6E4}">
                <adec:decorative xmlns:adec="http://schemas.microsoft.com/office/drawing/2017/decorative" val="0"/>
              </a:ext>
            </a:extLst>
          </p:cNvPr>
          <p:cNvSpPr>
            <a:spLocks noGrp="1"/>
          </p:cNvSpPr>
          <p:nvPr>
            <p:ph sz="quarter" idx="11"/>
          </p:nvPr>
        </p:nvSpPr>
        <p:spPr>
          <a:xfrm>
            <a:off x="401729" y="2153478"/>
            <a:ext cx="7045993" cy="4538870"/>
          </a:xfrm>
        </p:spPr>
        <p:txBody>
          <a:bodyPr>
            <a:normAutofit/>
          </a:bodyPr>
          <a:lstStyle/>
          <a:p>
            <a:pPr algn="l" rtl="0"/>
            <a:r>
              <a:rPr lang="es-US" sz="2700" b="0" i="0" u="none" baseline="0" dirty="0"/>
              <a:t>Consumimos energía todos los días. Cada uno de nosotros podría tomar distintas decisiones para consumir menos. Aunque muchas de nuestras decisiones energéticas se toman en casa, otra área importante </a:t>
            </a:r>
            <a:br>
              <a:rPr lang="es-US" sz="2700" b="0" i="0" u="none" baseline="0" dirty="0"/>
            </a:br>
            <a:r>
              <a:rPr lang="es-US" sz="2700" b="0" i="0" u="none" baseline="0" dirty="0"/>
              <a:t>en la que tenemos control sobre el uso </a:t>
            </a:r>
            <a:br>
              <a:rPr lang="es-US" sz="2700" b="0" i="0" u="none" baseline="0" dirty="0"/>
            </a:br>
            <a:r>
              <a:rPr lang="es-US" sz="2700" b="0" i="0" u="none" baseline="0" dirty="0"/>
              <a:t>de la energía es el transporte. Los tipos </a:t>
            </a:r>
            <a:br>
              <a:rPr lang="es-US" sz="2700" b="0" i="0" u="none" baseline="0" dirty="0"/>
            </a:br>
            <a:r>
              <a:rPr lang="es-US" sz="2700" b="0" i="0" u="none" baseline="0" dirty="0"/>
              <a:t>de transporte que elegimos tienen un gran impacto en la cantidad de energía que consumimos y en los gases de efecto invernadero que producimos.</a:t>
            </a:r>
          </a:p>
        </p:txBody>
      </p:sp>
      <p:pic>
        <p:nvPicPr>
          <p:cNvPr id="8" name="Picture 7" descr="Vista trasera de un autobús azul que emite humo negro por el tubo de escape mientras circula por una calle de la ciudad, lo que indica contaminación atmosférica por combustibles fósiles. En el fondo se ven edificios, árboles y otros vehículos.">
            <a:extLst>
              <a:ext uri="{FF2B5EF4-FFF2-40B4-BE49-F238E27FC236}">
                <a16:creationId xmlns:a16="http://schemas.microsoft.com/office/drawing/2014/main" id="{E06C966D-2E66-EB12-3B72-373266BEF3E6}"/>
              </a:ext>
            </a:extLst>
          </p:cNvPr>
          <p:cNvPicPr>
            <a:picLocks noChangeAspect="1"/>
          </p:cNvPicPr>
          <p:nvPr/>
        </p:nvPicPr>
        <p:blipFill>
          <a:blip r:embed="rId2"/>
          <a:stretch>
            <a:fillRect/>
          </a:stretch>
        </p:blipFill>
        <p:spPr>
          <a:xfrm>
            <a:off x="7348681" y="2552150"/>
            <a:ext cx="4600438" cy="3079954"/>
          </a:xfrm>
          <a:prstGeom prst="rect">
            <a:avLst/>
          </a:prstGeom>
          <a:ln w="38100">
            <a:solidFill>
              <a:srgbClr val="E60BAC"/>
            </a:solidFill>
          </a:ln>
        </p:spPr>
      </p:pic>
    </p:spTree>
    <p:extLst>
      <p:ext uri="{BB962C8B-B14F-4D97-AF65-F5344CB8AC3E}">
        <p14:creationId xmlns:p14="http://schemas.microsoft.com/office/powerpoint/2010/main" val="1033933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326B33-16E7-FBB5-1188-88A36335A781}"/>
              </a:ext>
            </a:extLst>
          </p:cNvPr>
          <p:cNvSpPr>
            <a:spLocks noGrp="1"/>
          </p:cNvSpPr>
          <p:nvPr>
            <p:ph type="title"/>
          </p:nvPr>
        </p:nvSpPr>
        <p:spPr>
          <a:xfrm>
            <a:off x="1977473" y="171384"/>
            <a:ext cx="10162479" cy="894720"/>
          </a:xfrm>
        </p:spPr>
        <p:txBody>
          <a:bodyPr vert="horz" lIns="91440" tIns="45720" rIns="91440" bIns="45720" rtlCol="0" anchor="b">
            <a:normAutofit fontScale="90000"/>
          </a:bodyPr>
          <a:lstStyle/>
          <a:p>
            <a:pPr rtl="0"/>
            <a:r>
              <a:rPr lang="es-US" b="1" i="0" u="none" baseline="0" dirty="0"/>
              <a:t>Lectura de Comprender, diapositiva 2</a:t>
            </a:r>
          </a:p>
        </p:txBody>
      </p:sp>
      <p:sp>
        <p:nvSpPr>
          <p:cNvPr id="2" name="Content Placeholder 1"/>
          <p:cNvSpPr>
            <a:spLocks noGrp="1"/>
          </p:cNvSpPr>
          <p:nvPr>
            <p:ph sz="quarter" idx="11"/>
          </p:nvPr>
        </p:nvSpPr>
        <p:spPr>
          <a:xfrm>
            <a:off x="290741" y="1934304"/>
            <a:ext cx="11715729" cy="4365933"/>
          </a:xfrm>
        </p:spPr>
        <p:txBody>
          <a:bodyPr>
            <a:normAutofit/>
          </a:bodyPr>
          <a:lstStyle/>
          <a:p>
            <a:pPr algn="l" rtl="0"/>
            <a:r>
              <a:rPr lang="es-US" sz="2700" b="0" i="0" u="none" baseline="0" dirty="0"/>
              <a:t>Varios tipos principales de transporte utilizan combustibles fósiles, como </a:t>
            </a:r>
            <a:br>
              <a:rPr lang="es-US" sz="2700" b="0" i="0" u="none" baseline="0" dirty="0"/>
            </a:br>
            <a:r>
              <a:rPr lang="es-US" sz="2700" b="0" i="0" u="none" baseline="0" dirty="0"/>
              <a:t>el petróleo o el gas natural, que se extraen de la Tierra. Cuando estos combustibles fósiles se queman para producir energía, se liberan (o emiten) gases de efecto invernadero a la atmósfera. Estos gases de efecto invernadero atrapan el calor, provocando el calentamiento de la atmósfera global y el cambio climático. En todo el mundo, el transporte es responsable del 14 % de los gases de efecto invernadero que se emiten. Aunque </a:t>
            </a:r>
            <a:br>
              <a:rPr lang="es-US" sz="2700" b="0" i="0" u="none" baseline="0" dirty="0"/>
            </a:br>
            <a:r>
              <a:rPr lang="es-US" sz="2700" b="0" i="0" u="none" baseline="0" dirty="0"/>
              <a:t>en muchos países es un porcentaje aún mayor. Por ejemplo, el transporte genera el 28 % de los gases de efecto invernadero emitidos en Estados Unidos. El gas de efecto invernadero más común es el dióxido </a:t>
            </a:r>
            <a:br>
              <a:rPr lang="es-US" sz="2700" b="0" i="0" u="none" baseline="0" dirty="0"/>
            </a:br>
            <a:r>
              <a:rPr lang="es-US" sz="2700" b="0" i="0" u="none" baseline="0" dirty="0"/>
              <a:t>de carbono (CO2).</a:t>
            </a:r>
          </a:p>
        </p:txBody>
      </p:sp>
    </p:spTree>
    <p:extLst>
      <p:ext uri="{BB962C8B-B14F-4D97-AF65-F5344CB8AC3E}">
        <p14:creationId xmlns:p14="http://schemas.microsoft.com/office/powerpoint/2010/main" val="85959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s-US" sz="4800" b="0" i="0" u="none" baseline="0" dirty="0"/>
              <a:t>Resumen de la lección:</a:t>
            </a:r>
          </a:p>
        </p:txBody>
      </p:sp>
      <p:sp>
        <p:nvSpPr>
          <p:cNvPr id="3" name="Text Placeholder 2"/>
          <p:cNvSpPr>
            <a:spLocks noGrp="1"/>
          </p:cNvSpPr>
          <p:nvPr>
            <p:ph type="body" sz="quarter" idx="10"/>
          </p:nvPr>
        </p:nvSpPr>
        <p:spPr>
          <a:xfrm>
            <a:off x="515569" y="1195499"/>
            <a:ext cx="11493551" cy="861646"/>
          </a:xfrm>
        </p:spPr>
        <p:txBody>
          <a:bodyPr/>
          <a:lstStyle/>
          <a:p>
            <a:pPr algn="l" rtl="0"/>
            <a:r>
              <a:rPr lang="es-US" b="1" i="0" u="none" baseline="0" dirty="0"/>
              <a:t>Comprensión esencial: </a:t>
            </a:r>
            <a:r>
              <a:rPr lang="es-US" b="0" i="0" u="none" baseline="0" dirty="0"/>
              <a:t>la gente toma decisiones sobre cómo utilizar la energía cada día. Todos podemos cambiar nuestros hábitos para consumir menos energía </a:t>
            </a:r>
            <a:br>
              <a:rPr lang="es-US" b="0" i="0" u="none" baseline="0" dirty="0"/>
            </a:br>
            <a:r>
              <a:rPr lang="es-US" b="0" i="0" u="none" baseline="0" dirty="0"/>
              <a:t>y reducir los desechos.</a:t>
            </a:r>
          </a:p>
        </p:txBody>
      </p:sp>
      <p:sp>
        <p:nvSpPr>
          <p:cNvPr id="4" name="Text Placeholder 3"/>
          <p:cNvSpPr>
            <a:spLocks noGrp="1"/>
          </p:cNvSpPr>
          <p:nvPr>
            <p:ph type="body" sz="quarter" idx="11"/>
          </p:nvPr>
        </p:nvSpPr>
        <p:spPr>
          <a:xfrm>
            <a:off x="733505" y="4650240"/>
            <a:ext cx="3236710" cy="560223"/>
          </a:xfrm>
        </p:spPr>
        <p:txBody>
          <a:bodyPr/>
          <a:lstStyle/>
          <a:p>
            <a:pPr algn="l" rtl="0">
              <a:lnSpc>
                <a:spcPct val="100000"/>
              </a:lnSpc>
            </a:pPr>
            <a:r>
              <a:rPr lang="es-US" b="1" i="0" u="none" baseline="0" dirty="0"/>
              <a:t>Descubrir: </a:t>
            </a:r>
            <a:r>
              <a:rPr lang="es-US" b="0" i="0" u="none" baseline="0" dirty="0"/>
              <a:t>¿De qué manera las decisiones que tomo a diario consumen energía? </a:t>
            </a:r>
          </a:p>
        </p:txBody>
      </p:sp>
      <p:sp>
        <p:nvSpPr>
          <p:cNvPr id="5" name="Text Placeholder 4"/>
          <p:cNvSpPr>
            <a:spLocks noGrp="1"/>
          </p:cNvSpPr>
          <p:nvPr>
            <p:ph type="body" sz="quarter" idx="26"/>
          </p:nvPr>
        </p:nvSpPr>
        <p:spPr>
          <a:xfrm>
            <a:off x="4849992" y="4650240"/>
            <a:ext cx="3121699" cy="560223"/>
          </a:xfrm>
        </p:spPr>
        <p:txBody>
          <a:bodyPr/>
          <a:lstStyle/>
          <a:p>
            <a:pPr algn="l" rtl="0">
              <a:lnSpc>
                <a:spcPct val="100000"/>
              </a:lnSpc>
            </a:pPr>
            <a:r>
              <a:rPr lang="es-US" b="1" i="0" u="none" baseline="0" dirty="0"/>
              <a:t>Comprender: </a:t>
            </a:r>
            <a:r>
              <a:rPr lang="es-US" b="0" i="0" u="none" baseline="0" dirty="0"/>
              <a:t>¿Cómo puedo consumir menos energía?</a:t>
            </a:r>
          </a:p>
        </p:txBody>
      </p:sp>
      <p:sp>
        <p:nvSpPr>
          <p:cNvPr id="6" name="Text Placeholder 5"/>
          <p:cNvSpPr>
            <a:spLocks noGrp="1"/>
          </p:cNvSpPr>
          <p:nvPr>
            <p:ph type="body" sz="quarter" idx="27"/>
          </p:nvPr>
        </p:nvSpPr>
        <p:spPr>
          <a:xfrm>
            <a:off x="8966481" y="4650240"/>
            <a:ext cx="2824702" cy="560223"/>
          </a:xfrm>
        </p:spPr>
        <p:txBody>
          <a:bodyPr/>
          <a:lstStyle/>
          <a:p>
            <a:pPr algn="l" rtl="0">
              <a:lnSpc>
                <a:spcPct val="100000"/>
              </a:lnSpc>
            </a:pPr>
            <a:r>
              <a:rPr lang="es-US" b="1" i="0" u="none" baseline="0" dirty="0"/>
              <a:t>Actuar: </a:t>
            </a:r>
            <a:r>
              <a:rPr lang="es-US" b="0" i="0" u="none" baseline="0" dirty="0"/>
              <a:t>¿Cómo actuaremos para mejorar nuestro uso de la energía? </a:t>
            </a:r>
          </a:p>
        </p:txBody>
      </p:sp>
    </p:spTree>
    <p:extLst>
      <p:ext uri="{BB962C8B-B14F-4D97-AF65-F5344CB8AC3E}">
        <p14:creationId xmlns:p14="http://schemas.microsoft.com/office/powerpoint/2010/main" val="73394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A7CD4-89D2-6052-1A47-0C17EF661FD3}"/>
              </a:ext>
            </a:extLst>
          </p:cNvPr>
          <p:cNvSpPr>
            <a:spLocks noGrp="1"/>
          </p:cNvSpPr>
          <p:nvPr>
            <p:ph type="title"/>
          </p:nvPr>
        </p:nvSpPr>
        <p:spPr>
          <a:xfrm>
            <a:off x="2505307" y="124455"/>
            <a:ext cx="9686693" cy="913770"/>
          </a:xfrm>
        </p:spPr>
        <p:txBody>
          <a:bodyPr vert="horz" lIns="91440" tIns="45720" rIns="91440" bIns="45720" rtlCol="0" anchor="b">
            <a:normAutofit fontScale="90000"/>
          </a:bodyPr>
          <a:lstStyle/>
          <a:p>
            <a:pPr rtl="0"/>
            <a:r>
              <a:rPr lang="es-US" b="1" i="0" u="none" baseline="0" dirty="0"/>
              <a:t>Lectura de Comprender, diapositiva 3</a:t>
            </a:r>
          </a:p>
        </p:txBody>
      </p:sp>
      <p:sp>
        <p:nvSpPr>
          <p:cNvPr id="2" name="Content Placeholder 1"/>
          <p:cNvSpPr>
            <a:spLocks noGrp="1"/>
          </p:cNvSpPr>
          <p:nvPr>
            <p:ph sz="quarter" idx="11"/>
          </p:nvPr>
        </p:nvSpPr>
        <p:spPr>
          <a:xfrm>
            <a:off x="1042758" y="1934305"/>
            <a:ext cx="10515600" cy="760770"/>
          </a:xfrm>
        </p:spPr>
        <p:txBody>
          <a:bodyPr>
            <a:normAutofit fontScale="92500" lnSpcReduction="10000"/>
          </a:bodyPr>
          <a:lstStyle/>
          <a:p>
            <a:pPr algn="l" rtl="0"/>
            <a:r>
              <a:rPr lang="es-US" b="0" i="0" u="none" baseline="0" dirty="0"/>
              <a:t>Examina este gráfico de las emisiones mundiales de CO2 provenientes del transporte. Debate con tu equipo:</a:t>
            </a:r>
          </a:p>
        </p:txBody>
      </p:sp>
      <p:sp>
        <p:nvSpPr>
          <p:cNvPr id="9" name="Content Placeholder 1"/>
          <p:cNvSpPr txBox="1">
            <a:spLocks/>
          </p:cNvSpPr>
          <p:nvPr/>
        </p:nvSpPr>
        <p:spPr>
          <a:xfrm>
            <a:off x="449157" y="2871536"/>
            <a:ext cx="6289573" cy="3593433"/>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69913" indent="-396875" algn="l" rtl="0">
              <a:buFont typeface="Arial" charset="0"/>
              <a:buChar char="•"/>
            </a:pPr>
            <a:r>
              <a:rPr lang="es-US" b="1" i="0" u="none" baseline="0" dirty="0"/>
              <a:t>Observa: </a:t>
            </a:r>
            <a:r>
              <a:rPr lang="es-US" b="0" i="0" u="none" baseline="0" dirty="0"/>
              <a:t>¿qué notas en el gráfico? </a:t>
            </a:r>
            <a:br>
              <a:rPr lang="es-US" b="0" i="0" u="none" baseline="0" dirty="0"/>
            </a:br>
            <a:r>
              <a:rPr lang="es-US" b="0" i="0" u="none" baseline="0" dirty="0"/>
              <a:t>Por ejemplo, ¿qué categorías son las más numerosas?</a:t>
            </a:r>
          </a:p>
          <a:p>
            <a:pPr marL="569913" indent="-396875" algn="l" rtl="0">
              <a:buFont typeface="Arial" charset="0"/>
              <a:buChar char="•"/>
            </a:pPr>
            <a:r>
              <a:rPr lang="es-US" b="1" i="0" u="none" baseline="0" dirty="0"/>
              <a:t>Piensa: </a:t>
            </a:r>
            <a:r>
              <a:rPr lang="es-US" b="0" i="0" u="none" baseline="0" dirty="0"/>
              <a:t>¿qué te parece importante del gráfico? Por ejemplo, si quisieras reducir las emisiones globales de CO2 del transporte, ¿qué podrías intentar hacer?</a:t>
            </a:r>
          </a:p>
          <a:p>
            <a:pPr marL="569913" indent="-396875" algn="l" rtl="0">
              <a:buFont typeface="Arial" charset="0"/>
              <a:buChar char="•"/>
            </a:pPr>
            <a:r>
              <a:rPr lang="es-US" b="1" i="0" u="none" baseline="0" dirty="0"/>
              <a:t>Pregúntate: </a:t>
            </a:r>
            <a:r>
              <a:rPr lang="es-US" b="0" i="0" u="none" baseline="0" dirty="0"/>
              <a:t>¿qué preguntas tienes sobre las emisiones globales y el transporte que no están respondidas </a:t>
            </a:r>
            <a:br>
              <a:rPr lang="es-US" b="0" i="0" u="none" baseline="0" dirty="0"/>
            </a:br>
            <a:r>
              <a:rPr lang="es-US" b="0" i="0" u="none" baseline="0" dirty="0"/>
              <a:t>en el gráfico?</a:t>
            </a:r>
          </a:p>
        </p:txBody>
      </p:sp>
      <p:pic>
        <p:nvPicPr>
          <p:cNvPr id="4" name="Picture 3">
            <a:extLst>
              <a:ext uri="{FF2B5EF4-FFF2-40B4-BE49-F238E27FC236}">
                <a16:creationId xmlns:a16="http://schemas.microsoft.com/office/drawing/2014/main" id="{932818C3-7337-0A88-F491-15358531DE8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92" y="1637107"/>
            <a:ext cx="1276350" cy="1355166"/>
          </a:xfrm>
          <a:prstGeom prst="rect">
            <a:avLst/>
          </a:prstGeom>
        </p:spPr>
      </p:pic>
      <p:pic>
        <p:nvPicPr>
          <p:cNvPr id="7" name="Picture 6">
            <a:extLst>
              <a:ext uri="{FF2B5EF4-FFF2-40B4-BE49-F238E27FC236}">
                <a16:creationId xmlns:a16="http://schemas.microsoft.com/office/drawing/2014/main" id="{0D1FCBAA-AB26-6ECC-20AF-DD4B62DFA6E6}"/>
              </a:ext>
            </a:extLst>
          </p:cNvPr>
          <p:cNvPicPr>
            <a:picLocks noChangeAspect="1"/>
          </p:cNvPicPr>
          <p:nvPr/>
        </p:nvPicPr>
        <p:blipFill>
          <a:blip r:embed="rId3"/>
          <a:srcRect/>
          <a:stretch/>
        </p:blipFill>
        <p:spPr>
          <a:xfrm>
            <a:off x="6675835" y="2940856"/>
            <a:ext cx="5291085" cy="3029248"/>
          </a:xfrm>
          <a:prstGeom prst="rect">
            <a:avLst/>
          </a:prstGeom>
          <a:ln w="28575">
            <a:solidFill>
              <a:srgbClr val="E60BAC"/>
            </a:solidFill>
          </a:ln>
        </p:spPr>
      </p:pic>
    </p:spTree>
    <p:extLst>
      <p:ext uri="{BB962C8B-B14F-4D97-AF65-F5344CB8AC3E}">
        <p14:creationId xmlns:p14="http://schemas.microsoft.com/office/powerpoint/2010/main" val="1654263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386FD-C382-8E15-5A34-B03CE8987B47}"/>
              </a:ext>
            </a:extLst>
          </p:cNvPr>
          <p:cNvSpPr>
            <a:spLocks noGrp="1"/>
          </p:cNvSpPr>
          <p:nvPr>
            <p:ph type="title"/>
          </p:nvPr>
        </p:nvSpPr>
        <p:spPr>
          <a:xfrm>
            <a:off x="1945064" y="191130"/>
            <a:ext cx="10515600" cy="894720"/>
          </a:xfrm>
        </p:spPr>
        <p:txBody>
          <a:bodyPr vert="horz" lIns="91440" tIns="45720" rIns="91440" bIns="45720" rtlCol="0" anchor="b">
            <a:normAutofit fontScale="90000"/>
          </a:bodyPr>
          <a:lstStyle/>
          <a:p>
            <a:pPr rtl="0"/>
            <a:r>
              <a:rPr lang="es-US" b="1" i="0" u="none" baseline="0"/>
              <a:t>Lectura de Comprender, diapositiva 4</a:t>
            </a:r>
          </a:p>
        </p:txBody>
      </p:sp>
      <p:sp>
        <p:nvSpPr>
          <p:cNvPr id="2" name="Content Placeholder 1"/>
          <p:cNvSpPr>
            <a:spLocks noGrp="1"/>
          </p:cNvSpPr>
          <p:nvPr>
            <p:ph sz="quarter" idx="11"/>
          </p:nvPr>
        </p:nvSpPr>
        <p:spPr>
          <a:xfrm>
            <a:off x="4313062" y="2547711"/>
            <a:ext cx="7288388" cy="2976789"/>
          </a:xfrm>
        </p:spPr>
        <p:txBody>
          <a:bodyPr/>
          <a:lstStyle/>
          <a:p>
            <a:pPr algn="l" rtl="0"/>
            <a:r>
              <a:rPr lang="es-US" b="1" i="0" u="none" baseline="0" dirty="0"/>
              <a:t>Conexión con la comunidad:</a:t>
            </a:r>
            <a:r>
              <a:rPr lang="es-US" b="0" i="0" u="none" baseline="0" dirty="0"/>
              <a:t> ¿Qué partes de este gráfico podrían estar relacionadas con decisiones que tú puedes ayudar </a:t>
            </a:r>
            <a:br>
              <a:rPr lang="es-US" b="0" i="0" u="none" baseline="0" dirty="0"/>
            </a:br>
            <a:r>
              <a:rPr lang="es-US" b="0" i="0" u="none" baseline="0" dirty="0"/>
              <a:t>a tomar? ¿Qué tipos de transporte crees que podrías utilizar para disminuir los gases </a:t>
            </a:r>
            <a:br>
              <a:rPr lang="es-US" b="0" i="0" u="none" baseline="0" dirty="0"/>
            </a:br>
            <a:r>
              <a:rPr lang="es-US" b="0" i="0" u="none" baseline="0" dirty="0"/>
              <a:t>de efecto invernadero relacionados con </a:t>
            </a:r>
            <a:br>
              <a:rPr lang="es-US" b="0" i="0" u="none" baseline="0" dirty="0"/>
            </a:br>
            <a:r>
              <a:rPr lang="es-US" b="0" i="0" u="none" baseline="0" dirty="0"/>
              <a:t>el transporte? </a:t>
            </a:r>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28" y="2070118"/>
            <a:ext cx="3780645" cy="3780645"/>
          </a:xfrm>
          <a:prstGeom prst="rect">
            <a:avLst/>
          </a:prstGeom>
        </p:spPr>
      </p:pic>
    </p:spTree>
    <p:extLst>
      <p:ext uri="{BB962C8B-B14F-4D97-AF65-F5344CB8AC3E}">
        <p14:creationId xmlns:p14="http://schemas.microsoft.com/office/powerpoint/2010/main" val="877392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6FE82-34E5-3656-565B-C4AA9B21C215}"/>
              </a:ext>
            </a:extLst>
          </p:cNvPr>
          <p:cNvSpPr>
            <a:spLocks noGrp="1"/>
          </p:cNvSpPr>
          <p:nvPr>
            <p:ph type="title"/>
          </p:nvPr>
        </p:nvSpPr>
        <p:spPr>
          <a:xfrm>
            <a:off x="2624377" y="1"/>
            <a:ext cx="9920749" cy="1067922"/>
          </a:xfrm>
        </p:spPr>
        <p:txBody>
          <a:bodyPr vert="horz" lIns="91440" tIns="45720" rIns="91440" bIns="45720" rtlCol="0" anchor="b">
            <a:normAutofit/>
          </a:bodyPr>
          <a:lstStyle/>
          <a:p>
            <a:pPr algn="l" rtl="0"/>
            <a:r>
              <a:rPr lang="es-US" b="1" i="0" u="none" baseline="0"/>
              <a:t>Investigación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pPr algn="l" rtl="0"/>
            <a:r>
              <a:rPr lang="es-US" b="0" i="0" u="none" baseline="0"/>
              <a:t>¿Cómo puedo consumir menos energía?</a:t>
            </a:r>
          </a:p>
        </p:txBody>
      </p:sp>
      <p:sp>
        <p:nvSpPr>
          <p:cNvPr id="2" name="Content Placeholder 1"/>
          <p:cNvSpPr>
            <a:spLocks noGrp="1"/>
          </p:cNvSpPr>
          <p:nvPr>
            <p:ph sz="quarter" idx="11"/>
          </p:nvPr>
        </p:nvSpPr>
        <p:spPr>
          <a:xfrm>
            <a:off x="633641" y="2326793"/>
            <a:ext cx="5654516" cy="3973444"/>
          </a:xfrm>
        </p:spPr>
        <p:txBody>
          <a:bodyPr/>
          <a:lstStyle/>
          <a:p>
            <a:pPr marL="0" indent="0" algn="l" rtl="0">
              <a:buNone/>
            </a:pPr>
            <a:r>
              <a:rPr lang="es-US" b="0" i="0" u="none" baseline="0" dirty="0"/>
              <a:t>Las comunidades utilizan energía todos los días para diversas actividades. </a:t>
            </a:r>
            <a:br>
              <a:rPr lang="es-US" b="0" i="0" u="none" baseline="0" dirty="0"/>
            </a:br>
            <a:r>
              <a:rPr lang="es-US" b="0" i="0" u="none" baseline="0" dirty="0"/>
              <a:t>El transporte es una de esas actividades que requieren mucha energía, pero </a:t>
            </a:r>
            <a:br>
              <a:rPr lang="es-US" b="0" i="0" u="none" baseline="0" dirty="0"/>
            </a:br>
            <a:r>
              <a:rPr lang="es-US" b="0" i="0" u="none" baseline="0" dirty="0"/>
              <a:t>hay formas de consumirla menos. </a:t>
            </a:r>
            <a:br>
              <a:rPr lang="es-US" b="0" i="0" u="none" baseline="0" dirty="0"/>
            </a:br>
            <a:r>
              <a:rPr lang="es-US" b="0" i="0" u="none" baseline="0" dirty="0"/>
              <a:t>Al explorar cómo se utiliza la energía </a:t>
            </a:r>
            <a:br>
              <a:rPr lang="es-US" b="0" i="0" u="none" baseline="0" dirty="0"/>
            </a:br>
            <a:r>
              <a:rPr lang="es-US" b="0" i="0" u="none" baseline="0" dirty="0"/>
              <a:t>en la comunidad, podemos encontrar formas de reducir los desechos y tomar decisiones más inteligentes para </a:t>
            </a:r>
            <a:br>
              <a:rPr lang="es-US" b="0" i="0" u="none" baseline="0" dirty="0"/>
            </a:br>
            <a:r>
              <a:rPr lang="es-US" b="0" i="0" u="none" baseline="0" dirty="0"/>
              <a:t>un futuro más sostenible.</a:t>
            </a:r>
          </a:p>
        </p:txBody>
      </p:sp>
      <p:pic>
        <p:nvPicPr>
          <p:cNvPr id="9" name="Picture 8" descr="Vista de una calle urbana con un tren y automóviles">
            <a:extLst>
              <a:ext uri="{FF2B5EF4-FFF2-40B4-BE49-F238E27FC236}">
                <a16:creationId xmlns:a16="http://schemas.microsoft.com/office/drawing/2014/main" id="{5A3B503F-D1A5-2B5A-482E-C50BA25DC9F6}"/>
              </a:ext>
            </a:extLst>
          </p:cNvPr>
          <p:cNvPicPr>
            <a:picLocks noChangeAspect="1"/>
          </p:cNvPicPr>
          <p:nvPr/>
        </p:nvPicPr>
        <p:blipFill>
          <a:blip r:embed="rId2"/>
          <a:stretch>
            <a:fillRect/>
          </a:stretch>
        </p:blipFill>
        <p:spPr>
          <a:xfrm>
            <a:off x="6428510" y="2326793"/>
            <a:ext cx="4941455" cy="2779568"/>
          </a:xfrm>
          <a:prstGeom prst="rect">
            <a:avLst/>
          </a:prstGeom>
          <a:ln w="38100">
            <a:solidFill>
              <a:srgbClr val="E60BAC"/>
            </a:solidFill>
          </a:ln>
        </p:spPr>
      </p:pic>
    </p:spTree>
    <p:extLst>
      <p:ext uri="{BB962C8B-B14F-4D97-AF65-F5344CB8AC3E}">
        <p14:creationId xmlns:p14="http://schemas.microsoft.com/office/powerpoint/2010/main" val="1531229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CE14-5313-7B11-21B5-36E25F88F6F6}"/>
              </a:ext>
            </a:extLst>
          </p:cNvPr>
          <p:cNvSpPr>
            <a:spLocks noGrp="1"/>
          </p:cNvSpPr>
          <p:nvPr>
            <p:ph type="title"/>
          </p:nvPr>
        </p:nvSpPr>
        <p:spPr/>
        <p:txBody>
          <a:bodyPr vert="horz" lIns="91440" tIns="45720" rIns="91440" bIns="45720" rtlCol="0" anchor="b">
            <a:noAutofit/>
          </a:bodyPr>
          <a:lstStyle/>
          <a:p>
            <a:pPr algn="l" rtl="0"/>
            <a:r>
              <a:rPr lang="es-US" sz="3500" b="1" i="0" u="none" baseline="0" dirty="0"/>
              <a:t>Investigación de Comprender, diapositiva 2</a:t>
            </a:r>
          </a:p>
        </p:txBody>
      </p:sp>
      <p:sp>
        <p:nvSpPr>
          <p:cNvPr id="2" name="Content Placeholder 1"/>
          <p:cNvSpPr>
            <a:spLocks noGrp="1"/>
          </p:cNvSpPr>
          <p:nvPr>
            <p:ph sz="quarter" idx="11"/>
          </p:nvPr>
        </p:nvSpPr>
        <p:spPr>
          <a:xfrm>
            <a:off x="214541" y="2206487"/>
            <a:ext cx="10924717" cy="4651513"/>
          </a:xfrm>
        </p:spPr>
        <p:txBody>
          <a:bodyPr>
            <a:normAutofit/>
          </a:bodyPr>
          <a:lstStyle/>
          <a:p>
            <a:pPr algn="l" rtl="0"/>
            <a:r>
              <a:rPr lang="es-US" b="0" i="0" u="none" baseline="0" dirty="0"/>
              <a:t>Debate con tu grupo: </a:t>
            </a:r>
          </a:p>
          <a:p>
            <a:pPr marL="1027113" algn="l" rtl="0">
              <a:buFont typeface="+mj-lt"/>
              <a:buAutoNum type="alphaLcPeriod"/>
            </a:pPr>
            <a:r>
              <a:rPr lang="es-US" b="0" i="0" u="none" baseline="0" dirty="0"/>
              <a:t>¿Qué tipos de transporte se utilizan en tu comunidad? Piensa en cómo se desplazan las personas y las mercancías de un lugar a otro.</a:t>
            </a:r>
          </a:p>
          <a:p>
            <a:pPr marL="1027113" algn="l" rtl="0">
              <a:buFont typeface="+mj-lt"/>
              <a:buAutoNum type="alphaLcPeriod"/>
            </a:pPr>
            <a:r>
              <a:rPr lang="es-US" b="0" i="0" u="none" baseline="0" dirty="0"/>
              <a:t>¿Dónde crees que se desperdicia la energía en el transporte? Toma </a:t>
            </a:r>
            <a:br>
              <a:rPr lang="es-US" b="0" i="0" u="none" baseline="0" dirty="0"/>
            </a:br>
            <a:r>
              <a:rPr lang="es-US" b="0" i="0" u="none" baseline="0" dirty="0"/>
              <a:t>en consideración aspectos como los hábitos de conducción, la elección del vehículo y las distancias de transporte.</a:t>
            </a:r>
          </a:p>
          <a:p>
            <a:pPr lvl="1" algn="l" rtl="0"/>
            <a:endParaRPr lang="es-US" dirty="0"/>
          </a:p>
        </p:txBody>
      </p:sp>
    </p:spTree>
    <p:extLst>
      <p:ext uri="{BB962C8B-B14F-4D97-AF65-F5344CB8AC3E}">
        <p14:creationId xmlns:p14="http://schemas.microsoft.com/office/powerpoint/2010/main" val="1490101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CE14-5313-7B11-21B5-36E25F88F6F6}"/>
              </a:ext>
            </a:extLst>
          </p:cNvPr>
          <p:cNvSpPr>
            <a:spLocks noGrp="1"/>
          </p:cNvSpPr>
          <p:nvPr>
            <p:ph type="title"/>
          </p:nvPr>
        </p:nvSpPr>
        <p:spPr/>
        <p:txBody>
          <a:bodyPr vert="horz" lIns="91440" tIns="45720" rIns="91440" bIns="45720" rtlCol="0" anchor="b">
            <a:normAutofit/>
          </a:bodyPr>
          <a:lstStyle/>
          <a:p>
            <a:pPr algn="l" rtl="0"/>
            <a:r>
              <a:rPr lang="es-US" sz="3500" b="1" i="0" u="none" baseline="0" dirty="0"/>
              <a:t>Investigación de Comprender, diapositiva 3</a:t>
            </a:r>
          </a:p>
        </p:txBody>
      </p:sp>
      <p:sp>
        <p:nvSpPr>
          <p:cNvPr id="2" name="Content Placeholder 1"/>
          <p:cNvSpPr>
            <a:spLocks noGrp="1"/>
          </p:cNvSpPr>
          <p:nvPr>
            <p:ph sz="quarter" idx="11"/>
          </p:nvPr>
        </p:nvSpPr>
        <p:spPr>
          <a:xfrm>
            <a:off x="214541" y="1704975"/>
            <a:ext cx="11732132" cy="5153025"/>
          </a:xfrm>
        </p:spPr>
        <p:txBody>
          <a:bodyPr>
            <a:normAutofit/>
          </a:bodyPr>
          <a:lstStyle/>
          <a:p>
            <a:pPr algn="l" rtl="0">
              <a:buFont typeface="+mj-lt"/>
              <a:buAutoNum type="arabicPeriod" startAt="2"/>
            </a:pPr>
            <a:r>
              <a:rPr lang="es-US" b="0" i="0" u="none" baseline="0" dirty="0"/>
              <a:t>El transporte es una de las principales formas de consumo energético de las comunidades. Tu grupo explorará diferentes aspectos del uso de la energía </a:t>
            </a:r>
            <a:br>
              <a:rPr lang="es-US" b="0" i="0" u="none" baseline="0" dirty="0"/>
            </a:br>
            <a:r>
              <a:rPr lang="es-US" b="0" i="0" u="none" baseline="0" dirty="0"/>
              <a:t>en el transporte y su impacto. Tu grupo puede dividirse en tres equipos más pequeños, montar estaciones y rotar, o elegir una única área para investigar.</a:t>
            </a:r>
          </a:p>
        </p:txBody>
      </p:sp>
      <p:sp>
        <p:nvSpPr>
          <p:cNvPr id="13" name="Content Placeholder 1"/>
          <p:cNvSpPr txBox="1">
            <a:spLocks/>
          </p:cNvSpPr>
          <p:nvPr/>
        </p:nvSpPr>
        <p:spPr>
          <a:xfrm>
            <a:off x="609296" y="3103164"/>
            <a:ext cx="9472885" cy="3225445"/>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8975" lvl="1" indent="-457200" algn="l" rtl="0">
              <a:buFont typeface="+mj-lt"/>
              <a:buAutoNum type="alphaLcPeriod"/>
            </a:pPr>
            <a:r>
              <a:rPr lang="es-US" b="0" i="0" u="none" baseline="0" dirty="0"/>
              <a:t>Transporte personal: explora el impacto de las emisiones </a:t>
            </a:r>
            <a:br>
              <a:rPr lang="es-US" b="0" i="0" u="none" baseline="0" dirty="0"/>
            </a:br>
            <a:r>
              <a:rPr lang="es-US" b="0" i="0" u="none" baseline="0" dirty="0"/>
              <a:t>de carbono del medio de transporte que utilizas. </a:t>
            </a:r>
            <a:r>
              <a:rPr lang="es-US" b="1" i="0" u="none" baseline="0" dirty="0"/>
              <a:t>Recurso: hoja de trabajo sobre el transporte personal</a:t>
            </a:r>
          </a:p>
          <a:p>
            <a:pPr marL="688975" lvl="1" indent="-457200" algn="l" rtl="0">
              <a:buFont typeface="+mj-lt"/>
              <a:buAutoNum type="alphaLcPeriod"/>
            </a:pPr>
            <a:r>
              <a:rPr lang="es-US" b="0" i="0" u="none" baseline="0" dirty="0"/>
              <a:t>Transporte compartido: compara cuántas personas comparten vehículo o viajan juntas. </a:t>
            </a:r>
            <a:r>
              <a:rPr lang="es-US" b="1" i="0" u="none" baseline="0" dirty="0"/>
              <a:t>Recurso: Hoja de trabajo </a:t>
            </a:r>
            <a:br>
              <a:rPr lang="es-US" b="1" i="0" u="none" baseline="0" dirty="0"/>
            </a:br>
            <a:r>
              <a:rPr lang="es-US" b="1" i="0" u="none" baseline="0" dirty="0"/>
              <a:t>de investigación sobre el transporte compartido</a:t>
            </a:r>
          </a:p>
          <a:p>
            <a:pPr marL="688975" lvl="1" indent="-457200" algn="l" rtl="0">
              <a:buFont typeface="+mj-lt"/>
              <a:buAutoNum type="alphaLcPeriod"/>
            </a:pPr>
            <a:r>
              <a:rPr lang="es-US" b="0" i="0" u="none" baseline="0" dirty="0"/>
              <a:t>Transporte de mercancías: investiga hasta dónde han viajado los objetos que utilizas antes de llegar a ti. </a:t>
            </a:r>
            <a:r>
              <a:rPr lang="es-US" b="1" i="0" u="none" baseline="0" dirty="0"/>
              <a:t>Diapositivas </a:t>
            </a:r>
            <a:br>
              <a:rPr lang="es-US" b="1" i="0" u="none" baseline="0" dirty="0"/>
            </a:br>
            <a:r>
              <a:rPr lang="es-US" b="1" i="0" u="none" baseline="0" dirty="0"/>
              <a:t>de investigación del origen del artículo</a:t>
            </a:r>
            <a:endParaRPr lang="es-US" dirty="0"/>
          </a:p>
          <a:p>
            <a:pPr lvl="1" algn="l" rtl="0"/>
            <a:endParaRPr lang="es-US" dirty="0"/>
          </a:p>
          <a:p>
            <a:pPr lvl="1" algn="l" rtl="0"/>
            <a:endParaRPr lang="es-US" dirty="0"/>
          </a:p>
        </p:txBody>
      </p:sp>
      <p:pic>
        <p:nvPicPr>
          <p:cNvPr id="26625" name="Picture 1">
            <a:extLs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248" y="3554503"/>
            <a:ext cx="1593603" cy="191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381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7CEF4-BBAA-4F0E-0247-D077E6563F33}"/>
              </a:ext>
            </a:extLst>
          </p:cNvPr>
          <p:cNvSpPr>
            <a:spLocks noGrp="1"/>
          </p:cNvSpPr>
          <p:nvPr>
            <p:ph type="title"/>
          </p:nvPr>
        </p:nvSpPr>
        <p:spPr>
          <a:xfrm>
            <a:off x="2029527" y="323849"/>
            <a:ext cx="9952923" cy="749731"/>
          </a:xfrm>
        </p:spPr>
        <p:txBody>
          <a:bodyPr vert="horz" lIns="91440" tIns="45720" rIns="91440" bIns="45720" rtlCol="0" anchor="b">
            <a:normAutofit/>
          </a:bodyPr>
          <a:lstStyle/>
          <a:p>
            <a:pPr algn="l" rtl="0"/>
            <a:r>
              <a:rPr lang="es-US" sz="3500" b="1" i="0" u="none" baseline="0" dirty="0"/>
              <a:t>Investigación de Comprender, diapositiva 4</a:t>
            </a:r>
          </a:p>
        </p:txBody>
      </p:sp>
      <p:sp>
        <p:nvSpPr>
          <p:cNvPr id="2" name="Content Placeholder 1"/>
          <p:cNvSpPr>
            <a:spLocks noGrp="1"/>
          </p:cNvSpPr>
          <p:nvPr>
            <p:ph sz="quarter" idx="11"/>
          </p:nvPr>
        </p:nvSpPr>
        <p:spPr>
          <a:xfrm>
            <a:off x="633641" y="1941443"/>
            <a:ext cx="11327900" cy="4358794"/>
          </a:xfrm>
        </p:spPr>
        <p:txBody>
          <a:bodyPr/>
          <a:lstStyle/>
          <a:p>
            <a:pPr lvl="0" algn="l" rtl="0">
              <a:buFont typeface="+mj-lt"/>
              <a:buAutoNum type="arabicPeriod" startAt="3"/>
            </a:pPr>
            <a:r>
              <a:rPr lang="es-US" b="0" i="0" u="none" baseline="0" dirty="0"/>
              <a:t>Revisa los resultados de tus investigaciones. Identifica dónde se desperdicia energía, como cuando las personas conducen solas en lugar de compartir viajes o los productos viajan largas distancias en lugar de provenir de fuentes locales. Debate las posibles alternativas que podrían reducir el desperdicio </a:t>
            </a:r>
            <a:br>
              <a:rPr lang="es-US" b="0" i="0" u="none" baseline="0" dirty="0"/>
            </a:br>
            <a:r>
              <a:rPr lang="es-US" b="0" i="0" u="none" baseline="0" dirty="0"/>
              <a:t>de energía, como aumentar los transportes compartidos, ir a pie o en bicicleta cuando se trate de trayectos cortos, o elegir productos fabricados o cultivados en los alrededores.</a:t>
            </a:r>
          </a:p>
          <a:p>
            <a:pPr lvl="0" algn="l" rtl="0">
              <a:buFont typeface="+mj-lt"/>
              <a:buAutoNum type="arabicPeriod" startAt="3"/>
            </a:pPr>
            <a:r>
              <a:rPr lang="es-US" b="0" i="0" u="none" baseline="0" dirty="0"/>
              <a:t>A partir de tus conclusiones, elabora una lista de estrategias que podrían funcionar en tu comunidad. A continuación, selecciona un hábito de ahorro </a:t>
            </a:r>
            <a:br>
              <a:rPr lang="es-US" b="0" i="0" u="none" baseline="0" dirty="0"/>
            </a:br>
            <a:r>
              <a:rPr lang="es-US" b="0" i="0" u="none" baseline="0" dirty="0"/>
              <a:t>de energía para adoptar y explica de qué manera puede incidir.</a:t>
            </a:r>
          </a:p>
        </p:txBody>
      </p:sp>
    </p:spTree>
    <p:extLst>
      <p:ext uri="{BB962C8B-B14F-4D97-AF65-F5344CB8AC3E}">
        <p14:creationId xmlns:p14="http://schemas.microsoft.com/office/powerpoint/2010/main" val="755838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27541-FA84-D61F-3290-BE39B79ECE69}"/>
              </a:ext>
            </a:extLst>
          </p:cNvPr>
          <p:cNvSpPr>
            <a:spLocks noGrp="1"/>
          </p:cNvSpPr>
          <p:nvPr>
            <p:ph type="title"/>
          </p:nvPr>
        </p:nvSpPr>
        <p:spPr/>
        <p:txBody>
          <a:bodyPr vert="horz" lIns="91440" tIns="45720" rIns="91440" bIns="45720" rtlCol="0" anchor="b">
            <a:normAutofit/>
          </a:bodyPr>
          <a:lstStyle/>
          <a:p>
            <a:pPr algn="l" rtl="0"/>
            <a:r>
              <a:rPr lang="es-US" sz="3300" b="1" i="0" u="none" baseline="0" dirty="0"/>
              <a:t>Extensión de la investigación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27526" y="1292753"/>
            <a:ext cx="7221166" cy="851099"/>
          </a:xfrm>
        </p:spPr>
        <p:txBody>
          <a:bodyPr/>
          <a:lstStyle/>
          <a:p>
            <a:pPr algn="l" rtl="0"/>
            <a:r>
              <a:rPr lang="es-US" b="0" i="0" u="none" baseline="0"/>
              <a:t>¡Investiga más! </a:t>
            </a:r>
          </a:p>
        </p:txBody>
      </p:sp>
      <p:sp>
        <p:nvSpPr>
          <p:cNvPr id="2" name="Content Placeholder 1"/>
          <p:cNvSpPr>
            <a:spLocks noGrp="1"/>
          </p:cNvSpPr>
          <p:nvPr>
            <p:ph sz="quarter" idx="11"/>
          </p:nvPr>
        </p:nvSpPr>
        <p:spPr>
          <a:xfrm>
            <a:off x="527526" y="4454021"/>
            <a:ext cx="10924717" cy="2050870"/>
          </a:xfrm>
        </p:spPr>
        <p:txBody>
          <a:bodyPr/>
          <a:lstStyle/>
          <a:p>
            <a:pPr lvl="0" algn="l" rtl="0"/>
            <a:r>
              <a:rPr lang="es-US" b="0" i="0" u="none" baseline="0" dirty="0"/>
              <a:t>Elige si quieres centrarte en los cambios en el uso de la energía en casa que exploraste en la actividad Descubrir o en el uso de la energía </a:t>
            </a:r>
            <a:br>
              <a:rPr lang="es-US" b="0" i="0" u="none" baseline="0" dirty="0"/>
            </a:br>
            <a:r>
              <a:rPr lang="es-US" b="0" i="0" u="none" baseline="0" dirty="0"/>
              <a:t>en el transporte que exploraste en la actividad Comprender.</a:t>
            </a:r>
          </a:p>
        </p:txBody>
      </p:sp>
      <p:sp>
        <p:nvSpPr>
          <p:cNvPr id="7" name="TextBox 6">
            <a:extLst>
              <a:ext uri="{FF2B5EF4-FFF2-40B4-BE49-F238E27FC236}">
                <a16:creationId xmlns:a16="http://schemas.microsoft.com/office/drawing/2014/main" id="{3179A3EB-9C72-7089-748D-45CB32586E41}"/>
              </a:ext>
            </a:extLst>
          </p:cNvPr>
          <p:cNvSpPr txBox="1"/>
          <p:nvPr/>
        </p:nvSpPr>
        <p:spPr>
          <a:xfrm>
            <a:off x="474517" y="1813677"/>
            <a:ext cx="11286303" cy="2462213"/>
          </a:xfrm>
          <a:prstGeom prst="rect">
            <a:avLst/>
          </a:prstGeom>
          <a:noFill/>
        </p:spPr>
        <p:txBody>
          <a:bodyPr wrap="square">
            <a:spAutoFit/>
          </a:bodyPr>
          <a:lstStyle/>
          <a:p>
            <a:pPr algn="l" rtl="0"/>
            <a:r>
              <a:rPr lang="es-US" sz="2200" b="0" i="0" u="none" baseline="0" dirty="0"/>
              <a:t>Dos de las principales formas en que las personas utilizan la energía son las actividades en el hogar y el transporte. Algunos usos de la energía son eficientes, mientras otros hábitos malgastan recursos. Reducir los desechos requiere creatividad y capacidad para resolver problemas. Pequeños cambios, como ajustar la iluminación o utilizar métodos </a:t>
            </a:r>
            <a:br>
              <a:rPr lang="es-US" sz="2200" b="0" i="0" u="none" baseline="0" dirty="0"/>
            </a:br>
            <a:r>
              <a:rPr lang="es-US" sz="2200" b="0" i="0" u="none" baseline="0" dirty="0"/>
              <a:t>de transporte alternativos, pueden tener un gran impacto. Comprender barreras como </a:t>
            </a:r>
            <a:br>
              <a:rPr lang="es-US" sz="2200" b="0" i="0" u="none" baseline="0" dirty="0"/>
            </a:br>
            <a:r>
              <a:rPr lang="es-US" sz="2200" b="0" i="0" u="none" baseline="0" dirty="0"/>
              <a:t>el costo, la conveniencia o la infraestructura puede ayudar a encontrar soluciones que hagan más accesible el uso sostenible de la energía.</a:t>
            </a:r>
          </a:p>
        </p:txBody>
      </p:sp>
    </p:spTree>
    <p:extLst>
      <p:ext uri="{BB962C8B-B14F-4D97-AF65-F5344CB8AC3E}">
        <p14:creationId xmlns:p14="http://schemas.microsoft.com/office/powerpoint/2010/main" val="322584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FEAB3-0DDD-5D12-B028-7836DDA667C4}"/>
              </a:ext>
            </a:extLst>
          </p:cNvPr>
          <p:cNvSpPr>
            <a:spLocks noGrp="1"/>
          </p:cNvSpPr>
          <p:nvPr>
            <p:ph type="title"/>
          </p:nvPr>
        </p:nvSpPr>
        <p:spPr>
          <a:xfrm>
            <a:off x="527525" y="342900"/>
            <a:ext cx="10086975" cy="772270"/>
          </a:xfrm>
        </p:spPr>
        <p:txBody>
          <a:bodyPr vert="horz" lIns="91440" tIns="45720" rIns="91440" bIns="45720" rtlCol="0" anchor="b">
            <a:noAutofit/>
          </a:bodyPr>
          <a:lstStyle/>
          <a:p>
            <a:pPr algn="l" rtl="0"/>
            <a:r>
              <a:rPr lang="es-US" sz="3600" b="1" i="0" u="none" baseline="0" dirty="0"/>
              <a:t>Extensión de la investigación </a:t>
            </a:r>
            <a:br>
              <a:rPr lang="es-US" sz="3600" b="1" i="0" u="none" baseline="0" dirty="0"/>
            </a:br>
            <a:r>
              <a:rPr lang="es-US" sz="3600" b="1" i="0" u="none" baseline="0" dirty="0"/>
              <a:t>de Comprender, diapositiva 2</a:t>
            </a:r>
          </a:p>
        </p:txBody>
      </p:sp>
      <p:sp>
        <p:nvSpPr>
          <p:cNvPr id="2" name="Content Placeholder 1"/>
          <p:cNvSpPr>
            <a:spLocks noGrp="1"/>
          </p:cNvSpPr>
          <p:nvPr>
            <p:ph sz="quarter" idx="11"/>
          </p:nvPr>
        </p:nvSpPr>
        <p:spPr>
          <a:xfrm>
            <a:off x="527525" y="1725757"/>
            <a:ext cx="11560396" cy="4542280"/>
          </a:xfrm>
        </p:spPr>
        <p:txBody>
          <a:bodyPr>
            <a:noAutofit/>
          </a:bodyPr>
          <a:lstStyle/>
          <a:p>
            <a:pPr algn="l" rtl="0">
              <a:buFont typeface="+mj-lt"/>
              <a:buAutoNum type="arabicPeriod" startAt="2"/>
            </a:pPr>
            <a:r>
              <a:rPr lang="es-US" sz="1800" b="0" i="0" u="none" baseline="0" dirty="0"/>
              <a:t>Piensa en silencio sobre las siguientes preguntas y anota tus respuestas en la hoja de trabajo Evitar, Cambiar y Mejorar.</a:t>
            </a:r>
          </a:p>
          <a:p>
            <a:pPr marL="1027113" algn="l" rtl="0">
              <a:buFont typeface="+mj-lt"/>
              <a:buAutoNum type="alphaLcPeriod"/>
            </a:pPr>
            <a:r>
              <a:rPr lang="es-US" sz="1800" b="0" i="0" u="none" baseline="0" dirty="0"/>
              <a:t>¿Cómo podrías ayudar a tu comunidad a evitar hábitos de consumo energético que no son sostenibles?</a:t>
            </a:r>
          </a:p>
          <a:p>
            <a:pPr marL="1027113" algn="l" rtl="0">
              <a:buFont typeface="+mj-lt"/>
              <a:buAutoNum type="alphaLcPeriod"/>
            </a:pPr>
            <a:r>
              <a:rPr lang="es-US" sz="1800" b="0" i="0" u="none" baseline="0" dirty="0"/>
              <a:t>¿Cómo podrías ayudar a tu comunidad a cambiar hacia hábitos de consumo energético más sostenibles?</a:t>
            </a:r>
          </a:p>
          <a:p>
            <a:pPr marL="1027113" algn="l" rtl="0">
              <a:buFont typeface="+mj-lt"/>
              <a:buAutoNum type="alphaLcPeriod"/>
            </a:pPr>
            <a:r>
              <a:rPr lang="es-US" sz="1800" b="0" i="0" u="none" baseline="0" dirty="0"/>
              <a:t>¿Cómo podrías ayudar a mejorar hábitos de uso de la energía en tu comunidad?</a:t>
            </a:r>
          </a:p>
          <a:p>
            <a:pPr marL="1027113" indent="0" algn="l" rtl="0">
              <a:buNone/>
            </a:pPr>
            <a:r>
              <a:rPr lang="es-US" sz="1800" b="1" i="0" u="none" baseline="0" dirty="0"/>
              <a:t>Recurso: Hoja de trabajo Evitar, Cambiar y Mejorar</a:t>
            </a:r>
          </a:p>
          <a:p>
            <a:pPr algn="l" rtl="0">
              <a:buFont typeface="+mj-lt"/>
              <a:buAutoNum type="arabicPeriod" startAt="3"/>
            </a:pPr>
            <a:r>
              <a:rPr lang="es-US" sz="1800" b="0" i="0" u="none" baseline="0" dirty="0"/>
              <a:t>Evitar: piensa en cómo tu comunidad utiliza la energía en casa o a través del transporte. Identifica </a:t>
            </a:r>
            <a:br>
              <a:rPr lang="es-US" sz="1800" b="0" i="0" u="none" baseline="0" dirty="0"/>
            </a:br>
            <a:r>
              <a:rPr lang="es-US" sz="1800" b="0" i="0" u="none" baseline="0" dirty="0"/>
              <a:t>un lugar o una situación en la que podría evitarse o reducirse el consumo de energía. </a:t>
            </a:r>
          </a:p>
          <a:p>
            <a:pPr algn="l" rtl="0">
              <a:buFont typeface="+mj-lt"/>
              <a:buAutoNum type="arabicPeriod" startAt="3"/>
            </a:pPr>
            <a:r>
              <a:rPr lang="es-US" sz="1800" b="0" i="0" u="none" baseline="0" dirty="0"/>
              <a:t>Cambiar: revisa tus investigaciones. ¿Dónde has visto que se desperdicia energía? Investiga </a:t>
            </a:r>
            <a:br>
              <a:rPr lang="es-US" sz="1800" b="0" i="0" u="none" baseline="0" dirty="0"/>
            </a:br>
            <a:r>
              <a:rPr lang="es-US" sz="1800" b="0" i="0" u="none" baseline="0" dirty="0"/>
              <a:t>o desarrolla una lluvia de ideas que permita reducir el consumo de energía en estas áreas. Identifica </a:t>
            </a:r>
            <a:br>
              <a:rPr lang="es-US" sz="1800" b="0" i="0" u="none" baseline="0" dirty="0"/>
            </a:br>
            <a:r>
              <a:rPr lang="es-US" sz="1800" b="0" i="0" u="none" baseline="0" dirty="0"/>
              <a:t>un hábito que podría cambiar inmediatamente.</a:t>
            </a:r>
          </a:p>
          <a:p>
            <a:pPr algn="l" rtl="0">
              <a:buFont typeface="+mj-lt"/>
              <a:buAutoNum type="arabicPeriod" startAt="3"/>
            </a:pPr>
            <a:r>
              <a:rPr lang="es-US" sz="1800" b="0" i="0" u="none" baseline="0" dirty="0"/>
              <a:t>Mejorar: investiga u observa las barreras que impiden a las personas consumir menos energía </a:t>
            </a:r>
            <a:br>
              <a:rPr lang="es-US" sz="1800" b="0" i="0" u="none" baseline="0" dirty="0"/>
            </a:br>
            <a:r>
              <a:rPr lang="es-US" sz="1800" b="0" i="0" u="none" baseline="0" dirty="0"/>
              <a:t>en casa o a través de sus opciones de transporte. </a:t>
            </a:r>
          </a:p>
        </p:txBody>
      </p:sp>
    </p:spTree>
    <p:extLst>
      <p:ext uri="{BB962C8B-B14F-4D97-AF65-F5344CB8AC3E}">
        <p14:creationId xmlns:p14="http://schemas.microsoft.com/office/powerpoint/2010/main" val="227199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es-US" sz="3600" b="0" i="0" u="none" baseline="0">
                <a:solidFill>
                  <a:srgbClr val="000000"/>
                </a:solidFill>
              </a:rPr>
              <a:t>Energía y elecciones cotidianas</a:t>
            </a:r>
            <a:br>
              <a:rPr lang="es-US"/>
            </a:br>
            <a:r>
              <a:rPr lang="es-US" b="0" i="0" u="none" baseline="0"/>
              <a:t>Actuar</a:t>
            </a:r>
          </a:p>
        </p:txBody>
      </p:sp>
      <p:sp>
        <p:nvSpPr>
          <p:cNvPr id="3" name="Subtitle 2"/>
          <p:cNvSpPr>
            <a:spLocks noGrp="1"/>
          </p:cNvSpPr>
          <p:nvPr>
            <p:ph type="subTitle" idx="1"/>
          </p:nvPr>
        </p:nvSpPr>
        <p:spPr>
          <a:xfrm>
            <a:off x="2841313" y="4344909"/>
            <a:ext cx="9350687" cy="607910"/>
          </a:xfrm>
        </p:spPr>
        <p:txBody>
          <a:bodyPr/>
          <a:lstStyle/>
          <a:p>
            <a:pPr algn="l" rtl="0"/>
            <a:r>
              <a:rPr lang="es-US" sz="4300" b="1" i="0" u="none" baseline="0" dirty="0"/>
              <a:t>¿Cómo actuaremos para mejorar nuestro uso de la energía?</a:t>
            </a:r>
          </a:p>
        </p:txBody>
      </p:sp>
    </p:spTree>
    <p:extLst>
      <p:ext uri="{BB962C8B-B14F-4D97-AF65-F5344CB8AC3E}">
        <p14:creationId xmlns:p14="http://schemas.microsoft.com/office/powerpoint/2010/main" val="1388645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A10AE8-7A7F-85E2-8AF9-676C70291231}"/>
              </a:ext>
            </a:extLst>
          </p:cNvPr>
          <p:cNvSpPr>
            <a:spLocks noGrp="1"/>
          </p:cNvSpPr>
          <p:nvPr>
            <p:ph type="title"/>
          </p:nvPr>
        </p:nvSpPr>
        <p:spPr>
          <a:xfrm>
            <a:off x="4431552" y="201763"/>
            <a:ext cx="5798298" cy="1169837"/>
          </a:xfrm>
        </p:spPr>
        <p:txBody>
          <a:bodyPr vert="horz" lIns="91440" tIns="45720" rIns="91440" bIns="45720" rtlCol="0" anchor="b">
            <a:normAutofit/>
          </a:bodyPr>
          <a:lstStyle/>
          <a:p>
            <a:pPr algn="l" rtl="0"/>
            <a:r>
              <a:rPr lang="es-US" b="1" i="0" u="none" baseline="0" dirty="0"/>
              <a:t>Resumen de Actuar</a:t>
            </a:r>
          </a:p>
        </p:txBody>
      </p:sp>
      <p:sp>
        <p:nvSpPr>
          <p:cNvPr id="3" name="Subtitle 2"/>
          <p:cNvSpPr>
            <a:spLocks noGrp="1"/>
          </p:cNvSpPr>
          <p:nvPr>
            <p:ph type="subTitle" idx="1"/>
          </p:nvPr>
        </p:nvSpPr>
        <p:spPr/>
        <p:txBody>
          <a:bodyPr rIns="0"/>
          <a:lstStyle/>
          <a:p>
            <a:pPr algn="l" rtl="0"/>
            <a:r>
              <a:rPr lang="es-US" b="1" i="0" u="none" baseline="0" dirty="0"/>
              <a:t>Objetivo </a:t>
            </a:r>
            <a:br>
              <a:rPr lang="es-US" b="1" i="0" u="none" baseline="0" dirty="0"/>
            </a:br>
            <a:r>
              <a:rPr lang="es-US" b="1" i="0" u="none" baseline="0" dirty="0"/>
              <a:t>de aprendizaje: </a:t>
            </a:r>
          </a:p>
          <a:p>
            <a:pPr algn="l" rtl="0"/>
            <a:r>
              <a:rPr lang="es-US" sz="2400" b="0" i="0" u="none" baseline="0" dirty="0"/>
              <a:t>Aplicaremos lo aprendido eligiendo </a:t>
            </a:r>
            <a:br>
              <a:rPr lang="es-US" sz="2400" b="0" i="0" u="none" baseline="0" dirty="0"/>
            </a:br>
            <a:r>
              <a:rPr lang="es-US" sz="2400" b="0" i="0" u="none" baseline="0" dirty="0"/>
              <a:t>y poniendo en práctica acciones que nos permitan resolver un problema relacionado con </a:t>
            </a:r>
            <a:br>
              <a:rPr lang="es-US" sz="2400" b="0" i="0" u="none" baseline="0" dirty="0"/>
            </a:br>
            <a:r>
              <a:rPr lang="es-US" sz="2400" b="0" i="0" u="none" baseline="0" dirty="0"/>
              <a:t>el uso de la energía en la vida cotidiana.</a:t>
            </a:r>
          </a:p>
        </p:txBody>
      </p:sp>
      <p:sp>
        <p:nvSpPr>
          <p:cNvPr id="2" name="Content Placeholder 1"/>
          <p:cNvSpPr>
            <a:spLocks noGrp="1"/>
          </p:cNvSpPr>
          <p:nvPr>
            <p:ph sz="quarter" idx="11"/>
          </p:nvPr>
        </p:nvSpPr>
        <p:spPr>
          <a:xfrm>
            <a:off x="4431551" y="1679171"/>
            <a:ext cx="7604331" cy="4961342"/>
          </a:xfrm>
        </p:spPr>
        <p:txBody>
          <a:bodyPr>
            <a:noAutofit/>
          </a:bodyPr>
          <a:lstStyle/>
          <a:p>
            <a:pPr lvl="0" algn="l" rtl="0">
              <a:lnSpc>
                <a:spcPct val="88000"/>
              </a:lnSpc>
            </a:pPr>
            <a:r>
              <a:rPr lang="es-US" sz="2300" b="1" i="0" u="none" baseline="0" dirty="0"/>
              <a:t>Lectura de Actuar (opcional):</a:t>
            </a:r>
            <a:r>
              <a:rPr lang="es-US" sz="2300" b="0" i="0" u="none" baseline="0" dirty="0"/>
              <a:t> lectura de una página del Dr. </a:t>
            </a:r>
            <a:r>
              <a:rPr lang="es-US" sz="2300" b="0" i="0" u="none" baseline="0" dirty="0" err="1"/>
              <a:t>Khoo</a:t>
            </a:r>
            <a:r>
              <a:rPr lang="es-US" sz="2300" b="0" i="0" u="none" baseline="0" dirty="0"/>
              <a:t> </a:t>
            </a:r>
            <a:r>
              <a:rPr lang="es-US" sz="2300" b="0" i="0" u="none" baseline="0" dirty="0" err="1"/>
              <a:t>Hooi</a:t>
            </a:r>
            <a:r>
              <a:rPr lang="es-US" sz="2300" b="0" i="0" u="none" baseline="0" dirty="0"/>
              <a:t> </a:t>
            </a:r>
            <a:r>
              <a:rPr lang="es-US" sz="2300" b="0" i="0" u="none" baseline="0" dirty="0" err="1"/>
              <a:t>Ling</a:t>
            </a:r>
            <a:r>
              <a:rPr lang="es-US" sz="2300" b="0" i="0" u="none" baseline="0" dirty="0"/>
              <a:t>, experto en la materia, que comparte información sobre cómo nuestras opciones de transporte afectan al medio ambiente </a:t>
            </a:r>
            <a:br>
              <a:rPr lang="es-US" sz="2300" b="0" i="0" u="none" baseline="0" dirty="0"/>
            </a:br>
            <a:r>
              <a:rPr lang="es-US" sz="2300" b="0" i="0" u="none" baseline="0" dirty="0"/>
              <a:t>y cómo unas comunidades más seguras y bien diseñadas pueden fomentar los desplazamientos a pie, en bicicleta y en transporte público.</a:t>
            </a:r>
          </a:p>
          <a:p>
            <a:pPr lvl="0" algn="l" rtl="0">
              <a:lnSpc>
                <a:spcPct val="88000"/>
              </a:lnSpc>
            </a:pPr>
            <a:r>
              <a:rPr lang="es-US" sz="2300" b="1" i="0" u="none" baseline="0" dirty="0"/>
              <a:t>Investigación de Actuar: </a:t>
            </a:r>
            <a:r>
              <a:rPr lang="es-US" sz="2300" b="0" i="0" u="none" baseline="0" dirty="0"/>
              <a:t>una actividad en la que los estudiantes crean consenso en torno a una acción </a:t>
            </a:r>
            <a:br>
              <a:rPr lang="es-US" sz="2300" b="0" i="0" u="none" baseline="0" dirty="0"/>
            </a:br>
            <a:r>
              <a:rPr lang="es-US" sz="2300" b="0" i="0" u="none" baseline="0" dirty="0"/>
              <a:t>de grupo y completan un Plan de Acción detallado.</a:t>
            </a:r>
            <a:r>
              <a:rPr lang="es-US" sz="2300" b="1" i="0" u="none" baseline="0" dirty="0"/>
              <a:t> </a:t>
            </a:r>
            <a:endParaRPr lang="es-US" sz="2300" dirty="0"/>
          </a:p>
          <a:p>
            <a:pPr lvl="0" algn="l" rtl="0">
              <a:lnSpc>
                <a:spcPct val="88000"/>
              </a:lnSpc>
            </a:pPr>
            <a:r>
              <a:rPr lang="es-US" sz="2300" b="1" i="0" u="none" baseline="0" dirty="0"/>
              <a:t>Extensión de la investigación de Actuar (opcional): </a:t>
            </a:r>
            <a:r>
              <a:rPr lang="es-US" sz="2300" b="0" i="0" u="none" baseline="0" dirty="0"/>
              <a:t>los estudiantes ponen en práctica su Plan de Acción y evalúan cuál de las guías de </a:t>
            </a:r>
            <a:r>
              <a:rPr lang="es-US" sz="2300" b="0" i="1" u="none" baseline="0" dirty="0" err="1"/>
              <a:t>Smithsonian</a:t>
            </a:r>
            <a:r>
              <a:rPr lang="es-US" sz="2300" b="0" i="1" u="none" baseline="0" dirty="0"/>
              <a:t> </a:t>
            </a:r>
            <a:r>
              <a:rPr lang="es-US" sz="2300" b="0" i="1" u="none" baseline="0" dirty="0" err="1"/>
              <a:t>Science</a:t>
            </a:r>
            <a:r>
              <a:rPr lang="es-US" sz="2300" b="0" i="1" u="none" baseline="0" dirty="0"/>
              <a:t> </a:t>
            </a:r>
            <a:r>
              <a:rPr lang="es-US" sz="2300" b="0" i="1" u="none" baseline="0" dirty="0" err="1"/>
              <a:t>for</a:t>
            </a:r>
            <a:r>
              <a:rPr lang="es-US" sz="2300" b="0" i="1" u="none" baseline="0" dirty="0"/>
              <a:t> Global </a:t>
            </a:r>
            <a:r>
              <a:rPr lang="es-US" sz="2300" b="0" i="1" u="none" baseline="0" dirty="0" err="1"/>
              <a:t>Goals</a:t>
            </a:r>
            <a:r>
              <a:rPr lang="es-US" sz="2300" b="0" i="0" u="none" baseline="0" dirty="0"/>
              <a:t> podría apoyar mejor sus áreas de interés adicionales.</a:t>
            </a:r>
          </a:p>
        </p:txBody>
      </p:sp>
    </p:spTree>
    <p:extLst>
      <p:ext uri="{BB962C8B-B14F-4D97-AF65-F5344CB8AC3E}">
        <p14:creationId xmlns:p14="http://schemas.microsoft.com/office/powerpoint/2010/main" val="2017572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rtl="0"/>
            <a:r>
              <a:rPr lang="es-US" sz="3600" b="0" i="0" u="none" baseline="0"/>
              <a:t>Energía y Elecciones diarias</a:t>
            </a:r>
            <a:br>
              <a:rPr lang="es-US"/>
            </a:br>
            <a:r>
              <a:rPr lang="es-US" b="0" i="0" u="none" baseline="0"/>
              <a:t>Descubrir</a:t>
            </a:r>
          </a:p>
        </p:txBody>
      </p:sp>
      <p:sp>
        <p:nvSpPr>
          <p:cNvPr id="3" name="Subtitle 2"/>
          <p:cNvSpPr>
            <a:spLocks noGrp="1"/>
          </p:cNvSpPr>
          <p:nvPr>
            <p:ph type="subTitle" idx="1"/>
          </p:nvPr>
        </p:nvSpPr>
        <p:spPr>
          <a:xfrm>
            <a:off x="2759243" y="4363452"/>
            <a:ext cx="9240252" cy="1443789"/>
          </a:xfrm>
        </p:spPr>
        <p:txBody>
          <a:bodyPr/>
          <a:lstStyle/>
          <a:p>
            <a:pPr algn="l" rtl="0"/>
            <a:r>
              <a:rPr lang="es-US" sz="4000" b="1" i="0" u="none" baseline="0" dirty="0"/>
              <a:t>¿De qué manera las decisiones que tomo a diario consumen energía?</a:t>
            </a:r>
          </a:p>
        </p:txBody>
      </p:sp>
    </p:spTree>
    <p:extLst>
      <p:ext uri="{BB962C8B-B14F-4D97-AF65-F5344CB8AC3E}">
        <p14:creationId xmlns:p14="http://schemas.microsoft.com/office/powerpoint/2010/main" val="831382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56A54-8A7D-154B-3585-748F29436528}"/>
              </a:ext>
            </a:extLst>
          </p:cNvPr>
          <p:cNvSpPr>
            <a:spLocks noGrp="1"/>
          </p:cNvSpPr>
          <p:nvPr>
            <p:ph type="title"/>
          </p:nvPr>
        </p:nvSpPr>
        <p:spPr/>
        <p:txBody>
          <a:bodyPr/>
          <a:lstStyle/>
          <a:p>
            <a:pPr rtl="0"/>
            <a:r>
              <a:rPr lang="es-US" b="1" i="0" u="none" baseline="0" dirty="0"/>
              <a:t>Lectura de Actuar</a:t>
            </a:r>
          </a:p>
        </p:txBody>
      </p:sp>
      <p:sp>
        <p:nvSpPr>
          <p:cNvPr id="3" name="Subtitle 2">
            <a:extLst>
              <a:ext uri="{FF2B5EF4-FFF2-40B4-BE49-F238E27FC236}">
                <a16:creationId xmlns:a16="http://schemas.microsoft.com/office/drawing/2014/main" id="{30209840-0C09-6414-B73C-22DE0946745F}"/>
              </a:ext>
            </a:extLst>
          </p:cNvPr>
          <p:cNvSpPr>
            <a:spLocks noGrp="1"/>
          </p:cNvSpPr>
          <p:nvPr>
            <p:ph type="subTitle" idx="1"/>
          </p:nvPr>
        </p:nvSpPr>
        <p:spPr>
          <a:xfrm>
            <a:off x="2802314" y="1387858"/>
            <a:ext cx="8018086" cy="750504"/>
          </a:xfrm>
        </p:spPr>
        <p:txBody>
          <a:bodyPr>
            <a:normAutofit/>
          </a:bodyPr>
          <a:lstStyle/>
          <a:p>
            <a:pPr rtl="0"/>
            <a:r>
              <a:rPr lang="es-US" b="0" i="0" u="none" baseline="0"/>
              <a:t>Energía, Defensa y Cambio comunitario</a:t>
            </a:r>
          </a:p>
        </p:txBody>
      </p:sp>
      <p:pic>
        <p:nvPicPr>
          <p:cNvPr id="6" name="Picture 5">
            <a:extLst>
              <a:ext uri="{FF2B5EF4-FFF2-40B4-BE49-F238E27FC236}">
                <a16:creationId xmlns:a16="http://schemas.microsoft.com/office/drawing/2014/main" id="{D62C1836-8E9A-6664-F6AD-4443EC7E7A71}"/>
              </a:ext>
              <a:ext uri="{C183D7F6-B498-43B3-948B-1728B52AA6E4}">
                <adec:decorative xmlns:adec="http://schemas.microsoft.com/office/drawing/2017/decorative" val="1"/>
              </a:ext>
            </a:extLst>
          </p:cNvPr>
          <p:cNvPicPr/>
          <p:nvPr/>
        </p:nvPicPr>
        <p:blipFill>
          <a:blip r:embed="rId2"/>
          <a:srcRect/>
          <a:stretch/>
        </p:blipFill>
        <p:spPr>
          <a:xfrm>
            <a:off x="675084" y="2514987"/>
            <a:ext cx="1857230" cy="2085494"/>
          </a:xfrm>
          <a:prstGeom prst="rect">
            <a:avLst/>
          </a:prstGeom>
          <a:ln w="57150">
            <a:noFill/>
          </a:ln>
        </p:spPr>
      </p:pic>
      <p:sp>
        <p:nvSpPr>
          <p:cNvPr id="2" name="Content Placeholder 1">
            <a:extLst>
              <a:ext uri="{FF2B5EF4-FFF2-40B4-BE49-F238E27FC236}">
                <a16:creationId xmlns:a16="http://schemas.microsoft.com/office/drawing/2014/main" id="{2820B5A1-4529-D147-981B-754AF95E946E}"/>
              </a:ext>
            </a:extLst>
          </p:cNvPr>
          <p:cNvSpPr>
            <a:spLocks noGrp="1"/>
          </p:cNvSpPr>
          <p:nvPr>
            <p:ph sz="quarter" idx="11"/>
          </p:nvPr>
        </p:nvSpPr>
        <p:spPr>
          <a:xfrm>
            <a:off x="2802313" y="2338064"/>
            <a:ext cx="8756044" cy="3110822"/>
          </a:xfrm>
        </p:spPr>
        <p:txBody>
          <a:bodyPr>
            <a:normAutofit fontScale="92500"/>
          </a:bodyPr>
          <a:lstStyle/>
          <a:p>
            <a:pPr algn="l" rtl="0">
              <a:lnSpc>
                <a:spcPct val="120000"/>
              </a:lnSpc>
            </a:pPr>
            <a:r>
              <a:rPr lang="es-US" sz="2800" b="0" i="0" u="none" baseline="0" dirty="0"/>
              <a:t>Te presento a la Dra. </a:t>
            </a:r>
            <a:r>
              <a:rPr lang="es-US" sz="2800" b="0" i="0" u="none" baseline="0" dirty="0" err="1"/>
              <a:t>Hooi</a:t>
            </a:r>
            <a:r>
              <a:rPr lang="es-US" sz="2800" b="0" i="0" u="none" baseline="0" dirty="0"/>
              <a:t> </a:t>
            </a:r>
            <a:r>
              <a:rPr lang="es-US" sz="2800" b="0" i="0" u="none" baseline="0" dirty="0" err="1"/>
              <a:t>Ling</a:t>
            </a:r>
            <a:r>
              <a:rPr lang="es-US" sz="2800" b="0" i="0" u="none" baseline="0" dirty="0"/>
              <a:t>. Se hace llamar </a:t>
            </a:r>
            <a:r>
              <a:rPr lang="es-US" sz="2800" b="0" i="0" u="none" baseline="0" dirty="0" err="1"/>
              <a:t>Khoo</a:t>
            </a:r>
            <a:r>
              <a:rPr lang="es-US" sz="2800" b="0" i="0" u="none" baseline="0" dirty="0"/>
              <a:t> (pronunciado </a:t>
            </a:r>
            <a:r>
              <a:rPr lang="es-US" sz="2800" b="0" i="0" u="none" baseline="0" dirty="0" err="1"/>
              <a:t>Cool</a:t>
            </a:r>
            <a:r>
              <a:rPr lang="es-US" sz="2800" b="0" i="0" u="none" baseline="0" dirty="0"/>
              <a:t>) para abreviar. </a:t>
            </a:r>
            <a:r>
              <a:rPr lang="es-US" sz="2800" b="0" i="0" u="none" baseline="0" dirty="0" err="1"/>
              <a:t>Khoo</a:t>
            </a:r>
            <a:r>
              <a:rPr lang="es-US" sz="2800" b="0" i="0" u="none" baseline="0" dirty="0"/>
              <a:t> es profesora asociada en la universidad </a:t>
            </a:r>
            <a:r>
              <a:rPr lang="es-US" sz="2800" b="0" i="0" u="none" baseline="0" dirty="0" err="1"/>
              <a:t>Universiti</a:t>
            </a:r>
            <a:r>
              <a:rPr lang="es-US" sz="2800" b="0" i="0" u="none" baseline="0" dirty="0"/>
              <a:t> </a:t>
            </a:r>
            <a:r>
              <a:rPr lang="es-US" sz="2800" b="0" i="0" u="none" baseline="0" dirty="0" err="1"/>
              <a:t>Tunku</a:t>
            </a:r>
            <a:r>
              <a:rPr lang="es-US" sz="2800" b="0" i="0" u="none" baseline="0" dirty="0"/>
              <a:t> Abdul </a:t>
            </a:r>
            <a:r>
              <a:rPr lang="es-US" sz="2800" b="0" i="0" u="none" baseline="0" dirty="0" err="1"/>
              <a:t>Rahman</a:t>
            </a:r>
            <a:r>
              <a:rPr lang="es-US" sz="2800" b="0" i="0" u="none" baseline="0" dirty="0"/>
              <a:t> de Malasia. Investiga sobre tráfico y transporte. Tiene algunas ideas sobre cómo puedes ayudar a reducir </a:t>
            </a:r>
            <a:br>
              <a:rPr lang="es-US" sz="2800" b="0" i="0" u="none" baseline="0" dirty="0"/>
            </a:br>
            <a:r>
              <a:rPr lang="es-US" sz="2800" b="0" i="0" u="none" baseline="0" dirty="0"/>
              <a:t>la energía que se gasta en transporte en tu comunidad. </a:t>
            </a:r>
            <a:endParaRPr lang="es-US" dirty="0"/>
          </a:p>
        </p:txBody>
      </p:sp>
    </p:spTree>
    <p:extLst>
      <p:ext uri="{BB962C8B-B14F-4D97-AF65-F5344CB8AC3E}">
        <p14:creationId xmlns:p14="http://schemas.microsoft.com/office/powerpoint/2010/main" val="1814893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92563E-BE75-AD1C-D717-3FBA899F7FEF}"/>
              </a:ext>
            </a:extLst>
          </p:cNvPr>
          <p:cNvSpPr>
            <a:spLocks noGrp="1"/>
          </p:cNvSpPr>
          <p:nvPr>
            <p:ph type="title"/>
          </p:nvPr>
        </p:nvSpPr>
        <p:spPr>
          <a:xfrm>
            <a:off x="2143201" y="-15005"/>
            <a:ext cx="8539392" cy="1005606"/>
          </a:xfrm>
        </p:spPr>
        <p:txBody>
          <a:bodyPr vert="horz" lIns="91440" tIns="45720" rIns="91440" bIns="45720" rtlCol="0" anchor="b">
            <a:normAutofit fontScale="90000"/>
          </a:bodyPr>
          <a:lstStyle/>
          <a:p>
            <a:pPr rtl="0"/>
            <a:r>
              <a:rPr lang="es-US" b="1" i="0" u="none" baseline="0"/>
              <a:t>Lectura de Actuar, diapositiva 2</a:t>
            </a:r>
          </a:p>
        </p:txBody>
      </p:sp>
      <p:sp>
        <p:nvSpPr>
          <p:cNvPr id="2" name="Content Placeholder 1"/>
          <p:cNvSpPr>
            <a:spLocks noGrp="1"/>
          </p:cNvSpPr>
          <p:nvPr>
            <p:ph sz="quarter" idx="11"/>
          </p:nvPr>
        </p:nvSpPr>
        <p:spPr>
          <a:xfrm>
            <a:off x="633641" y="1948614"/>
            <a:ext cx="7756379" cy="4351623"/>
          </a:xfrm>
        </p:spPr>
        <p:txBody>
          <a:bodyPr>
            <a:noAutofit/>
          </a:bodyPr>
          <a:lstStyle/>
          <a:p>
            <a:pPr algn="l" rtl="0"/>
            <a:r>
              <a:rPr lang="es-US" sz="2600" b="0" i="0" u="none" baseline="0" dirty="0"/>
              <a:t>“A veces la gente no tiene acceso a muchas opciones de transporte. Pero a menudo, las decisiones dependen de algo más que </a:t>
            </a:r>
            <a:br>
              <a:rPr lang="es-US" sz="2600" b="0" i="0" u="none" baseline="0" dirty="0"/>
            </a:br>
            <a:r>
              <a:rPr lang="es-US" sz="2600" b="0" i="0" u="none" baseline="0" dirty="0"/>
              <a:t>de cuestiones de accesibilidad. Las decisiones </a:t>
            </a:r>
            <a:br>
              <a:rPr lang="es-US" sz="2600" b="0" i="0" u="none" baseline="0" dirty="0"/>
            </a:br>
            <a:r>
              <a:rPr lang="es-US" sz="2600" b="0" i="0" u="none" baseline="0" dirty="0"/>
              <a:t>están relacionadas con las actitudes, como </a:t>
            </a:r>
            <a:br>
              <a:rPr lang="es-US" sz="2600" b="0" i="0" u="none" baseline="0" dirty="0"/>
            </a:br>
            <a:r>
              <a:rPr lang="es-US" sz="2600" b="0" i="0" u="none" baseline="0" dirty="0"/>
              <a:t>la percepción de la comodidad y la percepción </a:t>
            </a:r>
            <a:br>
              <a:rPr lang="es-US" sz="2600" b="0" i="0" u="none" baseline="0" dirty="0"/>
            </a:br>
            <a:r>
              <a:rPr lang="es-US" sz="2600" b="0" i="0" u="none" baseline="0" dirty="0"/>
              <a:t>de la seguridad. Cada uno de nosotros tendrá </a:t>
            </a:r>
            <a:br>
              <a:rPr lang="es-US" sz="2600" b="0" i="0" u="none" baseline="0" dirty="0"/>
            </a:br>
            <a:r>
              <a:rPr lang="es-US" sz="2600" b="0" i="0" u="none" baseline="0" dirty="0"/>
              <a:t>en mente los costos de viaje cuando tome decisiones sobre el transporte. Comparas estas cosas para tomar una decisión, como elegir </a:t>
            </a:r>
            <a:br>
              <a:rPr lang="es-US" sz="2600" b="0" i="0" u="none" baseline="0" dirty="0"/>
            </a:br>
            <a:r>
              <a:rPr lang="es-US" sz="2600" b="0" i="0" u="none" baseline="0" dirty="0"/>
              <a:t>entre el transporte público y un vehículo privado”.</a:t>
            </a:r>
          </a:p>
        </p:txBody>
      </p:sp>
      <p:pic>
        <p:nvPicPr>
          <p:cNvPr id="5" name="Picture 4" descr="Una escena callejera con muchas motos y bicicletas circulando por una intersección, rodeada de edificios de varios pisos con cables eléctricos aéreos.">
            <a:extLst>
              <a:ext uri="{FF2B5EF4-FFF2-40B4-BE49-F238E27FC236}">
                <a16:creationId xmlns:a16="http://schemas.microsoft.com/office/drawing/2014/main" id="{474F6EF6-5E26-3F11-1221-B9D77288F4FE}"/>
              </a:ext>
            </a:extLst>
          </p:cNvPr>
          <p:cNvPicPr>
            <a:picLocks noChangeAspect="1"/>
          </p:cNvPicPr>
          <p:nvPr/>
        </p:nvPicPr>
        <p:blipFill>
          <a:blip r:embed="rId2"/>
          <a:stretch>
            <a:fillRect/>
          </a:stretch>
        </p:blipFill>
        <p:spPr>
          <a:xfrm>
            <a:off x="8532685" y="2493357"/>
            <a:ext cx="3374393" cy="2265217"/>
          </a:xfrm>
          <a:prstGeom prst="rect">
            <a:avLst/>
          </a:prstGeom>
          <a:ln w="28575">
            <a:solidFill>
              <a:srgbClr val="008F00"/>
            </a:solidFill>
          </a:ln>
        </p:spPr>
      </p:pic>
    </p:spTree>
    <p:extLst>
      <p:ext uri="{BB962C8B-B14F-4D97-AF65-F5344CB8AC3E}">
        <p14:creationId xmlns:p14="http://schemas.microsoft.com/office/powerpoint/2010/main" val="252248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92563E-BE75-AD1C-D717-3FBA899F7FEF}"/>
              </a:ext>
            </a:extLst>
          </p:cNvPr>
          <p:cNvSpPr>
            <a:spLocks noGrp="1"/>
          </p:cNvSpPr>
          <p:nvPr>
            <p:ph type="title"/>
          </p:nvPr>
        </p:nvSpPr>
        <p:spPr>
          <a:xfrm>
            <a:off x="2143201" y="-15005"/>
            <a:ext cx="8539392" cy="1005606"/>
          </a:xfrm>
        </p:spPr>
        <p:txBody>
          <a:bodyPr vert="horz" lIns="91440" tIns="45720" rIns="91440" bIns="45720" rtlCol="0" anchor="b">
            <a:normAutofit fontScale="90000"/>
          </a:bodyPr>
          <a:lstStyle/>
          <a:p>
            <a:pPr rtl="0"/>
            <a:r>
              <a:rPr lang="es-US" b="1" i="0" u="none" baseline="0"/>
              <a:t>Lectura de Actuar, diapositiva 3</a:t>
            </a:r>
          </a:p>
        </p:txBody>
      </p:sp>
      <p:sp>
        <p:nvSpPr>
          <p:cNvPr id="2" name="Content Placeholder 1"/>
          <p:cNvSpPr>
            <a:spLocks noGrp="1"/>
          </p:cNvSpPr>
          <p:nvPr>
            <p:ph sz="quarter" idx="11"/>
          </p:nvPr>
        </p:nvSpPr>
        <p:spPr>
          <a:xfrm>
            <a:off x="633641" y="1948614"/>
            <a:ext cx="11119744" cy="4351623"/>
          </a:xfrm>
        </p:spPr>
        <p:txBody>
          <a:bodyPr>
            <a:normAutofit/>
          </a:bodyPr>
          <a:lstStyle/>
          <a:p>
            <a:pPr algn="l" rtl="0"/>
            <a:r>
              <a:rPr lang="es-US" b="0" i="0" u="none" baseline="0" dirty="0"/>
              <a:t>“Podemos diseñar nuestras zonas residenciales y escolares para que sean más favorables a las personas que caminan, van en bicicleta </a:t>
            </a:r>
            <a:br>
              <a:rPr lang="es-US" b="0" i="0" u="none" baseline="0" dirty="0"/>
            </a:br>
            <a:r>
              <a:rPr lang="es-US" b="0" i="0" u="none" baseline="0" dirty="0"/>
              <a:t>o utilizan otras formas de transporte activo. Un buen diseño fomenta este tipo de transporte. Esto incluye la seguridad vial. Se pueden hacer muchas cosas. Por ejemplo, si se reduce la velocidad de los vehículos en la carretera, se convierte en un lugar mejor para caminar. O en el caso de los niños que van en bicicleta a la escuela, puede haber un carril de bicicletas. Puede haber un tratamiento especial en las intersecciones para los ciclistas, de modo que puedan estar más seguros mientras pedalean”.</a:t>
            </a:r>
          </a:p>
        </p:txBody>
      </p:sp>
    </p:spTree>
    <p:extLst>
      <p:ext uri="{BB962C8B-B14F-4D97-AF65-F5344CB8AC3E}">
        <p14:creationId xmlns:p14="http://schemas.microsoft.com/office/powerpoint/2010/main" val="1874069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34448-CD62-EF5C-2892-8CE753283DE6}"/>
              </a:ext>
            </a:extLst>
          </p:cNvPr>
          <p:cNvSpPr>
            <a:spLocks noGrp="1"/>
          </p:cNvSpPr>
          <p:nvPr>
            <p:ph type="title"/>
          </p:nvPr>
        </p:nvSpPr>
        <p:spPr>
          <a:xfrm>
            <a:off x="2143201" y="-15006"/>
            <a:ext cx="8539392" cy="1005606"/>
          </a:xfrm>
        </p:spPr>
        <p:txBody>
          <a:bodyPr vert="horz" lIns="91440" tIns="45720" rIns="91440" bIns="45720" rtlCol="0" anchor="b">
            <a:normAutofit fontScale="90000"/>
          </a:bodyPr>
          <a:lstStyle/>
          <a:p>
            <a:pPr rtl="0"/>
            <a:r>
              <a:rPr lang="es-US" b="1" i="0" u="none" baseline="0"/>
              <a:t>Lectura de Actuar, diapositiva 4</a:t>
            </a:r>
          </a:p>
        </p:txBody>
      </p:sp>
      <p:sp>
        <p:nvSpPr>
          <p:cNvPr id="4" name="Content Placeholder 1"/>
          <p:cNvSpPr txBox="1">
            <a:spLocks/>
          </p:cNvSpPr>
          <p:nvPr/>
        </p:nvSpPr>
        <p:spPr>
          <a:xfrm>
            <a:off x="785550" y="1978764"/>
            <a:ext cx="11406450" cy="2621811"/>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ct val="106000"/>
              </a:lnSpc>
            </a:pPr>
            <a:r>
              <a:rPr lang="es-US" b="0" i="0" u="none" baseline="0" dirty="0"/>
              <a:t>“Todos podemos marcar la diferencia. Si intentas apoyar el transporte público, puede contribuir a reducir muchos problemas de tráfico, como las emisiones, </a:t>
            </a:r>
            <a:br>
              <a:rPr lang="es-US" b="0" i="0" u="none" baseline="0" dirty="0"/>
            </a:br>
            <a:r>
              <a:rPr lang="es-US" b="0" i="0" u="none" baseline="0" dirty="0"/>
              <a:t>la congestión o el ruido. El transporte público puede transportar a más personas. Esto significa que se reduce el número de vehículos en circulación y también las emisiones. Esto es especialmente cierto en el caso de los autos que utilizan gasolina. El tráfico de vehículos es una de las principales causas de</a:t>
            </a:r>
            <a:r>
              <a:rPr lang="es-US" b="0" i="0" u="none" dirty="0"/>
              <a:t> </a:t>
            </a:r>
            <a:r>
              <a:rPr lang="es-US" b="0" i="0" u="none" baseline="0" dirty="0"/>
              <a:t>contaminación y emisiones de CO2 en el mundo. Reducir el tráfico en la carretera tiene </a:t>
            </a:r>
            <a:br>
              <a:rPr lang="es-US" b="0" i="0" u="none" baseline="0" dirty="0"/>
            </a:br>
            <a:r>
              <a:rPr lang="es-US" b="0" i="0" u="none" baseline="0" dirty="0"/>
              <a:t>un impacto muy grande”. </a:t>
            </a:r>
          </a:p>
          <a:p>
            <a:endParaRPr lang="es-US" dirty="0"/>
          </a:p>
        </p:txBody>
      </p:sp>
      <p:sp>
        <p:nvSpPr>
          <p:cNvPr id="2" name="Content Placeholder 1"/>
          <p:cNvSpPr>
            <a:spLocks noGrp="1"/>
          </p:cNvSpPr>
          <p:nvPr>
            <p:ph sz="quarter" idx="11"/>
          </p:nvPr>
        </p:nvSpPr>
        <p:spPr>
          <a:xfrm>
            <a:off x="3018966" y="4829174"/>
            <a:ext cx="8868234" cy="1710773"/>
          </a:xfrm>
        </p:spPr>
        <p:txBody>
          <a:bodyPr>
            <a:normAutofit fontScale="92500" lnSpcReduction="10000"/>
          </a:bodyPr>
          <a:lstStyle/>
          <a:p>
            <a:pPr algn="l" rtl="0"/>
            <a:r>
              <a:rPr lang="es-US" b="1" i="0" u="none" baseline="0" dirty="0"/>
              <a:t>Conexión con la comunidad:</a:t>
            </a:r>
            <a:r>
              <a:rPr lang="es-US" b="0" i="0" u="none" baseline="0" dirty="0"/>
              <a:t> ¿Cómo puede tu escuela </a:t>
            </a:r>
            <a:br>
              <a:rPr lang="es-US" b="0" i="0" u="none" baseline="0" dirty="0"/>
            </a:br>
            <a:r>
              <a:rPr lang="es-US" b="0" i="0" u="none" baseline="0" dirty="0"/>
              <a:t>o vecindario colaborar para reducir el consumo innecesario de energía relacionado con el transporte? ¿Te interesa más centrarte en el uso de la energía relacionado con </a:t>
            </a:r>
            <a:br>
              <a:rPr lang="es-US" b="0" i="0" u="none" baseline="0" dirty="0"/>
            </a:br>
            <a:r>
              <a:rPr lang="es-US" b="0" i="0" u="none" baseline="0" dirty="0"/>
              <a:t>el</a:t>
            </a:r>
            <a:r>
              <a:rPr lang="es-US" b="0" i="0" u="none" dirty="0"/>
              <a:t> </a:t>
            </a:r>
            <a:r>
              <a:rPr lang="es-US" b="0" i="0" u="none" baseline="0" dirty="0"/>
              <a:t>transporte o el uso de la energía en el hogar?</a:t>
            </a:r>
          </a:p>
        </p:txBody>
      </p:sp>
      <p:pic>
        <p:nvPicPr>
          <p:cNvPr id="5" name="Picture 4">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425" y="4518498"/>
            <a:ext cx="2224561" cy="2224561"/>
          </a:xfrm>
          <a:prstGeom prst="rect">
            <a:avLst/>
          </a:prstGeom>
        </p:spPr>
      </p:pic>
    </p:spTree>
    <p:extLst>
      <p:ext uri="{BB962C8B-B14F-4D97-AF65-F5344CB8AC3E}">
        <p14:creationId xmlns:p14="http://schemas.microsoft.com/office/powerpoint/2010/main" val="1149712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47C9F4-7276-B3CD-8E6B-AF59DD40ADB7}"/>
              </a:ext>
            </a:extLst>
          </p:cNvPr>
          <p:cNvSpPr>
            <a:spLocks noGrp="1"/>
          </p:cNvSpPr>
          <p:nvPr>
            <p:ph type="title"/>
          </p:nvPr>
        </p:nvSpPr>
        <p:spPr>
          <a:xfrm>
            <a:off x="2355855" y="386126"/>
            <a:ext cx="7667625" cy="749276"/>
          </a:xfrm>
        </p:spPr>
        <p:txBody>
          <a:bodyPr vert="horz" lIns="91440" tIns="45720" rIns="91440" bIns="45720" rtlCol="0" anchor="b">
            <a:normAutofit/>
          </a:bodyPr>
          <a:lstStyle/>
          <a:p>
            <a:pPr algn="l" rtl="0"/>
            <a:r>
              <a:rPr lang="es-US" b="1" i="0" u="none" baseline="0"/>
              <a:t>Investigación de Actuar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355854" y="1332422"/>
            <a:ext cx="9836145" cy="838175"/>
          </a:xfrm>
        </p:spPr>
        <p:txBody>
          <a:bodyPr>
            <a:normAutofit/>
          </a:bodyPr>
          <a:lstStyle/>
          <a:p>
            <a:pPr algn="l" rtl="0"/>
            <a:r>
              <a:rPr lang="es-US" b="0" i="0" u="none" baseline="0" dirty="0"/>
              <a:t>¿Cómo actuaremos para mejorar nuestro uso de la energía? </a:t>
            </a:r>
          </a:p>
        </p:txBody>
      </p:sp>
      <p:sp>
        <p:nvSpPr>
          <p:cNvPr id="4" name="Content Placeholder 1"/>
          <p:cNvSpPr txBox="1">
            <a:spLocks/>
          </p:cNvSpPr>
          <p:nvPr/>
        </p:nvSpPr>
        <p:spPr>
          <a:xfrm>
            <a:off x="240632" y="2020362"/>
            <a:ext cx="11710736" cy="1138645"/>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2200" b="0" i="0" u="none" baseline="0" dirty="0"/>
              <a:t>Ahora te prepararás para actuar. El primer paso hacia la acción es decidir qué problema quieres resolver y qué acción quieres emprender para solucionarlo. Entonces podrás planificar cuándo y cómo actuarás.</a:t>
            </a:r>
          </a:p>
        </p:txBody>
      </p:sp>
      <p:sp>
        <p:nvSpPr>
          <p:cNvPr id="2" name="Content Placeholder 1"/>
          <p:cNvSpPr>
            <a:spLocks noGrp="1"/>
          </p:cNvSpPr>
          <p:nvPr>
            <p:ph sz="quarter" idx="11"/>
          </p:nvPr>
        </p:nvSpPr>
        <p:spPr>
          <a:xfrm>
            <a:off x="342901" y="3055557"/>
            <a:ext cx="11608467" cy="3141229"/>
          </a:xfrm>
        </p:spPr>
        <p:txBody>
          <a:bodyPr>
            <a:normAutofit fontScale="92500" lnSpcReduction="10000"/>
          </a:bodyPr>
          <a:lstStyle/>
          <a:p>
            <a:pPr lvl="0" algn="l" rtl="0"/>
            <a:r>
              <a:rPr lang="es-US" sz="2200" b="0" i="0" u="none" baseline="0" dirty="0"/>
              <a:t>Decide con tu grupo el problema que quieres ayudar a resolver. Puede tratarse de un problema como el gasto excesivo de energía en tu comunidad, la falta de concienciación sobre las opciones de ahorro energético o los obstáculos para utilizar medios de transporte sostenibles. O podría ser otro problema que hayas detectado. Anota el problema en la hoja de trabajo del planificador </a:t>
            </a:r>
            <a:br>
              <a:rPr lang="es-US" sz="2200" b="0" i="0" u="none" baseline="0" dirty="0"/>
            </a:br>
            <a:r>
              <a:rPr lang="es-US" sz="2200" b="0" i="0" u="none" baseline="0" dirty="0"/>
              <a:t>de acciones o en otro papel. </a:t>
            </a:r>
            <a:r>
              <a:rPr lang="es-US" sz="2200" b="1" i="0" u="none" baseline="0" dirty="0"/>
              <a:t>Recurso:</a:t>
            </a:r>
            <a:r>
              <a:rPr lang="es-US" sz="2200" b="0" i="0" u="none" baseline="0" dirty="0"/>
              <a:t> </a:t>
            </a:r>
            <a:r>
              <a:rPr lang="es-US" sz="2200" b="1" i="0" u="none" baseline="0" dirty="0"/>
              <a:t>Hoja de trabajo del planificador de acciones.</a:t>
            </a:r>
          </a:p>
          <a:p>
            <a:pPr lvl="0" algn="l" rtl="0"/>
            <a:endParaRPr lang="es-US" sz="2200" dirty="0"/>
          </a:p>
          <a:p>
            <a:pPr lvl="0" algn="l" rtl="0"/>
            <a:r>
              <a:rPr lang="es-US" sz="2200" b="0" i="0" u="none" baseline="0" dirty="0"/>
              <a:t>Con ayuda de la hoja de trabajo o un papel, elabora una lista de las acciones que se te ocurran que puedan ayudar a resolver el problema. Por ejemplo, podría crear carteles que muestren cuánta energía se desperdicia al dejar las luces encendidas u organizar un registro para compartir el viaje a la escuela. Enumera las acciones que ayudarán a resolver tu problema.</a:t>
            </a:r>
          </a:p>
          <a:p>
            <a:endParaRPr lang="es-US" sz="2400" dirty="0"/>
          </a:p>
        </p:txBody>
      </p:sp>
    </p:spTree>
    <p:extLst>
      <p:ext uri="{BB962C8B-B14F-4D97-AF65-F5344CB8AC3E}">
        <p14:creationId xmlns:p14="http://schemas.microsoft.com/office/powerpoint/2010/main" val="359278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4D1B7-1C83-8FF6-C293-092BAFC62592}"/>
              </a:ext>
            </a:extLst>
          </p:cNvPr>
          <p:cNvSpPr>
            <a:spLocks noGrp="1"/>
          </p:cNvSpPr>
          <p:nvPr>
            <p:ph type="title"/>
          </p:nvPr>
        </p:nvSpPr>
        <p:spPr>
          <a:xfrm>
            <a:off x="2262186" y="374673"/>
            <a:ext cx="9781131" cy="777851"/>
          </a:xfrm>
        </p:spPr>
        <p:txBody>
          <a:bodyPr vert="horz" lIns="91440" tIns="45720" rIns="91440" bIns="45720" rtlCol="0" anchor="b">
            <a:normAutofit fontScale="90000"/>
          </a:bodyPr>
          <a:lstStyle/>
          <a:p>
            <a:pPr algn="l" rtl="0"/>
            <a:r>
              <a:rPr lang="es-US" b="1" i="0" u="none" baseline="0" dirty="0"/>
              <a:t>Investigación de Actuar, diapositiva 2</a:t>
            </a:r>
          </a:p>
        </p:txBody>
      </p:sp>
      <p:sp>
        <p:nvSpPr>
          <p:cNvPr id="2" name="Content Placeholder 1"/>
          <p:cNvSpPr>
            <a:spLocks noGrp="1"/>
          </p:cNvSpPr>
          <p:nvPr>
            <p:ph sz="quarter" idx="11"/>
          </p:nvPr>
        </p:nvSpPr>
        <p:spPr>
          <a:xfrm>
            <a:off x="633641" y="1764511"/>
            <a:ext cx="11372505" cy="4535726"/>
          </a:xfrm>
        </p:spPr>
        <p:txBody>
          <a:bodyPr>
            <a:noAutofit/>
          </a:bodyPr>
          <a:lstStyle/>
          <a:p>
            <a:pPr lvl="0" algn="l" rtl="0">
              <a:buFont typeface="+mj-lt"/>
              <a:buAutoNum type="arabicPeriod" startAt="3"/>
            </a:pPr>
            <a:r>
              <a:rPr lang="es-US" sz="2500" b="0" i="0" u="none" baseline="0" dirty="0"/>
              <a:t>Escribe las fortalezas de tu grupo y cómo podrían utilizarse para mejorar </a:t>
            </a:r>
            <a:br>
              <a:rPr lang="es-US" sz="2500" b="0" i="0" u="none" baseline="0" dirty="0"/>
            </a:br>
            <a:r>
              <a:rPr lang="es-US" sz="2500" b="0" i="0" u="none" baseline="0" dirty="0"/>
              <a:t>la salud de tu comunidad. Por ejemplo:</a:t>
            </a:r>
          </a:p>
          <a:p>
            <a:pPr lvl="0" algn="l" rtl="0">
              <a:buFont typeface="+mj-lt"/>
              <a:buAutoNum type="arabicPeriod" startAt="3"/>
            </a:pPr>
            <a:endParaRPr lang="es-US" sz="2500" dirty="0"/>
          </a:p>
          <a:p>
            <a:pPr lvl="1" algn="l" rtl="0"/>
            <a:r>
              <a:rPr lang="es-US" sz="2500" b="0" i="0" u="none" baseline="0" dirty="0"/>
              <a:t>¿Los miembros de tu grupo pertenecen a algún grupo con el que </a:t>
            </a:r>
            <a:br>
              <a:rPr lang="es-US" sz="2500" b="0" i="0" u="none" baseline="0" dirty="0"/>
            </a:br>
            <a:r>
              <a:rPr lang="es-US" sz="2500" b="0" i="0" u="none" baseline="0" dirty="0"/>
              <a:t>se podrían comunicar? </a:t>
            </a:r>
          </a:p>
          <a:p>
            <a:pPr lvl="1" algn="l" rtl="0"/>
            <a:r>
              <a:rPr lang="es-US" sz="2500" b="0" i="0" u="none" baseline="0" dirty="0"/>
              <a:t>¿Los miembros de tu grupo tienen algún talento especial, como el arte </a:t>
            </a:r>
            <a:br>
              <a:rPr lang="es-US" sz="2500" b="0" i="0" u="none" baseline="0" dirty="0"/>
            </a:br>
            <a:r>
              <a:rPr lang="es-US" sz="2500" b="0" i="0" u="none" baseline="0" dirty="0"/>
              <a:t>o la música, que pueda ser útil para captar la atención de la gente? </a:t>
            </a:r>
          </a:p>
          <a:p>
            <a:pPr lvl="1" algn="l" rtl="0"/>
            <a:r>
              <a:rPr lang="es-US" sz="2500" b="0" i="0" u="none" baseline="0" dirty="0"/>
              <a:t>¿Los miembros de tu grupo están interesados en la ciencia y la ingeniería o en otras formas que permitan encontrar soluciones innovadoras? </a:t>
            </a:r>
          </a:p>
          <a:p>
            <a:pPr lvl="1" algn="l" rtl="0"/>
            <a:r>
              <a:rPr lang="es-US" sz="2500" b="0" i="0" u="none" baseline="0" dirty="0"/>
              <a:t>¿Los miembros del grupo tienen buenas habilidades de planificación </a:t>
            </a:r>
            <a:br>
              <a:rPr lang="es-US" sz="2500" b="0" i="0" u="none" baseline="0" dirty="0"/>
            </a:br>
            <a:r>
              <a:rPr lang="es-US" sz="2500" b="0" i="0" u="none" baseline="0" dirty="0"/>
              <a:t>u organización?</a:t>
            </a:r>
          </a:p>
          <a:p>
            <a:pPr algn="l" rtl="0">
              <a:buAutoNum type="arabicPeriod" startAt="3"/>
            </a:pPr>
            <a:endParaRPr lang="es-US" sz="2500" dirty="0"/>
          </a:p>
        </p:txBody>
      </p:sp>
    </p:spTree>
    <p:extLst>
      <p:ext uri="{BB962C8B-B14F-4D97-AF65-F5344CB8AC3E}">
        <p14:creationId xmlns:p14="http://schemas.microsoft.com/office/powerpoint/2010/main" val="841949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DB2904-D5FE-89A1-4B2F-857D2B330878}"/>
              </a:ext>
            </a:extLst>
          </p:cNvPr>
          <p:cNvSpPr>
            <a:spLocks noGrp="1"/>
          </p:cNvSpPr>
          <p:nvPr>
            <p:ph type="title"/>
          </p:nvPr>
        </p:nvSpPr>
        <p:spPr>
          <a:xfrm>
            <a:off x="2354639" y="384199"/>
            <a:ext cx="9703546" cy="758801"/>
          </a:xfrm>
        </p:spPr>
        <p:txBody>
          <a:bodyPr vert="horz" lIns="91440" tIns="45720" rIns="91440" bIns="45720" rtlCol="0" anchor="b">
            <a:normAutofit fontScale="90000"/>
          </a:bodyPr>
          <a:lstStyle/>
          <a:p>
            <a:pPr algn="l" rtl="0"/>
            <a:r>
              <a:rPr lang="es-US" b="1" i="0" u="none" baseline="0" dirty="0"/>
              <a:t>Investigación de Actuar, diapositiva 3</a:t>
            </a:r>
          </a:p>
        </p:txBody>
      </p:sp>
      <p:sp>
        <p:nvSpPr>
          <p:cNvPr id="2" name="Content Placeholder 1"/>
          <p:cNvSpPr>
            <a:spLocks noGrp="1"/>
          </p:cNvSpPr>
          <p:nvPr>
            <p:ph sz="quarter" idx="11"/>
          </p:nvPr>
        </p:nvSpPr>
        <p:spPr/>
        <p:txBody>
          <a:bodyPr>
            <a:normAutofit fontScale="92500" lnSpcReduction="10000"/>
          </a:bodyPr>
          <a:lstStyle/>
          <a:p>
            <a:pPr lvl="0" algn="l" rtl="0">
              <a:buFont typeface="+mj-lt"/>
              <a:buAutoNum type="arabicPeriod" startAt="4"/>
            </a:pPr>
            <a:r>
              <a:rPr lang="es-US" b="0" i="0" u="none" baseline="0" dirty="0"/>
              <a:t>Elige una acción basada en las fortalezas de tu grupo.</a:t>
            </a:r>
          </a:p>
          <a:p>
            <a:pPr lvl="0" algn="l" rtl="0">
              <a:buFont typeface="+mj-lt"/>
              <a:buAutoNum type="arabicPeriod" startAt="4"/>
            </a:pPr>
            <a:endParaRPr lang="es-US" dirty="0"/>
          </a:p>
          <a:p>
            <a:pPr lvl="0" algn="l" rtl="0">
              <a:buAutoNum type="arabicPeriod" startAt="4"/>
            </a:pPr>
            <a:r>
              <a:rPr lang="es-US" b="0" i="0" u="none" baseline="0" dirty="0"/>
              <a:t>Anota tus ideas para planificar tu acción. Asegúrate de pensar en: </a:t>
            </a:r>
          </a:p>
          <a:p>
            <a:pPr lvl="1" algn="l" rtl="0"/>
            <a:r>
              <a:rPr lang="es-US" sz="2800" b="0" i="0" u="none" baseline="0" dirty="0"/>
              <a:t>¿Qué tendrás que hacer? </a:t>
            </a:r>
          </a:p>
          <a:p>
            <a:pPr lvl="1" algn="l" rtl="0"/>
            <a:r>
              <a:rPr lang="es-US" sz="2800" b="0" i="0" u="none" baseline="0" dirty="0"/>
              <a:t>¿Cómo puedes asegurarte de que todos los miembros de tu grupo están incluidos?</a:t>
            </a:r>
          </a:p>
          <a:p>
            <a:pPr lvl="1" algn="l" rtl="0"/>
            <a:r>
              <a:rPr lang="es-US" sz="2800" b="0" i="0" u="none" baseline="0" dirty="0"/>
              <a:t>¿Hay otras personas que necesitas que te ayuden o te </a:t>
            </a:r>
            <a:br>
              <a:rPr lang="es-US" sz="2800" b="0" i="0" u="none" baseline="0" dirty="0"/>
            </a:br>
            <a:r>
              <a:rPr lang="es-US" sz="2800" b="0" i="0" u="none" baseline="0" dirty="0"/>
              <a:t>den su permiso? </a:t>
            </a:r>
          </a:p>
          <a:p>
            <a:pPr lvl="1" algn="l" rtl="0"/>
            <a:r>
              <a:rPr lang="es-US" sz="2800" b="0" i="0" u="none" baseline="0" dirty="0"/>
              <a:t>¿Dónde tendrá lugar tu acción?</a:t>
            </a:r>
          </a:p>
          <a:p>
            <a:pPr lvl="1" algn="l" rtl="0"/>
            <a:r>
              <a:rPr lang="es-US" sz="2800" b="0" i="0" u="none" baseline="0" dirty="0"/>
              <a:t>¿Qué materiales necesitarás? </a:t>
            </a:r>
          </a:p>
          <a:p>
            <a:pPr lvl="1" algn="l" rtl="0"/>
            <a:r>
              <a:rPr lang="es-US" sz="2800" b="0" i="0" u="none" baseline="0" dirty="0"/>
              <a:t>¿Para qué retos debes estar preparado?</a:t>
            </a:r>
          </a:p>
          <a:p>
            <a:pPr algn="l" rtl="0">
              <a:buAutoNum type="arabicPeriod" startAt="4"/>
            </a:pPr>
            <a:endParaRPr lang="es-US" dirty="0"/>
          </a:p>
        </p:txBody>
      </p:sp>
    </p:spTree>
    <p:extLst>
      <p:ext uri="{BB962C8B-B14F-4D97-AF65-F5344CB8AC3E}">
        <p14:creationId xmlns:p14="http://schemas.microsoft.com/office/powerpoint/2010/main" val="280470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A56B7-301B-7053-613E-854D34753C4B}"/>
              </a:ext>
            </a:extLst>
          </p:cNvPr>
          <p:cNvSpPr>
            <a:spLocks noGrp="1"/>
          </p:cNvSpPr>
          <p:nvPr>
            <p:ph type="title"/>
          </p:nvPr>
        </p:nvSpPr>
        <p:spPr>
          <a:xfrm>
            <a:off x="2262187" y="374674"/>
            <a:ext cx="9825735" cy="768326"/>
          </a:xfrm>
        </p:spPr>
        <p:txBody>
          <a:bodyPr vert="horz" lIns="91440" tIns="45720" rIns="91440" bIns="45720" rtlCol="0" anchor="b">
            <a:normAutofit fontScale="90000"/>
          </a:bodyPr>
          <a:lstStyle/>
          <a:p>
            <a:pPr algn="l" rtl="0"/>
            <a:r>
              <a:rPr lang="es-US" b="1" i="0" u="none" baseline="0" dirty="0"/>
              <a:t>Investigación de Actuar, diapositiva 4</a:t>
            </a:r>
          </a:p>
        </p:txBody>
      </p:sp>
      <p:sp>
        <p:nvSpPr>
          <p:cNvPr id="2" name="Content Placeholder 1"/>
          <p:cNvSpPr>
            <a:spLocks noGrp="1"/>
          </p:cNvSpPr>
          <p:nvPr>
            <p:ph sz="quarter" idx="11"/>
          </p:nvPr>
        </p:nvSpPr>
        <p:spPr>
          <a:xfrm>
            <a:off x="633641" y="1764511"/>
            <a:ext cx="11446847" cy="4535726"/>
          </a:xfrm>
        </p:spPr>
        <p:txBody>
          <a:bodyPr/>
          <a:lstStyle/>
          <a:p>
            <a:pPr lvl="0" algn="l" rtl="0">
              <a:buFont typeface="+mj-lt"/>
              <a:buAutoNum type="arabicPeriod" startAt="6"/>
            </a:pPr>
            <a:r>
              <a:rPr lang="es-US" b="0" i="0" u="none" baseline="0" dirty="0"/>
              <a:t>Enumera en orden cada paso que debas dar para completar </a:t>
            </a:r>
            <a:br>
              <a:rPr lang="es-US" b="0" i="0" u="none" baseline="0" dirty="0"/>
            </a:br>
            <a:r>
              <a:rPr lang="es-US" b="0" i="0" u="none" baseline="0" dirty="0"/>
              <a:t>esta acción.</a:t>
            </a:r>
          </a:p>
          <a:p>
            <a:pPr lvl="0" algn="l" rtl="0">
              <a:buFont typeface="+mj-lt"/>
              <a:buAutoNum type="arabicPeriod" startAt="6"/>
            </a:pPr>
            <a:r>
              <a:rPr lang="es-US" b="0" i="0" u="none" baseline="0" dirty="0"/>
              <a:t>Asigna uno o varios pasos a cada persona de tu grupo.</a:t>
            </a:r>
          </a:p>
          <a:p>
            <a:pPr lvl="0" algn="l" rtl="0">
              <a:buFont typeface="+mj-lt"/>
              <a:buAutoNum type="arabicPeriod" startAt="6"/>
            </a:pPr>
            <a:r>
              <a:rPr lang="es-US" b="0" i="0" u="none" baseline="0" dirty="0"/>
              <a:t>¡Enhorabuena, ya has planificado tu acción!</a:t>
            </a:r>
          </a:p>
        </p:txBody>
      </p:sp>
    </p:spTree>
    <p:extLst>
      <p:ext uri="{BB962C8B-B14F-4D97-AF65-F5344CB8AC3E}">
        <p14:creationId xmlns:p14="http://schemas.microsoft.com/office/powerpoint/2010/main" val="246208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8D0E16-DC68-1B56-5EEE-3134A1E60AA3}"/>
              </a:ext>
            </a:extLst>
          </p:cNvPr>
          <p:cNvSpPr>
            <a:spLocks noGrp="1"/>
          </p:cNvSpPr>
          <p:nvPr>
            <p:ph type="title"/>
          </p:nvPr>
        </p:nvSpPr>
        <p:spPr>
          <a:xfrm>
            <a:off x="532408" y="246328"/>
            <a:ext cx="10024080" cy="890588"/>
          </a:xfrm>
        </p:spPr>
        <p:txBody>
          <a:bodyPr vert="horz" lIns="91440" tIns="45720" rIns="91440" bIns="45720" rtlCol="0" anchor="b">
            <a:normAutofit/>
          </a:bodyPr>
          <a:lstStyle/>
          <a:p>
            <a:pPr algn="l" rtl="0"/>
            <a:r>
              <a:rPr lang="es-US" sz="3850" b="1" i="0" u="none" baseline="0" dirty="0"/>
              <a:t>Extensión de la investigación de Actuar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pPr algn="l" rtl="0"/>
            <a:r>
              <a:rPr lang="es-US" b="0" i="0" u="none" baseline="0"/>
              <a:t>¡Elige tu camino! </a:t>
            </a:r>
          </a:p>
        </p:txBody>
      </p:sp>
      <p:sp>
        <p:nvSpPr>
          <p:cNvPr id="4" name="Content Placeholder 1"/>
          <p:cNvSpPr txBox="1">
            <a:spLocks/>
          </p:cNvSpPr>
          <p:nvPr/>
        </p:nvSpPr>
        <p:spPr>
          <a:xfrm>
            <a:off x="527525" y="2105982"/>
            <a:ext cx="10924717" cy="1226940"/>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b="0" i="0" u="none" baseline="0" dirty="0"/>
              <a:t>¡Ha llegado el momento de actuar! Puedes utilizar todo lo que has aprendido para dar el primer paso hacia una comunidad que sea más eficiente energéticamente, sostenible y respetuosa con el medioambiente. </a:t>
            </a:r>
          </a:p>
        </p:txBody>
      </p:sp>
      <p:sp>
        <p:nvSpPr>
          <p:cNvPr id="2" name="Content Placeholder 1"/>
          <p:cNvSpPr>
            <a:spLocks noGrp="1"/>
          </p:cNvSpPr>
          <p:nvPr>
            <p:ph sz="quarter" idx="11"/>
          </p:nvPr>
        </p:nvSpPr>
        <p:spPr>
          <a:xfrm>
            <a:off x="527526" y="3429000"/>
            <a:ext cx="11664474" cy="2894454"/>
          </a:xfrm>
        </p:spPr>
        <p:txBody>
          <a:bodyPr>
            <a:normAutofit/>
          </a:bodyPr>
          <a:lstStyle/>
          <a:p>
            <a:pPr lvl="0" algn="l" rtl="0"/>
            <a:r>
              <a:rPr lang="es-US" b="0" i="0" u="none" baseline="0" dirty="0"/>
              <a:t>Con tus compañeros de equipo, pon en práctica tu plan de acción. Esto puede llevar algún tiempo. Cuando hayas terminado, regresa y completa esta actividad.</a:t>
            </a:r>
          </a:p>
          <a:p>
            <a:pPr lvl="0" algn="l" rtl="0"/>
            <a:endParaRPr lang="es-US" dirty="0"/>
          </a:p>
          <a:p>
            <a:pPr lvl="0" algn="l" rtl="0"/>
            <a:r>
              <a:rPr lang="es-US" b="0" i="0" u="none" baseline="0" dirty="0"/>
              <a:t>Piensa en silencio en la acción que has llevado a cabo. </a:t>
            </a:r>
          </a:p>
          <a:p>
            <a:pPr lvl="1" algn="l" rtl="0"/>
            <a:r>
              <a:rPr lang="es-US" b="0" i="0" u="none" baseline="0" dirty="0"/>
              <a:t>¿Qué salió bien? </a:t>
            </a:r>
          </a:p>
          <a:p>
            <a:pPr lvl="1" algn="l" rtl="0"/>
            <a:r>
              <a:rPr lang="es-US" b="0" i="0" u="none" baseline="0" dirty="0"/>
              <a:t>¿Qué crees que podría haber salido mejor? </a:t>
            </a:r>
          </a:p>
          <a:p>
            <a:pPr lvl="1" algn="l" rtl="0"/>
            <a:r>
              <a:rPr lang="es-US" b="0" i="0" u="none" baseline="0" dirty="0"/>
              <a:t>¿Qué cambios introducirías en tu acción si tuvieras que repetirla?</a:t>
            </a:r>
          </a:p>
          <a:p>
            <a:endParaRPr lang="es-US" dirty="0"/>
          </a:p>
        </p:txBody>
      </p:sp>
    </p:spTree>
    <p:extLst>
      <p:ext uri="{BB962C8B-B14F-4D97-AF65-F5344CB8AC3E}">
        <p14:creationId xmlns:p14="http://schemas.microsoft.com/office/powerpoint/2010/main" val="43312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74836-8065-0FB8-5497-82396C7660DE}"/>
              </a:ext>
            </a:extLst>
          </p:cNvPr>
          <p:cNvSpPr>
            <a:spLocks noGrp="1"/>
          </p:cNvSpPr>
          <p:nvPr>
            <p:ph type="title"/>
          </p:nvPr>
        </p:nvSpPr>
        <p:spPr>
          <a:xfrm>
            <a:off x="532407" y="246328"/>
            <a:ext cx="9696977" cy="890588"/>
          </a:xfrm>
        </p:spPr>
        <p:txBody>
          <a:bodyPr vert="horz" lIns="91440" tIns="45720" rIns="91440" bIns="45720" rtlCol="0" anchor="b">
            <a:normAutofit fontScale="90000"/>
          </a:bodyPr>
          <a:lstStyle/>
          <a:p>
            <a:pPr algn="l" rtl="0"/>
            <a:r>
              <a:rPr lang="es-US" b="1" i="0" u="none" baseline="0" dirty="0"/>
              <a:t>Extensión </a:t>
            </a:r>
            <a:r>
              <a:rPr lang="es-US" sz="4400" b="1" i="0" u="none" baseline="0" dirty="0"/>
              <a:t>de la investigación </a:t>
            </a:r>
            <a:br>
              <a:rPr lang="es-US" sz="4400" b="1" i="0" u="none" baseline="0" dirty="0"/>
            </a:br>
            <a:r>
              <a:rPr lang="es-US" sz="4400" b="1" i="0" u="none" baseline="0" dirty="0"/>
              <a:t>de</a:t>
            </a:r>
            <a:r>
              <a:rPr lang="es-US" b="1" i="0" u="none" baseline="0" dirty="0"/>
              <a:t> Actuar, diapositiva 2</a:t>
            </a:r>
          </a:p>
        </p:txBody>
      </p:sp>
      <p:sp>
        <p:nvSpPr>
          <p:cNvPr id="11" name="Content Placeholder 1"/>
          <p:cNvSpPr txBox="1">
            <a:spLocks/>
          </p:cNvSpPr>
          <p:nvPr/>
        </p:nvSpPr>
        <p:spPr>
          <a:xfrm>
            <a:off x="474885" y="1865991"/>
            <a:ext cx="11575866" cy="972986"/>
          </a:xfrm>
          <a:prstGeom prst="rect">
            <a:avLst/>
          </a:prstGeom>
        </p:spPr>
        <p:txBody>
          <a:bodyPr vert="horz" lIns="91440" tIns="45720" rIns="91440" bIns="45720" rtlCol="0">
            <a:normAutofit lnSpcReduction="10000"/>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Font typeface="+mj-lt"/>
              <a:buAutoNum type="arabicPeriod" startAt="3"/>
            </a:pPr>
            <a:r>
              <a:rPr lang="es-US" b="0" i="0" u="none" baseline="0" dirty="0"/>
              <a:t>¡Decide de qué forma quieres aprender más! Las guías de investigación comunitaria que aquí se enumeran pueden servir de ayuda para explorar distintos temas. ¿Qué temas te interesan más?</a:t>
            </a:r>
          </a:p>
        </p:txBody>
      </p:sp>
      <p:sp>
        <p:nvSpPr>
          <p:cNvPr id="7" name="Content Placeholder 1"/>
          <p:cNvSpPr txBox="1">
            <a:spLocks/>
          </p:cNvSpPr>
          <p:nvPr/>
        </p:nvSpPr>
        <p:spPr>
          <a:xfrm>
            <a:off x="2241644" y="2996850"/>
            <a:ext cx="2170637"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2000" b="0" i="0" u="none" baseline="0" dirty="0"/>
              <a:t>Explora más sobre el </a:t>
            </a:r>
            <a:r>
              <a:rPr lang="es-US" sz="2000" b="0" i="0" u="none" baseline="0"/>
              <a:t>uso </a:t>
            </a:r>
            <a:br>
              <a:rPr lang="es-US" sz="2000" b="0" i="0" u="none" baseline="0"/>
            </a:br>
            <a:r>
              <a:rPr lang="es-US" sz="2000" b="0" i="0" u="none" baseline="0"/>
              <a:t>y </a:t>
            </a:r>
            <a:r>
              <a:rPr lang="es-US" sz="2000" b="0" i="0" u="none" baseline="0" dirty="0"/>
              <a:t>las fuentes de energía en tu comunidad. </a:t>
            </a:r>
          </a:p>
        </p:txBody>
      </p:sp>
      <p:sp>
        <p:nvSpPr>
          <p:cNvPr id="8" name="Content Placeholder 1"/>
          <p:cNvSpPr txBox="1">
            <a:spLocks/>
          </p:cNvSpPr>
          <p:nvPr/>
        </p:nvSpPr>
        <p:spPr>
          <a:xfrm>
            <a:off x="6226911" y="3137961"/>
            <a:ext cx="1943216"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2000" b="0" i="0" u="none" baseline="0" dirty="0"/>
              <a:t>Explora diferentes tipos de acciones sostenibles que pueden ayudar a tu comunidad a prosperar.</a:t>
            </a:r>
          </a:p>
        </p:txBody>
      </p:sp>
      <p:sp>
        <p:nvSpPr>
          <p:cNvPr id="9" name="Content Placeholder 1"/>
          <p:cNvSpPr txBox="1">
            <a:spLocks/>
          </p:cNvSpPr>
          <p:nvPr/>
        </p:nvSpPr>
        <p:spPr>
          <a:xfrm>
            <a:off x="10005572" y="3121919"/>
            <a:ext cx="2186428"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2000" b="0" i="0" u="none" baseline="0" dirty="0"/>
              <a:t>Explora </a:t>
            </a:r>
            <a:br>
              <a:rPr lang="es-US" sz="2000" b="0" i="0" u="none" baseline="0" dirty="0"/>
            </a:br>
            <a:r>
              <a:rPr lang="es-US" sz="2000" b="0" i="0" u="none" baseline="0" dirty="0"/>
              <a:t>la energía </a:t>
            </a:r>
            <a:br>
              <a:rPr lang="es-US" sz="2000" b="0" i="0" u="none" baseline="0" dirty="0"/>
            </a:br>
            <a:r>
              <a:rPr lang="es-US" sz="2000" b="0" i="0" u="none" baseline="0" dirty="0"/>
              <a:t>y la adaptación </a:t>
            </a:r>
            <a:br>
              <a:rPr lang="es-US" sz="2000" b="0" i="0" u="none" baseline="0" dirty="0"/>
            </a:br>
            <a:r>
              <a:rPr lang="es-US" sz="2000" b="0" i="0" u="none" baseline="0" dirty="0"/>
              <a:t>al cambio climático.</a:t>
            </a:r>
          </a:p>
        </p:txBody>
      </p:sp>
      <p:sp>
        <p:nvSpPr>
          <p:cNvPr id="2" name="Content Placeholder 1"/>
          <p:cNvSpPr>
            <a:spLocks noGrp="1"/>
          </p:cNvSpPr>
          <p:nvPr>
            <p:ph sz="quarter" idx="11"/>
          </p:nvPr>
        </p:nvSpPr>
        <p:spPr>
          <a:xfrm>
            <a:off x="532408" y="5476875"/>
            <a:ext cx="10924717" cy="4570855"/>
          </a:xfrm>
        </p:spPr>
        <p:txBody>
          <a:bodyPr/>
          <a:lstStyle/>
          <a:p>
            <a:pPr lvl="0" algn="l" rtl="0">
              <a:buFont typeface="+mj-lt"/>
              <a:buAutoNum type="arabicPeriod" startAt="4"/>
            </a:pPr>
            <a:r>
              <a:rPr lang="es-US" b="0" i="0" u="none" baseline="0" dirty="0"/>
              <a:t>En grupo, elijan una guía que les gustaría utilizar y empiecen a explorar juntos.</a:t>
            </a:r>
          </a:p>
        </p:txBody>
      </p:sp>
      <p:pic>
        <p:nvPicPr>
          <p:cNvPr id="10" name="Picture 9">
            <a:extLst>
              <a:ext uri="{FF2B5EF4-FFF2-40B4-BE49-F238E27FC236}">
                <a16:creationId xmlns:a16="http://schemas.microsoft.com/office/drawing/2014/main" id="{34E81D06-2FE1-0CC0-C7C1-62BB562AED07}"/>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507557" y="2955850"/>
            <a:ext cx="1653544" cy="2139881"/>
          </a:xfrm>
          <a:prstGeom prst="rect">
            <a:avLst/>
          </a:prstGeom>
        </p:spPr>
        <p:style>
          <a:lnRef idx="2">
            <a:schemeClr val="dk1"/>
          </a:lnRef>
          <a:fillRef idx="1">
            <a:schemeClr val="lt1"/>
          </a:fillRef>
          <a:effectRef idx="0">
            <a:schemeClr val="dk1"/>
          </a:effectRef>
          <a:fontRef idx="minor">
            <a:schemeClr val="dk1"/>
          </a:fontRef>
        </p:style>
      </p:pic>
      <p:pic>
        <p:nvPicPr>
          <p:cNvPr id="12" name="Picture 11">
            <a:extLst>
              <a:ext uri="{FF2B5EF4-FFF2-40B4-BE49-F238E27FC236}">
                <a16:creationId xmlns:a16="http://schemas.microsoft.com/office/drawing/2014/main" id="{81E987D8-C320-B20D-2C04-72DD6047DB2A}"/>
              </a:ext>
              <a:ext uri="{C183D7F6-B498-43B3-948B-1728B52AA6E4}">
                <adec:decorative xmlns:adec="http://schemas.microsoft.com/office/drawing/2017/decorative" val="1"/>
              </a:ext>
            </a:extLst>
          </p:cNvPr>
          <p:cNvPicPr>
            <a:picLocks noChangeAspect="1"/>
          </p:cNvPicPr>
          <p:nvPr/>
        </p:nvPicPr>
        <p:blipFill>
          <a:blip r:embed="rId3"/>
          <a:srcRect/>
          <a:stretch/>
        </p:blipFill>
        <p:spPr bwMode="auto">
          <a:xfrm>
            <a:off x="4551579" y="3021511"/>
            <a:ext cx="1615555" cy="2090718"/>
          </a:xfrm>
          <a:prstGeom prst="rect">
            <a:avLst/>
          </a:prstGeom>
          <a:ln/>
        </p:spPr>
        <p:style>
          <a:lnRef idx="2">
            <a:schemeClr val="dk1"/>
          </a:lnRef>
          <a:fillRef idx="1">
            <a:schemeClr val="lt1"/>
          </a:fillRef>
          <a:effectRef idx="0">
            <a:schemeClr val="dk1"/>
          </a:effectRef>
          <a:fontRef idx="minor">
            <a:schemeClr val="dk1"/>
          </a:fontRef>
        </p:style>
      </p:pic>
      <p:pic>
        <p:nvPicPr>
          <p:cNvPr id="13" name="Picture 12">
            <a:extLst>
              <a:ext uri="{FF2B5EF4-FFF2-40B4-BE49-F238E27FC236}">
                <a16:creationId xmlns:a16="http://schemas.microsoft.com/office/drawing/2014/main" id="{BB0AD0E7-35E5-7039-5044-605A41D799E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8305935" y="2998348"/>
            <a:ext cx="1699637" cy="219953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279288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32359F-7557-123D-C087-AEC9390817E7}"/>
              </a:ext>
            </a:extLst>
          </p:cNvPr>
          <p:cNvSpPr>
            <a:spLocks noGrp="1"/>
          </p:cNvSpPr>
          <p:nvPr>
            <p:ph type="title"/>
          </p:nvPr>
        </p:nvSpPr>
        <p:spPr>
          <a:xfrm>
            <a:off x="4431551" y="315025"/>
            <a:ext cx="6642849" cy="1183687"/>
          </a:xfrm>
        </p:spPr>
        <p:txBody>
          <a:bodyPr>
            <a:normAutofit/>
          </a:bodyPr>
          <a:lstStyle/>
          <a:p>
            <a:pPr algn="l" rtl="0"/>
            <a:r>
              <a:rPr lang="es-US" sz="4000" b="1" i="0" u="none" baseline="0" dirty="0"/>
              <a:t>Resumen de Descubrir</a:t>
            </a:r>
          </a:p>
        </p:txBody>
      </p:sp>
      <p:sp>
        <p:nvSpPr>
          <p:cNvPr id="3" name="Subtitle 2">
            <a:extLst>
              <a:ext uri="{FF2B5EF4-FFF2-40B4-BE49-F238E27FC236}">
                <a16:creationId xmlns:a16="http://schemas.microsoft.com/office/drawing/2014/main" id="{4CDD5613-3F9B-80BE-9DCF-0FBEEA234EAA}"/>
              </a:ext>
            </a:extLst>
          </p:cNvPr>
          <p:cNvSpPr>
            <a:spLocks noGrp="1"/>
          </p:cNvSpPr>
          <p:nvPr>
            <p:ph type="subTitle" idx="1"/>
          </p:nvPr>
        </p:nvSpPr>
        <p:spPr/>
        <p:txBody>
          <a:bodyPr>
            <a:normAutofit/>
          </a:bodyPr>
          <a:lstStyle/>
          <a:p>
            <a:pPr algn="ctr" rtl="0"/>
            <a:r>
              <a:rPr lang="es-US" b="1" i="0" u="sng" baseline="0" dirty="0"/>
              <a:t>Objetivo de aprendizaje:</a:t>
            </a:r>
          </a:p>
          <a:p>
            <a:endParaRPr lang="es-US" sz="2800" b="0" dirty="0"/>
          </a:p>
          <a:p>
            <a:pPr algn="l" rtl="0"/>
            <a:r>
              <a:rPr lang="es-US" sz="2700" b="0" i="0" u="none" baseline="0" dirty="0"/>
              <a:t>Los estudiantes serán capaces </a:t>
            </a:r>
            <a:br>
              <a:rPr lang="es-US" sz="2700" b="0" i="0" u="none" baseline="0" dirty="0"/>
            </a:br>
            <a:r>
              <a:rPr lang="es-US" sz="2700" b="0" i="0" u="none" baseline="0" dirty="0"/>
              <a:t>de analizar nuestro consumo diario de energía y explicar las fuentes </a:t>
            </a:r>
            <a:br>
              <a:rPr lang="es-US" sz="2700" b="0" i="0" u="none" baseline="0" dirty="0"/>
            </a:br>
            <a:r>
              <a:rPr lang="es-US" sz="2700" b="0" i="0" u="none" baseline="0" dirty="0"/>
              <a:t>y procesos que </a:t>
            </a:r>
            <a:br>
              <a:rPr lang="es-US" sz="2700" b="0" i="0" u="none" baseline="0" dirty="0"/>
            </a:br>
            <a:r>
              <a:rPr lang="es-US" sz="2700" b="0" i="0" u="none" baseline="0" dirty="0"/>
              <a:t>la proporcionan.</a:t>
            </a:r>
            <a:endParaRPr lang="es-US" sz="2700" dirty="0"/>
          </a:p>
        </p:txBody>
      </p:sp>
      <p:sp>
        <p:nvSpPr>
          <p:cNvPr id="2" name="Content Placeholder 1">
            <a:extLst>
              <a:ext uri="{FF2B5EF4-FFF2-40B4-BE49-F238E27FC236}">
                <a16:creationId xmlns:a16="http://schemas.microsoft.com/office/drawing/2014/main" id="{8344F75E-0A53-6697-8D98-BB41054899A7}"/>
              </a:ext>
            </a:extLst>
          </p:cNvPr>
          <p:cNvSpPr>
            <a:spLocks noGrp="1"/>
          </p:cNvSpPr>
          <p:nvPr>
            <p:ph sz="quarter" idx="11"/>
          </p:nvPr>
        </p:nvSpPr>
        <p:spPr>
          <a:xfrm>
            <a:off x="4431552" y="1498712"/>
            <a:ext cx="7283710" cy="4989956"/>
          </a:xfrm>
        </p:spPr>
        <p:txBody>
          <a:bodyPr>
            <a:noAutofit/>
          </a:bodyPr>
          <a:lstStyle/>
          <a:p>
            <a:pPr algn="l" rtl="0" fontAlgn="base">
              <a:lnSpc>
                <a:spcPct val="88000"/>
              </a:lnSpc>
            </a:pPr>
            <a:r>
              <a:rPr lang="es-US" sz="2000" b="1" i="0" u="none" baseline="0" dirty="0"/>
              <a:t>Lectura de Descubrir (opcional):</a:t>
            </a:r>
            <a:r>
              <a:rPr lang="es-US" sz="2000" b="0" i="0" u="none" baseline="0" dirty="0"/>
              <a:t> lectura de una </a:t>
            </a:r>
            <a:br>
              <a:rPr lang="es-US" sz="2000" b="0" i="0" u="none" baseline="0" dirty="0"/>
            </a:br>
            <a:r>
              <a:rPr lang="es-US" sz="2000" b="0" i="0" u="none" baseline="0" dirty="0"/>
              <a:t>página sobre fuentes de energía, impacto ecológico </a:t>
            </a:r>
            <a:br>
              <a:rPr lang="es-US" sz="2000" b="0" i="0" u="none" baseline="0" dirty="0"/>
            </a:br>
            <a:r>
              <a:rPr lang="es-US" sz="2000" b="0" i="0" u="none" baseline="0" dirty="0"/>
              <a:t>y sostenibilidad, junto con una actividad de conexión con </a:t>
            </a:r>
            <a:br>
              <a:rPr lang="es-US" sz="2000" b="0" i="0" u="none" baseline="0" dirty="0"/>
            </a:br>
            <a:r>
              <a:rPr lang="es-US" sz="2000" b="0" i="0" u="none" baseline="0" dirty="0"/>
              <a:t>la comunidad. </a:t>
            </a:r>
          </a:p>
          <a:p>
            <a:pPr algn="l" rtl="0" fontAlgn="base">
              <a:lnSpc>
                <a:spcPct val="88000"/>
              </a:lnSpc>
            </a:pPr>
            <a:endParaRPr lang="es-US" sz="2000" dirty="0"/>
          </a:p>
          <a:p>
            <a:pPr algn="l" rtl="0" fontAlgn="base">
              <a:lnSpc>
                <a:spcPct val="88000"/>
              </a:lnSpc>
            </a:pPr>
            <a:r>
              <a:rPr lang="es-US" sz="2000" b="1" i="0" u="none" baseline="0" dirty="0"/>
              <a:t>Investigación de Descubrir: </a:t>
            </a:r>
            <a:r>
              <a:rPr lang="es-US" sz="2000" b="0" i="0" u="none" baseline="0" dirty="0"/>
              <a:t>los estudiantes investigan </a:t>
            </a:r>
            <a:br>
              <a:rPr lang="es-US" sz="2000" b="0" i="0" u="none" baseline="0" dirty="0"/>
            </a:br>
            <a:r>
              <a:rPr lang="es-US" sz="2000" b="0" i="0" u="none" baseline="0" dirty="0"/>
              <a:t>el uso que hacen de la energía en sus hogares, reflexionan sobre las formas de reducir su impacto ecológico y debaten sobre los retos que plantea la adopción de hábitos energéticos más sostenibles.</a:t>
            </a:r>
            <a:r>
              <a:rPr lang="es-US" sz="2000" b="1" i="0" u="none" baseline="0" dirty="0"/>
              <a:t> </a:t>
            </a:r>
            <a:r>
              <a:rPr lang="es-US" sz="2000" b="0" i="0" u="none" baseline="0" dirty="0"/>
              <a:t> </a:t>
            </a:r>
          </a:p>
          <a:p>
            <a:pPr algn="l" rtl="0" fontAlgn="base">
              <a:lnSpc>
                <a:spcPct val="88000"/>
              </a:lnSpc>
            </a:pPr>
            <a:endParaRPr lang="es-US" sz="2000" dirty="0"/>
          </a:p>
          <a:p>
            <a:pPr algn="l" rtl="0" fontAlgn="base">
              <a:lnSpc>
                <a:spcPct val="88000"/>
              </a:lnSpc>
            </a:pPr>
            <a:r>
              <a:rPr lang="es-US" sz="2000" b="1" i="0" u="none" baseline="0" dirty="0"/>
              <a:t>Extensión de la investigación de Descubrir (opcional): </a:t>
            </a:r>
            <a:r>
              <a:rPr lang="es-US" sz="2000" b="0" i="0" u="none" baseline="0" dirty="0"/>
              <a:t>los estudiantes pueden ampliar su aprendizaje aplicándolo </a:t>
            </a:r>
            <a:br>
              <a:rPr lang="es-US" sz="2000" b="0" i="0" u="none" baseline="0" dirty="0"/>
            </a:br>
            <a:r>
              <a:rPr lang="es-US" sz="2000" b="0" i="0" u="none" baseline="0" dirty="0"/>
              <a:t>y compartiéndolo de forma creativa con su comunidad mediante la creación de una obra de arte colaborativa que ponga de relieve las opciones energéticas sostenibles.</a:t>
            </a:r>
          </a:p>
          <a:p>
            <a:pPr>
              <a:lnSpc>
                <a:spcPct val="88000"/>
              </a:lnSpc>
            </a:pPr>
            <a:endParaRPr lang="es-US" sz="2000" dirty="0"/>
          </a:p>
        </p:txBody>
      </p:sp>
    </p:spTree>
    <p:extLst>
      <p:ext uri="{BB962C8B-B14F-4D97-AF65-F5344CB8AC3E}">
        <p14:creationId xmlns:p14="http://schemas.microsoft.com/office/powerpoint/2010/main" val="1429276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00A0B1-DA0B-3003-F948-201F3E95DCB3}"/>
              </a:ext>
            </a:extLst>
          </p:cNvPr>
          <p:cNvSpPr>
            <a:spLocks noGrp="1"/>
          </p:cNvSpPr>
          <p:nvPr>
            <p:ph type="title"/>
          </p:nvPr>
        </p:nvSpPr>
        <p:spPr>
          <a:xfrm>
            <a:off x="532408" y="246328"/>
            <a:ext cx="9440267" cy="890588"/>
          </a:xfrm>
        </p:spPr>
        <p:txBody>
          <a:bodyPr vert="horz" lIns="91440" tIns="45720" rIns="91440" bIns="45720" rtlCol="0" anchor="b">
            <a:normAutofit fontScale="90000"/>
          </a:bodyPr>
          <a:lstStyle/>
          <a:p>
            <a:pPr algn="l" rtl="0"/>
            <a:r>
              <a:rPr lang="es-US" b="1" i="0" u="none" baseline="0" dirty="0"/>
              <a:t>Extensión </a:t>
            </a:r>
            <a:r>
              <a:rPr lang="es-US" sz="4400" b="1" i="0" u="none" baseline="0" dirty="0"/>
              <a:t>de la investigación </a:t>
            </a:r>
            <a:br>
              <a:rPr lang="es-US" sz="4400" b="1" i="0" u="none" baseline="0" dirty="0"/>
            </a:br>
            <a:r>
              <a:rPr lang="es-US" sz="4400" b="1" i="0" u="none" baseline="0" dirty="0"/>
              <a:t>de</a:t>
            </a:r>
            <a:r>
              <a:rPr lang="es-US" b="1" i="0" u="none" baseline="0" dirty="0"/>
              <a:t> Actuar, diapositiva 3</a:t>
            </a:r>
          </a:p>
        </p:txBody>
      </p:sp>
      <p:sp>
        <p:nvSpPr>
          <p:cNvPr id="3" name="Subtitle 2"/>
          <p:cNvSpPr>
            <a:spLocks noGrp="1"/>
          </p:cNvSpPr>
          <p:nvPr>
            <p:ph type="subTitle" idx="4294967295"/>
          </p:nvPr>
        </p:nvSpPr>
        <p:spPr>
          <a:xfrm>
            <a:off x="527526" y="2217751"/>
            <a:ext cx="7221538" cy="1655763"/>
          </a:xfrm>
        </p:spPr>
        <p:txBody>
          <a:bodyPr>
            <a:normAutofit/>
          </a:bodyPr>
          <a:lstStyle/>
          <a:p>
            <a:pPr marL="0" indent="0" algn="l" rtl="0">
              <a:buNone/>
            </a:pPr>
            <a:r>
              <a:rPr lang="es-US" sz="3200" b="1" i="0" u="none" baseline="0"/>
              <a:t>Tabla de estados de ánimo</a:t>
            </a:r>
            <a:endParaRPr lang="es-US" sz="3200" b="1" dirty="0"/>
          </a:p>
        </p:txBody>
      </p:sp>
      <p:sp>
        <p:nvSpPr>
          <p:cNvPr id="2" name="Content Placeholder 1"/>
          <p:cNvSpPr>
            <a:spLocks noGrp="1"/>
          </p:cNvSpPr>
          <p:nvPr>
            <p:ph sz="quarter" idx="11"/>
          </p:nvPr>
        </p:nvSpPr>
        <p:spPr>
          <a:xfrm>
            <a:off x="527526" y="3086100"/>
            <a:ext cx="11471186" cy="3237355"/>
          </a:xfrm>
        </p:spPr>
        <p:txBody>
          <a:bodyPr>
            <a:normAutofit/>
          </a:bodyPr>
          <a:lstStyle/>
          <a:p>
            <a:pPr marL="0" indent="0" algn="l" rtl="0">
              <a:buNone/>
            </a:pPr>
            <a:r>
              <a:rPr lang="es-US" sz="2800" b="0" i="0" u="none" baseline="0" dirty="0"/>
              <a:t>¿Qué opinas de tu capacidad para ayudar a tomar mejores decisiones energéticas diarias?</a:t>
            </a:r>
          </a:p>
        </p:txBody>
      </p:sp>
      <p:pic>
        <p:nvPicPr>
          <p:cNvPr id="4" name="Picture 3" descr="Una serie de siete emojis ilustrados. De izquierda a derecha son: cara enfadada, cara con una lágrima llorando, cara con el ceño fruncido, cara con la boca en línea plana, cara sonriente, cara sonriente con los ojos entrecerrados y cara sonriente con ojos de estrella.">
            <a:extLst>
              <a:ext uri="{FF2B5EF4-FFF2-40B4-BE49-F238E27FC236}">
                <a16:creationId xmlns:a16="http://schemas.microsoft.com/office/drawing/2014/main" id="{9FADE8F2-E92E-1BF0-CC4E-92061BE7E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27669" y="4198860"/>
            <a:ext cx="9964011" cy="1510978"/>
          </a:xfrm>
          <a:prstGeom prst="rect">
            <a:avLst/>
          </a:prstGeom>
        </p:spPr>
      </p:pic>
    </p:spTree>
    <p:extLst>
      <p:ext uri="{BB962C8B-B14F-4D97-AF65-F5344CB8AC3E}">
        <p14:creationId xmlns:p14="http://schemas.microsoft.com/office/powerpoint/2010/main" val="301228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A3A7-54A8-18E5-64EC-E699EBDF0191}"/>
              </a:ext>
            </a:extLst>
          </p:cNvPr>
          <p:cNvSpPr>
            <a:spLocks noGrp="1"/>
          </p:cNvSpPr>
          <p:nvPr>
            <p:ph type="title"/>
          </p:nvPr>
        </p:nvSpPr>
        <p:spPr/>
        <p:txBody>
          <a:bodyPr/>
          <a:lstStyle/>
          <a:p>
            <a:pPr algn="l" rtl="0"/>
            <a:r>
              <a:rPr lang="es-US" b="0" i="0" u="none" baseline="0"/>
              <a:t>Glosario</a:t>
            </a:r>
          </a:p>
        </p:txBody>
      </p:sp>
      <p:sp>
        <p:nvSpPr>
          <p:cNvPr id="3" name="Text Placeholder 2">
            <a:extLst>
              <a:ext uri="{FF2B5EF4-FFF2-40B4-BE49-F238E27FC236}">
                <a16:creationId xmlns:a16="http://schemas.microsoft.com/office/drawing/2014/main" id="{9AB7BDE9-144E-3B9F-DBEB-28BDB3418C84}"/>
              </a:ext>
            </a:extLst>
          </p:cNvPr>
          <p:cNvSpPr>
            <a:spLocks noGrp="1"/>
          </p:cNvSpPr>
          <p:nvPr>
            <p:ph type="body" sz="quarter" idx="10"/>
          </p:nvPr>
        </p:nvSpPr>
        <p:spPr/>
        <p:txBody>
          <a:bodyPr/>
          <a:lstStyle/>
          <a:p>
            <a:pPr algn="l" rtl="0">
              <a:spcBef>
                <a:spcPts val="1800"/>
              </a:spcBef>
              <a:spcAft>
                <a:spcPts val="1800"/>
              </a:spcAft>
            </a:pPr>
            <a:r>
              <a:rPr lang="es-US" sz="2400" b="1" i="0" u="none" baseline="0" dirty="0" err="1">
                <a:effectLst/>
                <a:ea typeface="Aptos" panose="020B0004020202020204" pitchFamily="34" charset="0"/>
                <a:cs typeface="Times New Roman" panose="02020603050405020304" pitchFamily="18" charset="0"/>
              </a:rPr>
              <a:t>Biocapacidad</a:t>
            </a:r>
            <a:r>
              <a:rPr lang="es-US" sz="2400" b="1" i="0" u="none" baseline="0" dirty="0">
                <a:effectLst/>
                <a:ea typeface="Aptos" panose="020B0004020202020204" pitchFamily="34" charset="0"/>
                <a:cs typeface="Times New Roman" panose="02020603050405020304" pitchFamily="18" charset="0"/>
              </a:rPr>
              <a:t>: </a:t>
            </a:r>
            <a:r>
              <a:rPr lang="es-US" sz="2400" b="0" i="0" u="none" baseline="0" dirty="0">
                <a:effectLst/>
                <a:ea typeface="Aptos" panose="020B0004020202020204" pitchFamily="34" charset="0"/>
                <a:cs typeface="Times New Roman" panose="02020603050405020304" pitchFamily="18" charset="0"/>
              </a:rPr>
              <a:t>la cantidad de recursos y tratamiento de desechos disponibles </a:t>
            </a:r>
            <a:br>
              <a:rPr lang="es-US" sz="2400" b="0" i="0" u="none" baseline="0" dirty="0">
                <a:effectLst/>
                <a:ea typeface="Aptos" panose="020B0004020202020204" pitchFamily="34" charset="0"/>
                <a:cs typeface="Times New Roman" panose="02020603050405020304" pitchFamily="18" charset="0"/>
              </a:rPr>
            </a:br>
            <a:r>
              <a:rPr lang="es-US" sz="2400" b="0" i="0" u="none" baseline="0" dirty="0">
                <a:effectLst/>
                <a:ea typeface="Aptos" panose="020B0004020202020204" pitchFamily="34" charset="0"/>
                <a:cs typeface="Times New Roman" panose="02020603050405020304" pitchFamily="18" charset="0"/>
              </a:rPr>
              <a:t>en la Tierra.</a:t>
            </a:r>
          </a:p>
          <a:p>
            <a:pPr marL="0" marR="0"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Impacto ecológico: </a:t>
            </a:r>
            <a:r>
              <a:rPr lang="es-US" sz="2400" b="0" i="0" u="none" baseline="0" dirty="0">
                <a:effectLst/>
                <a:ea typeface="Aptos" panose="020B0004020202020204" pitchFamily="34" charset="0"/>
                <a:cs typeface="Times New Roman" panose="02020603050405020304" pitchFamily="18" charset="0"/>
              </a:rPr>
              <a:t>medida que incluye los recursos y el espacio utilizados </a:t>
            </a:r>
            <a:br>
              <a:rPr lang="es-US" sz="2400" b="0" i="0" u="none" baseline="0" dirty="0">
                <a:effectLst/>
                <a:ea typeface="Aptos" panose="020B0004020202020204" pitchFamily="34" charset="0"/>
                <a:cs typeface="Times New Roman" panose="02020603050405020304" pitchFamily="18" charset="0"/>
              </a:rPr>
            </a:br>
            <a:r>
              <a:rPr lang="es-US" sz="2400" b="0" i="0" u="none" baseline="0" dirty="0">
                <a:effectLst/>
                <a:ea typeface="Aptos" panose="020B0004020202020204" pitchFamily="34" charset="0"/>
                <a:cs typeface="Times New Roman" panose="02020603050405020304" pitchFamily="18" charset="0"/>
              </a:rPr>
              <a:t>y las emisiones y desechos creados por una persona.</a:t>
            </a:r>
          </a:p>
          <a:p>
            <a:pPr marL="0" marR="0" algn="l" rtl="0">
              <a:spcBef>
                <a:spcPts val="1800"/>
              </a:spcBef>
              <a:spcAft>
                <a:spcPts val="1800"/>
              </a:spcAft>
            </a:pPr>
            <a:r>
              <a:rPr lang="es-US" sz="2400" b="1" i="0" u="none" baseline="0" dirty="0">
                <a:ea typeface="Aptos" panose="020B0004020202020204" pitchFamily="34" charset="0"/>
                <a:cs typeface="Times New Roman" panose="02020603050405020304" pitchFamily="18" charset="0"/>
              </a:rPr>
              <a:t>Emisión</a:t>
            </a:r>
            <a:r>
              <a:rPr lang="es-US" sz="2400" b="1" i="0" u="none" baseline="0" dirty="0">
                <a:effectLst/>
                <a:ea typeface="Aptos" panose="020B0004020202020204" pitchFamily="34" charset="0"/>
                <a:cs typeface="Times New Roman" panose="02020603050405020304" pitchFamily="18" charset="0"/>
              </a:rPr>
              <a:t>: </a:t>
            </a:r>
            <a:r>
              <a:rPr lang="es-US" sz="2400" b="0" i="0" u="none" baseline="0" dirty="0">
                <a:ea typeface="Aptos" panose="020B0004020202020204" pitchFamily="34" charset="0"/>
                <a:cs typeface="Times New Roman" panose="02020603050405020304" pitchFamily="18" charset="0"/>
              </a:rPr>
              <a:t>algo que se libera al aire.</a:t>
            </a:r>
            <a:endParaRPr lang="es-US" sz="2400" dirty="0">
              <a:effectLst/>
              <a:ea typeface="Aptos" panose="020B0004020202020204" pitchFamily="34" charset="0"/>
              <a:cs typeface="Times New Roman" panose="02020603050405020304" pitchFamily="18" charset="0"/>
            </a:endParaRPr>
          </a:p>
          <a:p>
            <a:pPr marL="0" marR="0"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Sostenibilidad:</a:t>
            </a:r>
            <a:r>
              <a:rPr lang="es-US" sz="2400" b="0" i="0" u="none" baseline="0" dirty="0">
                <a:effectLst/>
                <a:ea typeface="Aptos" panose="020B0004020202020204" pitchFamily="34" charset="0"/>
                <a:cs typeface="Times New Roman" panose="02020603050405020304" pitchFamily="18" charset="0"/>
              </a:rPr>
              <a:t> una idea que exige que las personas no utilicen más recursos </a:t>
            </a:r>
            <a:br>
              <a:rPr lang="es-US" sz="2400" b="0" i="0" u="none" baseline="0" dirty="0">
                <a:effectLst/>
                <a:ea typeface="Aptos" panose="020B0004020202020204" pitchFamily="34" charset="0"/>
                <a:cs typeface="Times New Roman" panose="02020603050405020304" pitchFamily="18" charset="0"/>
              </a:rPr>
            </a:br>
            <a:r>
              <a:rPr lang="es-US" sz="2400" b="0" i="0" u="none" baseline="0" dirty="0">
                <a:effectLst/>
                <a:ea typeface="Aptos" panose="020B0004020202020204" pitchFamily="34" charset="0"/>
                <a:cs typeface="Times New Roman" panose="02020603050405020304" pitchFamily="18" charset="0"/>
              </a:rPr>
              <a:t>ni generen más desechos de los que puede satisfacer la </a:t>
            </a:r>
            <a:r>
              <a:rPr lang="es-US" sz="2400" b="0" i="0" u="none" baseline="0" dirty="0" err="1">
                <a:effectLst/>
                <a:ea typeface="Aptos" panose="020B0004020202020204" pitchFamily="34" charset="0"/>
                <a:cs typeface="Times New Roman" panose="02020603050405020304" pitchFamily="18" charset="0"/>
              </a:rPr>
              <a:t>biocapacidad</a:t>
            </a:r>
            <a:r>
              <a:rPr lang="es-US" sz="2400" b="0" i="0" u="none" baseline="0" dirty="0">
                <a:effectLst/>
                <a:ea typeface="Aptos" panose="020B0004020202020204" pitchFamily="34" charset="0"/>
                <a:cs typeface="Times New Roman" panose="02020603050405020304" pitchFamily="18" charset="0"/>
              </a:rPr>
              <a:t> de la Tierra.</a:t>
            </a:r>
          </a:p>
          <a:p>
            <a:endParaRPr lang="es-US" dirty="0"/>
          </a:p>
        </p:txBody>
      </p:sp>
    </p:spTree>
    <p:extLst>
      <p:ext uri="{BB962C8B-B14F-4D97-AF65-F5344CB8AC3E}">
        <p14:creationId xmlns:p14="http://schemas.microsoft.com/office/powerpoint/2010/main" val="2473017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title"/>
          </p:nvPr>
        </p:nvSpPr>
        <p:spPr>
          <a:xfrm>
            <a:off x="3884009" y="323850"/>
            <a:ext cx="5510083" cy="9928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US" b="1" i="0" u="none" strike="noStrike" kern="1200" cap="none" spc="0" normalizeH="0" baseline="0" dirty="0">
                <a:ln>
                  <a:noFill/>
                </a:ln>
                <a:solidFill>
                  <a:schemeClr val="tx1"/>
                </a:solidFill>
                <a:effectLst/>
                <a:uLnTx/>
                <a:uFillTx/>
                <a:ea typeface="+mn-ea"/>
                <a:cs typeface="+mn-cs"/>
              </a:rPr>
              <a:t>Lectura de Descubrir</a:t>
            </a:r>
          </a:p>
        </p:txBody>
      </p:sp>
      <p:sp>
        <p:nvSpPr>
          <p:cNvPr id="4" name="Subtitle 3">
            <a:extLst>
              <a:ext uri="{FF2B5EF4-FFF2-40B4-BE49-F238E27FC236}">
                <a16:creationId xmlns:a16="http://schemas.microsoft.com/office/drawing/2014/main" id="{E41A8DD9-BA47-EB7D-1917-AFF4566D4532}"/>
              </a:ext>
            </a:extLst>
          </p:cNvPr>
          <p:cNvSpPr>
            <a:spLocks noGrp="1"/>
          </p:cNvSpPr>
          <p:nvPr>
            <p:ph type="subTitle" idx="1"/>
          </p:nvPr>
        </p:nvSpPr>
        <p:spPr/>
        <p:txBody>
          <a:bodyPr/>
          <a:lstStyle/>
          <a:p>
            <a:pPr rtl="0"/>
            <a:r>
              <a:rPr kumimoji="0" lang="es-US" sz="2800" b="0" i="0" u="none" strike="noStrike" kern="1200" cap="none" spc="0" normalizeH="0" baseline="0">
                <a:ln>
                  <a:noFill/>
                </a:ln>
                <a:effectLst/>
                <a:uLnTx/>
                <a:uFillTx/>
                <a:latin typeface="+mn-lt"/>
                <a:ea typeface="+mn-ea"/>
                <a:cs typeface="+mn-cs"/>
              </a:rPr>
              <a:t>Impacto ecológico</a:t>
            </a:r>
            <a:endParaRPr lang="es-US" dirty="0"/>
          </a:p>
        </p:txBody>
      </p:sp>
      <p:sp>
        <p:nvSpPr>
          <p:cNvPr id="2" name="Content Placeholder 1"/>
          <p:cNvSpPr>
            <a:spLocks noGrp="1"/>
          </p:cNvSpPr>
          <p:nvPr>
            <p:ph sz="quarter" idx="11"/>
          </p:nvPr>
        </p:nvSpPr>
        <p:spPr>
          <a:xfrm>
            <a:off x="528855" y="2078181"/>
            <a:ext cx="11436499" cy="4680427"/>
          </a:xfrm>
        </p:spPr>
        <p:txBody>
          <a:bodyPr>
            <a:normAutofit/>
          </a:bodyPr>
          <a:lstStyle/>
          <a:p>
            <a:pPr algn="l" rtl="0">
              <a:lnSpc>
                <a:spcPct val="110000"/>
              </a:lnSpc>
            </a:pPr>
            <a:r>
              <a:rPr lang="es-US" b="0" i="0" u="none" baseline="0" dirty="0"/>
              <a:t>Seguramente utilizas energía todos los días para cubrir tus necesidades. Por ejemplo, encender una lámpara, viajar en autobús </a:t>
            </a:r>
            <a:br>
              <a:rPr lang="es-US" b="0" i="0" u="none" baseline="0" dirty="0"/>
            </a:br>
            <a:r>
              <a:rPr lang="es-US" b="0" i="0" u="none" baseline="0" dirty="0"/>
              <a:t>o cargar un teléfono celular consumen energía. ¿De dónde procede </a:t>
            </a:r>
            <a:br>
              <a:rPr lang="es-US" b="0" i="0" u="none" baseline="0" dirty="0"/>
            </a:br>
            <a:r>
              <a:rPr lang="es-US" b="0" i="0" u="none" baseline="0" dirty="0"/>
              <a:t>esa energía? La energía que se utiliza en los hogares, las empresas </a:t>
            </a:r>
            <a:br>
              <a:rPr lang="es-US" b="0" i="0" u="none" baseline="0" dirty="0"/>
            </a:br>
            <a:r>
              <a:rPr lang="es-US" b="0" i="0" u="none" baseline="0" dirty="0"/>
              <a:t>y el transporte puede proceder de fuentes como la energía solar, </a:t>
            </a:r>
            <a:br>
              <a:rPr lang="es-US" b="0" i="0" u="none" baseline="0" dirty="0"/>
            </a:br>
            <a:r>
              <a:rPr lang="es-US" b="0" i="0" u="none" baseline="0" dirty="0"/>
              <a:t>la eólica, la hidroeléctrica, la nuclear, los biocombustibles, </a:t>
            </a:r>
            <a:br>
              <a:rPr lang="es-US" b="0" i="0" u="none" baseline="0" dirty="0"/>
            </a:br>
            <a:r>
              <a:rPr lang="es-US" b="0" i="0" u="none" baseline="0" dirty="0"/>
              <a:t>la geotérmica, el petróleo (aceite), el carbón y el gas natural.</a:t>
            </a:r>
          </a:p>
        </p:txBody>
      </p:sp>
    </p:spTree>
    <p:extLst>
      <p:ext uri="{BB962C8B-B14F-4D97-AF65-F5344CB8AC3E}">
        <p14:creationId xmlns:p14="http://schemas.microsoft.com/office/powerpoint/2010/main" val="249101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title"/>
          </p:nvPr>
        </p:nvSpPr>
        <p:spPr>
          <a:xfrm>
            <a:off x="2469663" y="323850"/>
            <a:ext cx="8964246" cy="9928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US" b="1" i="0" u="none" strike="noStrike" kern="1200" cap="none" spc="0" normalizeH="0" baseline="0" dirty="0">
                <a:ln>
                  <a:noFill/>
                </a:ln>
                <a:solidFill>
                  <a:schemeClr val="tx1"/>
                </a:solidFill>
                <a:effectLst/>
                <a:uLnTx/>
                <a:uFillTx/>
                <a:ea typeface="+mn-ea"/>
                <a:cs typeface="+mn-cs"/>
              </a:rPr>
              <a:t>Lectura de Descubrir</a:t>
            </a:r>
            <a:r>
              <a:rPr lang="es-US" b="1" i="0" u="none" baseline="0" dirty="0">
                <a:ea typeface="+mn-ea"/>
                <a:cs typeface="+mn-cs"/>
              </a:rPr>
              <a:t>, </a:t>
            </a:r>
            <a:r>
              <a:rPr kumimoji="0" lang="es-US" b="1" i="0" u="none" strike="noStrike" kern="1200" cap="none" spc="0" normalizeH="0" baseline="0" dirty="0">
                <a:ln>
                  <a:noFill/>
                </a:ln>
                <a:solidFill>
                  <a:schemeClr val="tx1"/>
                </a:solidFill>
                <a:effectLst/>
                <a:uLnTx/>
                <a:uFillTx/>
                <a:ea typeface="+mn-ea"/>
                <a:cs typeface="+mn-cs"/>
              </a:rPr>
              <a:t>diapositiva 2</a:t>
            </a:r>
          </a:p>
        </p:txBody>
      </p:sp>
      <p:sp>
        <p:nvSpPr>
          <p:cNvPr id="4" name="Subtitle 3">
            <a:extLst>
              <a:ext uri="{FF2B5EF4-FFF2-40B4-BE49-F238E27FC236}">
                <a16:creationId xmlns:a16="http://schemas.microsoft.com/office/drawing/2014/main" id="{E41A8DD9-BA47-EB7D-1917-AFF4566D4532}"/>
              </a:ext>
            </a:extLst>
          </p:cNvPr>
          <p:cNvSpPr>
            <a:spLocks noGrp="1"/>
          </p:cNvSpPr>
          <p:nvPr>
            <p:ph type="subTitle" idx="1"/>
          </p:nvPr>
        </p:nvSpPr>
        <p:spPr/>
        <p:txBody>
          <a:bodyPr/>
          <a:lstStyle/>
          <a:p>
            <a:pPr rtl="0"/>
            <a:r>
              <a:rPr kumimoji="0" lang="es-US" sz="2800" b="0" i="0" u="none" strike="noStrike" kern="1200" cap="none" spc="0" normalizeH="0" baseline="0">
                <a:ln>
                  <a:noFill/>
                </a:ln>
                <a:effectLst/>
                <a:uLnTx/>
                <a:uFillTx/>
                <a:latin typeface="+mn-lt"/>
                <a:ea typeface="+mn-ea"/>
                <a:cs typeface="+mn-cs"/>
              </a:rPr>
              <a:t>Impacto ecológico</a:t>
            </a:r>
            <a:endParaRPr lang="es-US" dirty="0"/>
          </a:p>
        </p:txBody>
      </p:sp>
      <p:sp>
        <p:nvSpPr>
          <p:cNvPr id="2" name="Content Placeholder 1"/>
          <p:cNvSpPr>
            <a:spLocks noGrp="1"/>
          </p:cNvSpPr>
          <p:nvPr>
            <p:ph sz="quarter" idx="11"/>
          </p:nvPr>
        </p:nvSpPr>
        <p:spPr>
          <a:xfrm>
            <a:off x="528855" y="1921565"/>
            <a:ext cx="11134289" cy="4837044"/>
          </a:xfrm>
        </p:spPr>
        <p:txBody>
          <a:bodyPr>
            <a:normAutofit fontScale="92500" lnSpcReduction="10000"/>
          </a:bodyPr>
          <a:lstStyle/>
          <a:p>
            <a:pPr algn="l" rtl="0">
              <a:lnSpc>
                <a:spcPct val="110000"/>
              </a:lnSpc>
            </a:pPr>
            <a:r>
              <a:rPr lang="es-US" b="0" i="0" u="none" baseline="0" dirty="0"/>
              <a:t>Dependemos de diversos recursos naturales para satisfacer nuestras necesidades energéticas. La capacidad de la Tierra para proporcionar recursos y procesar residuos se denomina </a:t>
            </a:r>
            <a:r>
              <a:rPr lang="es-US" b="0" i="0" u="none" baseline="0" dirty="0" err="1"/>
              <a:t>biocapacidad</a:t>
            </a:r>
            <a:r>
              <a:rPr lang="es-US" b="0" i="0" u="none" baseline="0" dirty="0"/>
              <a:t>. La </a:t>
            </a:r>
            <a:r>
              <a:rPr lang="es-US" b="0" i="0" u="none" baseline="0" dirty="0" err="1"/>
              <a:t>biocapacidad</a:t>
            </a:r>
            <a:r>
              <a:rPr lang="es-US" b="0" i="0" u="none" baseline="0" dirty="0"/>
              <a:t> de la Tierra se mide en hectáreas globales por persona. Hoy en día, las personas utilizan más recursos y generan más desechos de los que </a:t>
            </a:r>
            <a:br>
              <a:rPr lang="es-US" b="0" i="0" u="none" baseline="0" dirty="0"/>
            </a:br>
            <a:r>
              <a:rPr lang="es-US" b="0" i="0" u="none" baseline="0" dirty="0"/>
              <a:t>la Tierra puede soportar. La energía, los recursos, el espacio, las emisiones y los desechos que utiliza cada persona se denomina impacto ecológico. También se mide en hectáreas globales por persona. La sostenibilidad implica no utilizar más recursos ni generar más desechos de los que </a:t>
            </a:r>
            <a:br>
              <a:rPr lang="es-US" b="0" i="0" u="none" baseline="0" dirty="0"/>
            </a:br>
            <a:r>
              <a:rPr lang="es-US" b="0" i="0" u="none" baseline="0" dirty="0"/>
              <a:t>la </a:t>
            </a:r>
            <a:r>
              <a:rPr lang="es-US" b="0" i="0" u="none" baseline="0" dirty="0" err="1"/>
              <a:t>biocapacidad</a:t>
            </a:r>
            <a:r>
              <a:rPr lang="es-US" b="0" i="0" u="none" baseline="0" dirty="0"/>
              <a:t> de la Tierra puede soportar. Desde 1970, el impacto ecológico mundial por persona ha superado la </a:t>
            </a:r>
            <a:r>
              <a:rPr lang="es-US" b="0" i="0" u="none" baseline="0" dirty="0" err="1"/>
              <a:t>biocapacidad</a:t>
            </a:r>
            <a:r>
              <a:rPr lang="es-US" b="0" i="0" u="none" baseline="0" dirty="0"/>
              <a:t> de la Tierra.</a:t>
            </a:r>
          </a:p>
        </p:txBody>
      </p:sp>
    </p:spTree>
    <p:extLst>
      <p:ext uri="{BB962C8B-B14F-4D97-AF65-F5344CB8AC3E}">
        <p14:creationId xmlns:p14="http://schemas.microsoft.com/office/powerpoint/2010/main" val="2855795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A1C55-0D1D-0907-F940-40688D09A9A0}"/>
              </a:ext>
            </a:extLst>
          </p:cNvPr>
          <p:cNvSpPr>
            <a:spLocks noGrp="1"/>
          </p:cNvSpPr>
          <p:nvPr>
            <p:ph type="title"/>
          </p:nvPr>
        </p:nvSpPr>
        <p:spPr>
          <a:xfrm>
            <a:off x="2876550" y="-8894"/>
            <a:ext cx="8963757" cy="1028069"/>
          </a:xfrm>
        </p:spPr>
        <p:txBody>
          <a:bodyPr vert="horz" lIns="91440" tIns="45720" rIns="91440" bIns="45720" rtlCol="0" anchor="b">
            <a:normAutofit fontScale="90000"/>
          </a:bodyPr>
          <a:lstStyle/>
          <a:p>
            <a:pPr rtl="0"/>
            <a:r>
              <a:rPr lang="es-US" b="1" i="0" u="none" baseline="0" dirty="0"/>
              <a:t>Lectura de Descubrir, diapositiva 3</a:t>
            </a:r>
          </a:p>
        </p:txBody>
      </p:sp>
      <p:sp>
        <p:nvSpPr>
          <p:cNvPr id="2" name="Content Placeholder 1"/>
          <p:cNvSpPr>
            <a:spLocks noGrp="1"/>
          </p:cNvSpPr>
          <p:nvPr>
            <p:ph sz="quarter" idx="11"/>
          </p:nvPr>
        </p:nvSpPr>
        <p:spPr>
          <a:xfrm>
            <a:off x="1224143" y="1901687"/>
            <a:ext cx="6137440" cy="4691270"/>
          </a:xfrm>
        </p:spPr>
        <p:txBody>
          <a:bodyPr>
            <a:noAutofit/>
          </a:bodyPr>
          <a:lstStyle/>
          <a:p>
            <a:pPr algn="l" rtl="0">
              <a:lnSpc>
                <a:spcPct val="100000"/>
              </a:lnSpc>
            </a:pPr>
            <a:r>
              <a:rPr lang="es-US" sz="1950" b="0" i="0" u="none" baseline="0" dirty="0"/>
              <a:t>Examina el gráfico del impacto ecológico mundial </a:t>
            </a:r>
            <a:br>
              <a:rPr lang="es-US" sz="1950" b="0" i="0" u="none" baseline="0" dirty="0"/>
            </a:br>
            <a:r>
              <a:rPr lang="es-US" sz="1950" b="0" i="0" u="none" baseline="0" dirty="0"/>
              <a:t>y la </a:t>
            </a:r>
            <a:r>
              <a:rPr lang="es-US" sz="1950" b="0" i="0" u="none" baseline="0" dirty="0" err="1"/>
              <a:t>biocapacidad</a:t>
            </a:r>
            <a:r>
              <a:rPr lang="es-US" sz="1950" b="0" i="0" u="none" baseline="0" dirty="0"/>
              <a:t>. La línea azul muestra la </a:t>
            </a:r>
            <a:r>
              <a:rPr lang="es-US" sz="1950" b="0" i="0" u="none" baseline="0" dirty="0" err="1"/>
              <a:t>biocapacidad</a:t>
            </a:r>
            <a:r>
              <a:rPr lang="es-US" sz="1950" b="0" i="0" u="none" baseline="0" dirty="0"/>
              <a:t> de la Tierra y la naranja el impacto ecológico de todos los seres humanos. El área azul liso muestra el exceso de </a:t>
            </a:r>
            <a:r>
              <a:rPr lang="es-US" sz="1950" b="0" i="0" u="none" baseline="0" dirty="0" err="1"/>
              <a:t>biocapacidad</a:t>
            </a:r>
            <a:r>
              <a:rPr lang="es-US" sz="1950" b="0" i="0" u="none" baseline="0" dirty="0"/>
              <a:t>. La zona naranja lisa muestra el exceso de impacto ecológico humano. Responde a estas preguntas. </a:t>
            </a:r>
          </a:p>
          <a:p>
            <a:pPr marL="457200" indent="-457200" algn="l" rtl="0">
              <a:buFont typeface="Arial" panose="020B0604020202020204" pitchFamily="34" charset="0"/>
              <a:buChar char="•"/>
            </a:pPr>
            <a:r>
              <a:rPr lang="es-US" sz="1950" b="0" i="0" u="none" baseline="0" dirty="0"/>
              <a:t>¿Qué </a:t>
            </a:r>
            <a:r>
              <a:rPr lang="es-US" sz="1950" b="1" i="0" u="none" baseline="0" dirty="0"/>
              <a:t>observas</a:t>
            </a:r>
            <a:r>
              <a:rPr lang="es-US" sz="1950" b="0" i="0" u="none" baseline="0" dirty="0"/>
              <a:t> en la relación entre el impacto ecológico y </a:t>
            </a:r>
            <a:r>
              <a:rPr lang="es-US" sz="1950" b="0" i="0" u="none" baseline="0" dirty="0" err="1"/>
              <a:t>biocapacidad</a:t>
            </a:r>
            <a:r>
              <a:rPr lang="es-US" sz="1950" b="0" i="0" u="none" baseline="0" dirty="0"/>
              <a:t> a lo largo del tiempo?</a:t>
            </a:r>
          </a:p>
          <a:p>
            <a:pPr marL="457200" indent="-457200" algn="l" rtl="0">
              <a:buFont typeface="Arial" panose="020B0604020202020204" pitchFamily="34" charset="0"/>
              <a:buChar char="•"/>
            </a:pPr>
            <a:r>
              <a:rPr lang="es-US" sz="1950" b="0" i="0" u="none" baseline="0" dirty="0"/>
              <a:t>¿Cuál </a:t>
            </a:r>
            <a:r>
              <a:rPr lang="es-US" sz="1950" b="1" i="0" u="none" baseline="0" dirty="0"/>
              <a:t>crees</a:t>
            </a:r>
            <a:r>
              <a:rPr lang="es-US" sz="1950" b="0" i="0" u="none" baseline="0" dirty="0"/>
              <a:t> que sería el resultado de tener </a:t>
            </a:r>
            <a:br>
              <a:rPr lang="es-US" sz="1950" b="0" i="0" u="none" baseline="0" dirty="0"/>
            </a:br>
            <a:r>
              <a:rPr lang="es-US" sz="1950" b="0" i="0" u="none" baseline="0" dirty="0"/>
              <a:t>un impacto ecológico mayor en comparación con la </a:t>
            </a:r>
            <a:r>
              <a:rPr lang="es-US" sz="1950" b="0" i="0" u="none" baseline="0" dirty="0" err="1"/>
              <a:t>biocapacidad</a:t>
            </a:r>
            <a:r>
              <a:rPr lang="es-US" sz="1950" b="0" i="0" u="none" baseline="0" dirty="0"/>
              <a:t>?</a:t>
            </a:r>
          </a:p>
          <a:p>
            <a:pPr marL="457200" indent="-457200" algn="l" rtl="0">
              <a:buFont typeface="Arial" panose="020B0604020202020204" pitchFamily="34" charset="0"/>
              <a:buChar char="•"/>
            </a:pPr>
            <a:r>
              <a:rPr lang="es-US" sz="1950" b="0" i="0" u="none" baseline="0" dirty="0"/>
              <a:t>¿Qué te </a:t>
            </a:r>
            <a:r>
              <a:rPr lang="es-US" sz="1950" b="1" i="0" u="none" baseline="0" dirty="0"/>
              <a:t>parecen</a:t>
            </a:r>
            <a:r>
              <a:rPr lang="es-US" sz="1950" b="0" i="0" u="none" baseline="0" dirty="0"/>
              <a:t> las formas en que las personas podríamos ayudar a reducir nuestro impacto ecológico?</a:t>
            </a:r>
          </a:p>
        </p:txBody>
      </p:sp>
      <p:pic>
        <p:nvPicPr>
          <p:cNvPr id="4" name="Picture 3">
            <a:extLst>
              <a:ext uri="{FF2B5EF4-FFF2-40B4-BE49-F238E27FC236}">
                <a16:creationId xmlns:a16="http://schemas.microsoft.com/office/drawing/2014/main" id="{49C88A57-56E0-ED33-3445-CEE8DBC377C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895" y="4132111"/>
            <a:ext cx="1814644" cy="1926700"/>
          </a:xfrm>
          <a:prstGeom prst="rect">
            <a:avLst/>
          </a:prstGeom>
        </p:spPr>
      </p:pic>
      <p:pic>
        <p:nvPicPr>
          <p:cNvPr id="8" name="Picture 7">
            <a:extLst>
              <a:ext uri="{FF2B5EF4-FFF2-40B4-BE49-F238E27FC236}">
                <a16:creationId xmlns:a16="http://schemas.microsoft.com/office/drawing/2014/main" id="{5B603EC0-B88F-4B16-8104-C79E99BCFC0F}"/>
              </a:ext>
            </a:extLst>
          </p:cNvPr>
          <p:cNvPicPr>
            <a:picLocks noChangeAspect="1"/>
          </p:cNvPicPr>
          <p:nvPr/>
        </p:nvPicPr>
        <p:blipFill>
          <a:blip r:embed="rId3"/>
          <a:srcRect/>
          <a:stretch/>
        </p:blipFill>
        <p:spPr>
          <a:xfrm>
            <a:off x="7361583" y="2214533"/>
            <a:ext cx="4644887" cy="3776114"/>
          </a:xfrm>
          <a:prstGeom prst="rect">
            <a:avLst/>
          </a:prstGeom>
          <a:ln w="28575">
            <a:solidFill>
              <a:srgbClr val="01C2FD"/>
            </a:solidFill>
          </a:ln>
        </p:spPr>
      </p:pic>
    </p:spTree>
    <p:extLst>
      <p:ext uri="{BB962C8B-B14F-4D97-AF65-F5344CB8AC3E}">
        <p14:creationId xmlns:p14="http://schemas.microsoft.com/office/powerpoint/2010/main" val="1677965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911446-A6F4-B815-49C1-9DEBE9EE1D68}"/>
              </a:ext>
            </a:extLst>
          </p:cNvPr>
          <p:cNvSpPr>
            <a:spLocks noGrp="1"/>
          </p:cNvSpPr>
          <p:nvPr>
            <p:ph type="title"/>
          </p:nvPr>
        </p:nvSpPr>
        <p:spPr>
          <a:xfrm>
            <a:off x="2364060" y="-8893"/>
            <a:ext cx="9240642" cy="1039130"/>
          </a:xfrm>
        </p:spPr>
        <p:txBody>
          <a:bodyPr vert="horz" lIns="91440" tIns="45720" rIns="91440" bIns="45720" rtlCol="0" anchor="b">
            <a:normAutofit fontScale="90000"/>
          </a:bodyPr>
          <a:lstStyle/>
          <a:p>
            <a:pPr rtl="0"/>
            <a:r>
              <a:rPr lang="es-US" b="1" i="0" u="none" baseline="0" dirty="0"/>
              <a:t>Lectura de Descubrir, diapositiva 4</a:t>
            </a:r>
          </a:p>
        </p:txBody>
      </p:sp>
      <p:sp>
        <p:nvSpPr>
          <p:cNvPr id="2" name="Content Placeholder 1"/>
          <p:cNvSpPr>
            <a:spLocks noGrp="1"/>
          </p:cNvSpPr>
          <p:nvPr>
            <p:ph sz="quarter" idx="11"/>
          </p:nvPr>
        </p:nvSpPr>
        <p:spPr>
          <a:xfrm>
            <a:off x="3326679" y="2565123"/>
            <a:ext cx="8434141" cy="2563467"/>
          </a:xfrm>
        </p:spPr>
        <p:txBody>
          <a:bodyPr>
            <a:normAutofit fontScale="92500" lnSpcReduction="10000"/>
          </a:bodyPr>
          <a:lstStyle/>
          <a:p>
            <a:pPr algn="l" rtl="0"/>
            <a:r>
              <a:rPr lang="es-US" b="1" i="0" u="none" baseline="0" dirty="0"/>
              <a:t>Conexión con la comunidad:</a:t>
            </a:r>
            <a:r>
              <a:rPr lang="es-US" b="0" i="0" u="none" baseline="0" dirty="0"/>
              <a:t> Examina tu casa, escuela o comunidad e identifica algo que contribuya </a:t>
            </a:r>
            <a:br>
              <a:rPr lang="es-US" b="0" i="0" u="none" baseline="0" dirty="0"/>
            </a:br>
            <a:r>
              <a:rPr lang="es-US" b="0" i="0" u="none" baseline="0" dirty="0"/>
              <a:t>a tu impacto ecológico. Puede tratarse de un elemento que utiliza energía, un recurso que se consume </a:t>
            </a:r>
            <a:br>
              <a:rPr lang="es-US" b="0" i="0" u="none" baseline="0" dirty="0"/>
            </a:br>
            <a:r>
              <a:rPr lang="es-US" b="0" i="0" u="none" baseline="0" dirty="0"/>
              <a:t>o un desecho que se genera. </a:t>
            </a:r>
          </a:p>
          <a:p>
            <a:pPr algn="l" rtl="0"/>
            <a:r>
              <a:rPr lang="es-US" b="0" i="0" u="none" baseline="0" dirty="0"/>
              <a:t>¿Cómo influyen tus decisiones sobre este tema </a:t>
            </a:r>
            <a:br>
              <a:rPr lang="es-US" b="0" i="0" u="none" baseline="0" dirty="0"/>
            </a:br>
            <a:r>
              <a:rPr lang="es-US" b="0" i="0" u="none" baseline="0" dirty="0"/>
              <a:t>en el tamaño de tu impacto ecológico?</a:t>
            </a:r>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426" y="2448138"/>
            <a:ext cx="2624253" cy="2624253"/>
          </a:xfrm>
          <a:prstGeom prst="rect">
            <a:avLst/>
          </a:prstGeom>
        </p:spPr>
      </p:pic>
    </p:spTree>
    <p:extLst>
      <p:ext uri="{BB962C8B-B14F-4D97-AF65-F5344CB8AC3E}">
        <p14:creationId xmlns:p14="http://schemas.microsoft.com/office/powerpoint/2010/main" val="1904510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1FE2B0-4DE2-4E4D-67AC-995D90F7BF73}"/>
              </a:ext>
            </a:extLst>
          </p:cNvPr>
          <p:cNvSpPr>
            <a:spLocks noGrp="1"/>
          </p:cNvSpPr>
          <p:nvPr>
            <p:ph type="title"/>
          </p:nvPr>
        </p:nvSpPr>
        <p:spPr/>
        <p:txBody>
          <a:bodyPr>
            <a:normAutofit fontScale="90000"/>
          </a:bodyPr>
          <a:lstStyle/>
          <a:p>
            <a:pPr algn="l" rtl="0"/>
            <a:r>
              <a:rPr lang="es-US" b="1" i="0" u="none" baseline="0"/>
              <a:t>Investigación de Descubrir</a:t>
            </a:r>
          </a:p>
        </p:txBody>
      </p:sp>
      <p:sp>
        <p:nvSpPr>
          <p:cNvPr id="3" name="Subtitle 2">
            <a:extLst>
              <a:ext uri="{FF2B5EF4-FFF2-40B4-BE49-F238E27FC236}">
                <a16:creationId xmlns:a16="http://schemas.microsoft.com/office/drawing/2014/main" id="{AF161D01-3513-B5AE-1271-C95911CA8314}"/>
              </a:ext>
            </a:extLst>
          </p:cNvPr>
          <p:cNvSpPr>
            <a:spLocks noGrp="1"/>
          </p:cNvSpPr>
          <p:nvPr>
            <p:ph type="subTitle" idx="1"/>
          </p:nvPr>
        </p:nvSpPr>
        <p:spPr>
          <a:xfrm>
            <a:off x="1877198" y="1380376"/>
            <a:ext cx="10158685" cy="756700"/>
          </a:xfrm>
        </p:spPr>
        <p:txBody>
          <a:bodyPr>
            <a:noAutofit/>
          </a:bodyPr>
          <a:lstStyle/>
          <a:p>
            <a:pPr algn="l" rtl="0"/>
            <a:r>
              <a:rPr kumimoji="0" lang="es-US" sz="2500" b="0" i="0" u="none" strike="noStrike" kern="1200" cap="none" spc="0" normalizeH="0" baseline="0" dirty="0">
                <a:ln>
                  <a:noFill/>
                </a:ln>
                <a:effectLst/>
                <a:uLnTx/>
                <a:uFillTx/>
              </a:rPr>
              <a:t>¿De qué manera las decisiones que tomo a diario consumen energía? </a:t>
            </a:r>
            <a:endParaRPr lang="es-US" sz="2500" dirty="0"/>
          </a:p>
        </p:txBody>
      </p:sp>
      <p:sp>
        <p:nvSpPr>
          <p:cNvPr id="2" name="Content Placeholder 1">
            <a:extLst>
              <a:ext uri="{FF2B5EF4-FFF2-40B4-BE49-F238E27FC236}">
                <a16:creationId xmlns:a16="http://schemas.microsoft.com/office/drawing/2014/main" id="{80270430-DB69-071C-CFC6-58E9FD937ACC}"/>
              </a:ext>
            </a:extLst>
          </p:cNvPr>
          <p:cNvSpPr>
            <a:spLocks noGrp="1"/>
          </p:cNvSpPr>
          <p:nvPr>
            <p:ph sz="quarter" idx="11"/>
          </p:nvPr>
        </p:nvSpPr>
        <p:spPr>
          <a:xfrm>
            <a:off x="633637" y="4608607"/>
            <a:ext cx="11305602" cy="1032998"/>
          </a:xfrm>
        </p:spPr>
        <p:txBody>
          <a:bodyPr>
            <a:noAutofit/>
          </a:bodyPr>
          <a:lstStyle/>
          <a:p>
            <a:pPr algn="l" rtl="0">
              <a:lnSpc>
                <a:spcPct val="80000"/>
              </a:lnSpc>
            </a:pPr>
            <a:r>
              <a:rPr lang="es-US" sz="2300" b="0" i="0" u="none" baseline="0" dirty="0"/>
              <a:t>Imprime una copia de la Hoja de trabajo de la lista de comprobación del consumo de energía de cada persona. Utilízala para anotar tu estimación del consumo </a:t>
            </a:r>
            <a:br>
              <a:rPr lang="es-US" sz="2300" b="0" i="0" u="none" baseline="0" dirty="0"/>
            </a:br>
            <a:r>
              <a:rPr lang="es-US" sz="2300" b="0" i="0" u="none" baseline="0" dirty="0"/>
              <a:t>de energía en tu casa. </a:t>
            </a:r>
          </a:p>
          <a:p>
            <a:pPr marL="517525" indent="0" algn="l" rtl="0">
              <a:lnSpc>
                <a:spcPct val="80000"/>
              </a:lnSpc>
              <a:buNone/>
            </a:pPr>
            <a:r>
              <a:rPr lang="es-US" sz="2300" b="1" i="0" u="none" baseline="0" dirty="0"/>
              <a:t>Recurso: Hoja de trabajo de la lista de comprobación del uso de energía</a:t>
            </a:r>
            <a:endParaRPr lang="es-US" sz="2300" dirty="0"/>
          </a:p>
          <a:p>
            <a:pPr>
              <a:lnSpc>
                <a:spcPct val="80000"/>
              </a:lnSpc>
            </a:pPr>
            <a:endParaRPr lang="es-US" sz="2300" dirty="0"/>
          </a:p>
          <a:p>
            <a:pPr>
              <a:lnSpc>
                <a:spcPct val="80000"/>
              </a:lnSpc>
            </a:pPr>
            <a:endParaRPr lang="es-US" sz="2300" dirty="0"/>
          </a:p>
          <a:p>
            <a:pPr>
              <a:lnSpc>
                <a:spcPct val="80000"/>
              </a:lnSpc>
            </a:pPr>
            <a:endParaRPr lang="es-US" sz="2300" dirty="0"/>
          </a:p>
          <a:p>
            <a:pPr>
              <a:lnSpc>
                <a:spcPct val="80000"/>
              </a:lnSpc>
            </a:pPr>
            <a:endParaRPr lang="es-US" sz="2300" dirty="0"/>
          </a:p>
          <a:p>
            <a:pPr>
              <a:lnSpc>
                <a:spcPct val="80000"/>
              </a:lnSpc>
            </a:pPr>
            <a:endParaRPr lang="es-US" sz="2300" dirty="0"/>
          </a:p>
        </p:txBody>
      </p:sp>
      <p:sp>
        <p:nvSpPr>
          <p:cNvPr id="7" name="TextBox 6">
            <a:extLst>
              <a:ext uri="{FF2B5EF4-FFF2-40B4-BE49-F238E27FC236}">
                <a16:creationId xmlns:a16="http://schemas.microsoft.com/office/drawing/2014/main" id="{E68A4F87-8906-ED9B-E4D6-4F527146A726}"/>
              </a:ext>
            </a:extLst>
          </p:cNvPr>
          <p:cNvSpPr txBox="1"/>
          <p:nvPr/>
        </p:nvSpPr>
        <p:spPr>
          <a:xfrm>
            <a:off x="633637" y="2185109"/>
            <a:ext cx="11558363" cy="2215991"/>
          </a:xfrm>
          <a:prstGeom prst="rect">
            <a:avLst/>
          </a:prstGeom>
          <a:noFill/>
        </p:spPr>
        <p:txBody>
          <a:bodyPr wrap="square">
            <a:spAutoFit/>
          </a:bodyPr>
          <a:lstStyle/>
          <a:p>
            <a:pPr algn="l" rtl="0"/>
            <a:r>
              <a:rPr lang="es-US" sz="2300" b="0" i="0" u="none" baseline="0" dirty="0"/>
              <a:t>La gente utiliza la energía cada día para diversas actividades en casa, desde </a:t>
            </a:r>
            <a:br>
              <a:rPr lang="es-US" sz="2300" b="0" i="0" u="none" baseline="0" dirty="0"/>
            </a:br>
            <a:r>
              <a:rPr lang="es-US" sz="2300" b="0" i="0" u="none" baseline="0" dirty="0"/>
              <a:t>la calefacción y la refrigeración hasta hacer funcionar los electrodomésticos. Las decisiones diarias sobre cómo se utiliza la energía y de dónde procede afectan tanto </a:t>
            </a:r>
            <a:br>
              <a:rPr lang="es-US" sz="2300" b="0" i="0" u="none" baseline="0" dirty="0"/>
            </a:br>
            <a:r>
              <a:rPr lang="es-US" sz="2300" b="0" i="0" u="none" baseline="0" dirty="0"/>
              <a:t>al medioambiente como a la disponibilidad de los recursos naturales. Cuando las personas consumen más recursos de los que la Tierra puede proporcionar, se crea </a:t>
            </a:r>
            <a:br>
              <a:rPr lang="es-US" sz="2300" b="0" i="0" u="none" baseline="0" dirty="0"/>
            </a:br>
            <a:r>
              <a:rPr lang="es-US" sz="2300" b="0" i="0" u="none" baseline="0" dirty="0"/>
              <a:t>un desequilibrio que afecta a los ecosistemas y a las generaciones futuras.</a:t>
            </a:r>
          </a:p>
        </p:txBody>
      </p:sp>
    </p:spTree>
    <p:extLst>
      <p:ext uri="{BB962C8B-B14F-4D97-AF65-F5344CB8AC3E}">
        <p14:creationId xmlns:p14="http://schemas.microsoft.com/office/powerpoint/2010/main" val="1135553507"/>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d090d31-fefa-4a22-9549-1e5b39d96545" xsi:nil="true"/>
    <MediaServiceKeyPoints xmlns="292c868e-6514-44ed-917d-b7c03497c149" xsi:nil="true"/>
    <lcf76f155ced4ddcb4097134ff3c332f xmlns="292c868e-6514-44ed-917d-b7c03497c14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3E4FEC9DB8CDBB44B396B9879CE711F8" ma:contentTypeVersion="19" ma:contentTypeDescription="Crear nuevo documento." ma:contentTypeScope="" ma:versionID="98549b089c9d08903decde71debd033e">
  <xsd:schema xmlns:xsd="http://www.w3.org/2001/XMLSchema" xmlns:xs="http://www.w3.org/2001/XMLSchema" xmlns:p="http://schemas.microsoft.com/office/2006/metadata/properties" xmlns:ns2="292c868e-6514-44ed-917d-b7c03497c149" xmlns:ns3="cd090d31-fefa-4a22-9549-1e5b39d96545" targetNamespace="http://schemas.microsoft.com/office/2006/metadata/properties" ma:root="true" ma:fieldsID="7c61d98ffb2f11beb99ff98e9108ae61" ns2:_="" ns3:_="">
    <xsd:import namespace="292c868e-6514-44ed-917d-b7c03497c149"/>
    <xsd:import namespace="cd090d31-fefa-4a22-9549-1e5b39d965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c868e-6514-44ed-917d-b7c03497c1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8aaf63ef-2195-457b-97db-1bd2323f3f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090d31-fefa-4a22-9549-1e5b39d96545"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c7fabed9-2ba7-4ab0-9c33-b1dccb52b458}" ma:internalName="TaxCatchAll" ma:showField="CatchAllData" ma:web="cd090d31-fefa-4a22-9549-1e5b39d965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2.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 ds:uri="cd090d31-fefa-4a22-9549-1e5b39d96545"/>
    <ds:schemaRef ds:uri="292c868e-6514-44ed-917d-b7c03497c149"/>
  </ds:schemaRefs>
</ds:datastoreItem>
</file>

<file path=customXml/itemProps3.xml><?xml version="1.0" encoding="utf-8"?>
<ds:datastoreItem xmlns:ds="http://schemas.openxmlformats.org/officeDocument/2006/customXml" ds:itemID="{CC9C99FC-AE1A-4350-96C9-72A3A8DEA6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c868e-6514-44ed-917d-b7c03497c149"/>
    <ds:schemaRef ds:uri="cd090d31-fefa-4a22-9549-1e5b39d965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7303</TotalTime>
  <Words>4271</Words>
  <Application>Microsoft Office PowerPoint</Application>
  <PresentationFormat>Panorámica</PresentationFormat>
  <Paragraphs>188</Paragraphs>
  <Slides>41</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41</vt:i4>
      </vt:variant>
    </vt:vector>
  </HeadingPairs>
  <TitlesOfParts>
    <vt:vector size="47" baseType="lpstr">
      <vt:lpstr>Aptos</vt:lpstr>
      <vt:lpstr>Arial</vt:lpstr>
      <vt:lpstr>Calibri</vt:lpstr>
      <vt:lpstr>Rockwell</vt:lpstr>
      <vt:lpstr>Tahoma</vt:lpstr>
      <vt:lpstr>Custom</vt:lpstr>
      <vt:lpstr>Cómo comenzar con  la sostenibilidad Diapositivas de la lección</vt:lpstr>
      <vt:lpstr>Resumen de la lección:</vt:lpstr>
      <vt:lpstr>Energía y Elecciones diarias Descubrir</vt:lpstr>
      <vt:lpstr>Resumen de Descubrir</vt:lpstr>
      <vt:lpstr>Lectura de Descubrir</vt:lpstr>
      <vt:lpstr>Lectura de Descubrir, diapositiva 2</vt:lpstr>
      <vt:lpstr>Lectura de Descubrir, diapositiva 3</vt:lpstr>
      <vt:lpstr>Lectura de Descubrir, diapositiva 4</vt:lpstr>
      <vt:lpstr>Investigación de Descubrir</vt:lpstr>
      <vt:lpstr>Investigación de Descubrir, diapositiva 2</vt:lpstr>
      <vt:lpstr>Investigación de Descubrir, diapositiva 3</vt:lpstr>
      <vt:lpstr>Investigación de Descubrir, diapositiva 4</vt:lpstr>
      <vt:lpstr>Extensión de Descubrir</vt:lpstr>
      <vt:lpstr>Extensión de Descubrir, diapositiva 2</vt:lpstr>
      <vt:lpstr>Extensión de Descubrir, diapositiva 3</vt:lpstr>
      <vt:lpstr>Energía y elecciones diarias Comprender</vt:lpstr>
      <vt:lpstr>Resumen de Comprender</vt:lpstr>
      <vt:lpstr>Lectura de Comprender</vt:lpstr>
      <vt:lpstr>Lectura de Comprender, diapositiva 2</vt:lpstr>
      <vt:lpstr>Lectura de Comprender, diapositiva 3</vt:lpstr>
      <vt:lpstr>Lectura de Comprender, diapositiva 4</vt:lpstr>
      <vt:lpstr>Investigación de Comprender</vt:lpstr>
      <vt:lpstr>Investigación de Comprender, diapositiva 2</vt:lpstr>
      <vt:lpstr>Investigación de Comprender, diapositiva 3</vt:lpstr>
      <vt:lpstr>Investigación de Comprender, diapositiva 4</vt:lpstr>
      <vt:lpstr>Extensión de la investigación de Comprender</vt:lpstr>
      <vt:lpstr>Extensión de la investigación  de Comprender, diapositiva 2</vt:lpstr>
      <vt:lpstr>Energía y elecciones cotidianas Actuar</vt:lpstr>
      <vt:lpstr>Resumen de Actuar</vt:lpstr>
      <vt:lpstr>Lectura de Actuar</vt:lpstr>
      <vt:lpstr>Lectura de Actuar, diapositiva 2</vt:lpstr>
      <vt:lpstr>Lectura de Actuar, diapositiva 3</vt:lpstr>
      <vt:lpstr>Lectura de Actuar, diapositiva 4</vt:lpstr>
      <vt:lpstr>Investigación de Actuar</vt:lpstr>
      <vt:lpstr>Investigación de Actuar, diapositiva 2</vt:lpstr>
      <vt:lpstr>Investigación de Actuar, diapositiva 3</vt:lpstr>
      <vt:lpstr>Investigación de Actuar, diapositiva 4</vt:lpstr>
      <vt:lpstr>Extensión de la investigación de Actuar</vt:lpstr>
      <vt:lpstr>Extensión de la investigación  de Actuar, diapositiva 2</vt:lpstr>
      <vt:lpstr>Extensión de la investigación  de Actuar, diapositiva 3</vt:lpstr>
      <vt:lpstr>Glosario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Jill Curry</dc:creator>
  <cp:lastModifiedBy>Jessica Zapata Tangarife</cp:lastModifiedBy>
  <cp:revision>94</cp:revision>
  <dcterms:created xsi:type="dcterms:W3CDTF">2024-12-17T02:33:39Z</dcterms:created>
  <dcterms:modified xsi:type="dcterms:W3CDTF">2025-06-09T15:51:49Z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0x0101003E4FEC9DB8CDBB44B396B9879CE711F8</vt:lpwstr>
  </property>
</Properties>
</file>