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284" r:id="rId5"/>
    <p:sldId id="311" r:id="rId6"/>
    <p:sldId id="287" r:id="rId7"/>
    <p:sldId id="289" r:id="rId8"/>
    <p:sldId id="288" r:id="rId9"/>
    <p:sldId id="290" r:id="rId10"/>
    <p:sldId id="291" r:id="rId11"/>
    <p:sldId id="292" r:id="rId12"/>
    <p:sldId id="318" r:id="rId13"/>
    <p:sldId id="293" r:id="rId14"/>
    <p:sldId id="294" r:id="rId15"/>
    <p:sldId id="29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5799FB-6A48-3A88-09F5-7DA05B759D4A}" name="Jill Curry" initials="JC" userId="6d20847c813eac6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BAC"/>
    <a:srgbClr val="01C2FD"/>
    <a:srgbClr val="008F00"/>
    <a:srgbClr val="01774B"/>
    <a:srgbClr val="FFC000"/>
    <a:srgbClr val="D3A02A"/>
    <a:srgbClr val="EA3F33"/>
    <a:srgbClr val="173668"/>
    <a:srgbClr val="18558B"/>
    <a:srgbClr val="60BB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4180" autoAdjust="0"/>
    <p:restoredTop sz="93120" autoAdjust="0"/>
  </p:normalViewPr>
  <p:slideViewPr>
    <p:cSldViewPr snapToGrid="0">
      <p:cViewPr varScale="1">
        <p:scale>
          <a:sx n="83" d="100"/>
          <a:sy n="83" d="100"/>
        </p:scale>
        <p:origin x="1157" y="101"/>
      </p:cViewPr>
      <p:guideLst>
        <p:guide orient="horz" pos="2160"/>
        <p:guide pos="3840"/>
      </p:guideLst>
    </p:cSldViewPr>
  </p:slideViewPr>
  <p:outlineViewPr>
    <p:cViewPr>
      <p:scale>
        <a:sx n="33" d="100"/>
        <a:sy n="33" d="100"/>
      </p:scale>
      <p:origin x="0" y="-11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23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sborn, Hannah" userId="5d18528b-c4b5-40a1-923a-111b6417dfa3" providerId="ADAL" clId="{75C3345E-6B64-43A4-9B43-F9247EC54BDD}"/>
    <pc:docChg chg="modSld">
      <pc:chgData name="Osborn, Hannah" userId="5d18528b-c4b5-40a1-923a-111b6417dfa3" providerId="ADAL" clId="{75C3345E-6B64-43A4-9B43-F9247EC54BDD}" dt="2025-05-08T18:25:23.277" v="0" actId="14826"/>
      <pc:docMkLst>
        <pc:docMk/>
      </pc:docMkLst>
      <pc:sldChg chg="modSp">
        <pc:chgData name="Osborn, Hannah" userId="5d18528b-c4b5-40a1-923a-111b6417dfa3" providerId="ADAL" clId="{75C3345E-6B64-43A4-9B43-F9247EC54BDD}" dt="2025-05-08T18:25:23.277" v="0" actId="14826"/>
        <pc:sldMkLst>
          <pc:docMk/>
          <pc:sldMk cId="1654263301" sldId="288"/>
        </pc:sldMkLst>
        <pc:picChg chg="mod">
          <ac:chgData name="Osborn, Hannah" userId="5d18528b-c4b5-40a1-923a-111b6417dfa3" providerId="ADAL" clId="{75C3345E-6B64-43A4-9B43-F9247EC54BDD}" dt="2025-05-08T18:25:23.277" v="0" actId="14826"/>
          <ac:picMkLst>
            <pc:docMk/>
            <pc:sldMk cId="1654263301" sldId="288"/>
            <ac:picMk id="7" creationId="{0D1FCBAA-AB26-6ECC-20AF-DD4B62DFA6E6}"/>
          </ac:picMkLst>
        </pc:picChg>
      </pc:sldChg>
    </pc:docChg>
  </pc:docChgLst>
  <pc:docChgLst>
    <pc:chgData name="Jessica Zapata Tangarife" userId="5761ae2a-2841-4f8d-b925-00afd0a8daa0" providerId="ADAL" clId="{61C4A530-4FD3-4607-AC69-0CEE84722134}"/>
    <pc:docChg chg="modSld">
      <pc:chgData name="Jessica Zapata Tangarife" userId="5761ae2a-2841-4f8d-b925-00afd0a8daa0" providerId="ADAL" clId="{61C4A530-4FD3-4607-AC69-0CEE84722134}" dt="2025-06-09T15:52:33.955" v="0" actId="1076"/>
      <pc:docMkLst>
        <pc:docMk/>
      </pc:docMkLst>
      <pc:sldChg chg="modSp mod">
        <pc:chgData name="Jessica Zapata Tangarife" userId="5761ae2a-2841-4f8d-b925-00afd0a8daa0" providerId="ADAL" clId="{61C4A530-4FD3-4607-AC69-0CEE84722134}" dt="2025-06-09T15:52:33.955" v="0" actId="1076"/>
        <pc:sldMkLst>
          <pc:docMk/>
          <pc:sldMk cId="227199329" sldId="295"/>
        </pc:sldMkLst>
        <pc:spChg chg="mod">
          <ac:chgData name="Jessica Zapata Tangarife" userId="5761ae2a-2841-4f8d-b925-00afd0a8daa0" providerId="ADAL" clId="{61C4A530-4FD3-4607-AC69-0CEE84722134}" dt="2025-06-09T15:52:33.955" v="0" actId="1076"/>
          <ac:spMkLst>
            <pc:docMk/>
            <pc:sldMk cId="227199329" sldId="295"/>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6/9/2025</a:t>
            </a:fld>
            <a:endParaRPr lang="en-US" dirty="0"/>
          </a:p>
        </p:txBody>
      </p:sp>
      <p:sp>
        <p:nvSpPr>
          <p:cNvPr id="4" name="Footer Placeholder 3">
            <a:extLst>
              <a:ext uri="{FF2B5EF4-FFF2-40B4-BE49-F238E27FC236}">
                <a16:creationId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‹Nº›</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6/9/2025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‹Nº›</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853816F-A1CF-4485-B308-1B9F14B36EAD}" type="slidenum">
              <a:rPr lang="en-US" smtClean="0"/>
              <a:t>12</a:t>
            </a:fld>
            <a:endParaRPr lang="en-US" dirty="0"/>
          </a:p>
        </p:txBody>
      </p:sp>
    </p:spTree>
    <p:extLst>
      <p:ext uri="{BB962C8B-B14F-4D97-AF65-F5344CB8AC3E}">
        <p14:creationId xmlns:p14="http://schemas.microsoft.com/office/powerpoint/2010/main" val="11185260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17.png"/><Relationship Id="rId3" Type="http://schemas.openxmlformats.org/officeDocument/2006/relationships/image" Target="../media/image7.svg"/><Relationship Id="rId21" Type="http://schemas.openxmlformats.org/officeDocument/2006/relationships/image" Target="../media/image23.png"/><Relationship Id="rId7" Type="http://schemas.openxmlformats.org/officeDocument/2006/relationships/image" Target="../media/image19.svg"/><Relationship Id="rId12" Type="http://schemas.openxmlformats.org/officeDocument/2006/relationships/image" Target="../media/image3.png"/><Relationship Id="rId17" Type="http://schemas.openxmlformats.org/officeDocument/2006/relationships/image" Target="../media/image2.png"/><Relationship Id="rId25"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5.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3.svg"/><Relationship Id="rId24" Type="http://schemas.openxmlformats.org/officeDocument/2006/relationships/image" Target="../media/image1.png"/><Relationship Id="rId5" Type="http://schemas.openxmlformats.org/officeDocument/2006/relationships/image" Target="../media/image9.svg"/><Relationship Id="rId15" Type="http://schemas.openxmlformats.org/officeDocument/2006/relationships/image" Target="../media/image4.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1.svg"/><Relationship Id="rId14" Type="http://schemas.openxmlformats.org/officeDocument/2006/relationships/image" Target="../media/image15.svg"/><Relationship Id="rId22" Type="http://schemas.openxmlformats.org/officeDocument/2006/relationships/image" Target="../media/image24.png"/><Relationship Id="rId27"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768076" y="5438826"/>
            <a:ext cx="6724130" cy="1079503"/>
          </a:xfrm>
          <a:prstGeom prst="rect">
            <a:avLst/>
          </a:prstGeom>
        </p:spPr>
      </p:pic>
      <p:pic>
        <p:nvPicPr>
          <p:cNvPr id="15" name="Picture 1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408" y="5771974"/>
            <a:ext cx="862888" cy="862888"/>
          </a:xfrm>
          <a:prstGeom prst="rect">
            <a:avLst/>
          </a:prstGeom>
        </p:spPr>
      </p:pic>
      <p:sp>
        <p:nvSpPr>
          <p:cNvPr id="3" name="Rectangle 2"/>
          <p:cNvSpPr/>
          <p:nvPr userDrawn="1"/>
        </p:nvSpPr>
        <p:spPr>
          <a:xfrm>
            <a:off x="-19929" y="-1"/>
            <a:ext cx="1121298" cy="5499848"/>
          </a:xfrm>
          <a:prstGeom prst="rect">
            <a:avLst/>
          </a:prstGeom>
          <a:solidFill>
            <a:srgbClr val="4E9C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149867" y="4408"/>
            <a:ext cx="640080" cy="3553349"/>
          </a:xfrm>
          <a:prstGeom prst="rect">
            <a:avLst/>
          </a:prstGeom>
          <a:solidFill>
            <a:srgbClr val="C4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834703" y="13446"/>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935303" y="13446"/>
            <a:ext cx="640080" cy="3553349"/>
          </a:xfrm>
          <a:prstGeom prst="rect">
            <a:avLst/>
          </a:prstGeom>
          <a:solidFill>
            <a:srgbClr val="9025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329635" y="4408"/>
            <a:ext cx="640080" cy="3553349"/>
          </a:xfrm>
          <a:prstGeom prst="rect">
            <a:avLst/>
          </a:prstGeom>
          <a:solidFill>
            <a:srgbClr val="E34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620139" y="13446"/>
            <a:ext cx="640080" cy="3553349"/>
          </a:xfrm>
          <a:prstGeom prst="rect">
            <a:avLst/>
          </a:prstGeom>
          <a:solidFill>
            <a:srgbClr val="ED6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242636" y="13436"/>
            <a:ext cx="640080" cy="3553349"/>
          </a:xfrm>
          <a:prstGeom prst="rect">
            <a:avLst/>
          </a:prstGeom>
          <a:solidFill>
            <a:srgbClr val="F6B7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519925" y="13436"/>
            <a:ext cx="640080" cy="3553349"/>
          </a:xfrm>
          <a:prstGeom prst="rect">
            <a:avLst/>
          </a:prstGeom>
          <a:solidFill>
            <a:srgbClr val="4AAF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041224" y="13446"/>
            <a:ext cx="640080" cy="3553349"/>
          </a:xfrm>
          <a:prstGeom prst="rect">
            <a:avLst/>
          </a:prstGeom>
          <a:solidFill>
            <a:srgbClr val="F29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745118" y="13446"/>
            <a:ext cx="640080" cy="3553349"/>
          </a:xfrm>
          <a:prstGeom prst="rect">
            <a:avLst/>
          </a:prstGeom>
          <a:solidFill>
            <a:srgbClr val="CF8D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423885" y="13446"/>
            <a:ext cx="640080" cy="3553349"/>
          </a:xfrm>
          <a:prstGeom prst="rect">
            <a:avLst/>
          </a:prstGeom>
          <a:solidFill>
            <a:srgbClr val="4877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461864" y="13446"/>
            <a:ext cx="640080" cy="3553349"/>
          </a:xfrm>
          <a:prstGeom prst="rect">
            <a:avLst/>
          </a:prstGeom>
          <a:solidFill>
            <a:srgbClr val="1855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0836772" y="4408"/>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10150442" y="13446"/>
            <a:ext cx="640080" cy="3553349"/>
          </a:xfrm>
          <a:prstGeom prst="rect">
            <a:avLst/>
          </a:prstGeom>
          <a:solidFill>
            <a:srgbClr val="173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8780561" y="13436"/>
            <a:ext cx="640080" cy="3553349"/>
          </a:xfrm>
          <a:prstGeom prst="rect">
            <a:avLst/>
          </a:prstGeom>
          <a:solidFill>
            <a:srgbClr val="60BB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8104330" y="4408"/>
            <a:ext cx="640080" cy="3553349"/>
          </a:xfrm>
          <a:prstGeom prst="rect">
            <a:avLst/>
          </a:prstGeom>
          <a:solidFill>
            <a:srgbClr val="2B7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1539339" y="4408"/>
            <a:ext cx="640080" cy="3553349"/>
          </a:xfrm>
          <a:prstGeom prst="rect">
            <a:avLst/>
          </a:prstGeom>
          <a:solidFill>
            <a:srgbClr val="D3A0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400903" y="678387"/>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343275" y="3885862"/>
            <a:ext cx="9620000"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24025"/>
            <a:ext cx="10924717" cy="459943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extLst>
      <p:ext uri="{BB962C8B-B14F-4D97-AF65-F5344CB8AC3E}">
        <p14:creationId xmlns:p14="http://schemas.microsoft.com/office/powerpoint/2010/main" val="314318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12192000" cy="392016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Understand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616547" y="4696213"/>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443" r="11447"/>
          <a:stretch/>
        </p:blipFill>
        <p:spPr>
          <a:xfrm>
            <a:off x="192504" y="4394216"/>
            <a:ext cx="2424043" cy="20944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4287520" cy="6858000"/>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47940"/>
            <a:ext cx="7191488" cy="492202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 (Optional):</a:t>
            </a:r>
          </a:p>
          <a:p>
            <a:pPr lvl="0"/>
            <a:r>
              <a:rPr lang="en-US" dirty="0"/>
              <a:t>Understand Investigation:</a:t>
            </a:r>
          </a:p>
          <a:p>
            <a:pPr lvl="0"/>
            <a:r>
              <a:rPr lang="en-US" dirty="0"/>
              <a:t>Understand Investigation Extension (optional):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4431552" y="70488"/>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endParaRPr lang="en-US" b="1" dirty="0"/>
          </a:p>
        </p:txBody>
      </p:sp>
      <p:pic>
        <p:nvPicPr>
          <p:cNvPr id="12" name="Picture 11"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2"/>
          <a:stretch>
            <a:fillRect/>
          </a:stretch>
        </p:blipFill>
        <p:spPr>
          <a:xfrm>
            <a:off x="10202778" y="134264"/>
            <a:ext cx="2200014" cy="1313676"/>
          </a:xfrm>
          <a:prstGeom prst="rect">
            <a:avLst/>
          </a:prstGeom>
        </p:spPr>
      </p:pic>
      <p:sp>
        <p:nvSpPr>
          <p:cNvPr id="16"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2" name="Title 1">
            <a:extLst>
              <a:ext uri="{FF2B5EF4-FFF2-40B4-BE49-F238E27FC236}">
                <a16:creationId xmlns:a16="http://schemas.microsoft.com/office/drawing/2014/main" id="{7EA26B27-5902-2E2D-792D-6E7A1DCEBF80}"/>
              </a:ext>
            </a:extLst>
          </p:cNvPr>
          <p:cNvSpPr>
            <a:spLocks noGrp="1"/>
          </p:cNvSpPr>
          <p:nvPr>
            <p:ph type="title" hasCustomPrompt="1"/>
          </p:nvPr>
        </p:nvSpPr>
        <p:spPr>
          <a:xfrm>
            <a:off x="4431552" y="118389"/>
            <a:ext cx="6236448" cy="1325563"/>
          </a:xfrm>
        </p:spPr>
        <p:txBody>
          <a:bodyPr/>
          <a:lstStyle>
            <a:lvl1pPr>
              <a:defRPr b="1"/>
            </a:lvl1pPr>
          </a:lstStyle>
          <a:p>
            <a:r>
              <a:rPr lang="en-US" dirty="0"/>
              <a:t>Click to add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2"/>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50457"/>
            <a:ext cx="7221166" cy="634117"/>
          </a:xfrm>
        </p:spPr>
        <p:txBody>
          <a:bodyPr>
            <a:normAutofit/>
          </a:bodyPr>
          <a:lstStyle>
            <a:lvl1pPr marL="0" indent="0" algn="ctr">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802314" y="10155"/>
            <a:ext cx="7221166" cy="1264872"/>
          </a:xfrm>
        </p:spPr>
        <p:txBody>
          <a:bodyPr/>
          <a:lstStyle>
            <a:lvl1pPr algn="ctr">
              <a:defRPr b="1"/>
            </a:lvl1pPr>
          </a:lstStyle>
          <a:p>
            <a:r>
              <a:rPr lang="en-US" dirty="0"/>
              <a:t>Click to add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34304"/>
            <a:ext cx="10924717" cy="436593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462206" y="10155"/>
            <a:ext cx="8510594" cy="1264872"/>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856489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45914"/>
            <a:ext cx="10924717" cy="41543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624378" y="1367499"/>
            <a:ext cx="8933980" cy="576969"/>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624379" y="323849"/>
            <a:ext cx="8933979" cy="749731"/>
          </a:xfrm>
        </p:spPr>
        <p:txBody>
          <a:bodyPr/>
          <a:lstStyle>
            <a:lvl1pPr>
              <a:defRPr b="1"/>
            </a:lvl1pPr>
          </a:lstStyle>
          <a:p>
            <a:r>
              <a:rPr lang="en-US" dirty="0"/>
              <a:t>Click to add 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2125"/>
            <a:ext cx="10924717" cy="4538112"/>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364287" y="323849"/>
            <a:ext cx="10180839" cy="749731"/>
          </a:xfrm>
        </p:spPr>
        <p:txBody>
          <a:bodyPr/>
          <a:lstStyle>
            <a:lvl1pPr>
              <a:defRPr b="1"/>
            </a:lvl1pPr>
          </a:lstStyle>
          <a:p>
            <a:r>
              <a:rPr lang="en-US" dirty="0"/>
              <a:t>Click to add title</a:t>
            </a:r>
          </a:p>
        </p:txBody>
      </p:sp>
    </p:spTree>
    <p:extLst>
      <p:ext uri="{BB962C8B-B14F-4D97-AF65-F5344CB8AC3E}">
        <p14:creationId xmlns:p14="http://schemas.microsoft.com/office/powerpoint/2010/main" val="3829841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107832"/>
            <a:ext cx="10924717" cy="42156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75252"/>
            <a:ext cx="9788326" cy="483613"/>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81175"/>
            <a:ext cx="10924717" cy="454228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extLst>
      <p:ext uri="{BB962C8B-B14F-4D97-AF65-F5344CB8AC3E}">
        <p14:creationId xmlns:p14="http://schemas.microsoft.com/office/powerpoint/2010/main" val="508870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B7AD5B-62F9-2B30-58B1-D2952321778E}"/>
              </a:ext>
            </a:extLst>
          </p:cNvPr>
          <p:cNvSpPr/>
          <p:nvPr userDrawn="1"/>
        </p:nvSpPr>
        <p:spPr>
          <a:xfrm flipH="1">
            <a:off x="0" y="0"/>
            <a:ext cx="12192000" cy="3930316"/>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Act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72324"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2" name="Picture 11"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3"/>
          <a:stretch>
            <a:fillRect/>
          </a:stretch>
        </p:blipFill>
        <p:spPr>
          <a:xfrm>
            <a:off x="50076" y="4094989"/>
            <a:ext cx="2313405" cy="241737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Lesson Overview</a:t>
            </a:r>
          </a:p>
        </p:txBody>
      </p:sp>
      <p:sp>
        <p:nvSpPr>
          <p:cNvPr id="44" name="Text Placeholder 43">
            <a:extLst>
              <a:ext uri="{FF2B5EF4-FFF2-40B4-BE49-F238E27FC236}">
                <a16:creationId xmlns:a16="http://schemas.microsoft.com/office/drawing/2014/main" id="{EAE7AC08-8ACF-8A47-6539-ABE76AAE434E}"/>
              </a:ext>
            </a:extLst>
          </p:cNvPr>
          <p:cNvSpPr>
            <a:spLocks noGrp="1"/>
          </p:cNvSpPr>
          <p:nvPr>
            <p:ph type="body" sz="quarter" idx="10" hasCustomPrompt="1"/>
          </p:nvPr>
        </p:nvSpPr>
        <p:spPr>
          <a:xfrm>
            <a:off x="515569" y="1315916"/>
            <a:ext cx="8178363" cy="642938"/>
          </a:xfrm>
        </p:spPr>
        <p:txBody>
          <a:bodyPr tIns="0">
            <a:noAutofit/>
          </a:bodyPr>
          <a:lstStyle>
            <a:lvl1pPr marL="0" indent="0">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Essential Understanding: </a:t>
            </a:r>
          </a:p>
        </p:txBody>
      </p:sp>
      <p:sp>
        <p:nvSpPr>
          <p:cNvPr id="45" name="Text Placeholder 43">
            <a:extLst>
              <a:ext uri="{FF2B5EF4-FFF2-40B4-BE49-F238E27FC236}">
                <a16:creationId xmlns:a16="http://schemas.microsoft.com/office/drawing/2014/main" id="{9DD84C2B-121B-74A9-6362-C8FCD9883B65}"/>
              </a:ext>
            </a:extLst>
          </p:cNvPr>
          <p:cNvSpPr>
            <a:spLocks noGrp="1"/>
          </p:cNvSpPr>
          <p:nvPr>
            <p:ph type="body" sz="quarter" idx="11" hasCustomPrompt="1"/>
          </p:nvPr>
        </p:nvSpPr>
        <p:spPr>
          <a:xfrm>
            <a:off x="519808" y="4641591"/>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Discover: </a:t>
            </a:r>
            <a:endParaRPr lang="en-US" dirty="0"/>
          </a:p>
        </p:txBody>
      </p:sp>
      <p:pic>
        <p:nvPicPr>
          <p:cNvPr id="33" name="Picture 32"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8846323" y="1962031"/>
            <a:ext cx="2471279" cy="2582348"/>
          </a:xfrm>
          <a:prstGeom prst="rect">
            <a:avLst/>
          </a:prstGeom>
        </p:spPr>
      </p:pic>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583" r="14738"/>
          <a:stretch/>
        </p:blipFill>
        <p:spPr>
          <a:xfrm>
            <a:off x="4766033" y="2243575"/>
            <a:ext cx="2575299" cy="2341347"/>
          </a:xfrm>
          <a:prstGeom prst="rect">
            <a:avLst/>
          </a:prstGeom>
        </p:spPr>
      </p:pic>
      <p:pic>
        <p:nvPicPr>
          <p:cNvPr id="35" name="Picture 34"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4"/>
          <a:stretch>
            <a:fillRect/>
          </a:stretch>
        </p:blipFill>
        <p:spPr>
          <a:xfrm>
            <a:off x="515569" y="2052889"/>
            <a:ext cx="2745473" cy="2400632"/>
          </a:xfrm>
          <a:prstGeom prst="rect">
            <a:avLst/>
          </a:prstGeom>
        </p:spPr>
      </p:pic>
      <p:sp>
        <p:nvSpPr>
          <p:cNvPr id="37" name="Text Placeholder 43">
            <a:extLst>
              <a:ext uri="{FF2B5EF4-FFF2-40B4-BE49-F238E27FC236}">
                <a16:creationId xmlns:a16="http://schemas.microsoft.com/office/drawing/2014/main" id="{9DD84C2B-121B-74A9-6362-C8FCD9883B65}"/>
              </a:ext>
            </a:extLst>
          </p:cNvPr>
          <p:cNvSpPr>
            <a:spLocks noGrp="1"/>
          </p:cNvSpPr>
          <p:nvPr>
            <p:ph type="body" sz="quarter" idx="26" hasCustomPrompt="1"/>
          </p:nvPr>
        </p:nvSpPr>
        <p:spPr>
          <a:xfrm>
            <a:off x="4766033" y="4635722"/>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Understand: </a:t>
            </a:r>
            <a:endParaRPr lang="en-US" dirty="0"/>
          </a:p>
        </p:txBody>
      </p:sp>
      <p:sp>
        <p:nvSpPr>
          <p:cNvPr id="38" name="Text Placeholder 43">
            <a:extLst>
              <a:ext uri="{FF2B5EF4-FFF2-40B4-BE49-F238E27FC236}">
                <a16:creationId xmlns:a16="http://schemas.microsoft.com/office/drawing/2014/main" id="{9DD84C2B-121B-74A9-6362-C8FCD9883B65}"/>
              </a:ext>
            </a:extLst>
          </p:cNvPr>
          <p:cNvSpPr>
            <a:spLocks noGrp="1"/>
          </p:cNvSpPr>
          <p:nvPr>
            <p:ph type="body" sz="quarter" idx="27" hasCustomPrompt="1"/>
          </p:nvPr>
        </p:nvSpPr>
        <p:spPr>
          <a:xfrm>
            <a:off x="8798561" y="4650240"/>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Act: </a:t>
            </a:r>
            <a:endParaRPr lang="en-US" dirty="0"/>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B7AD5B-62F9-2B30-58B1-D2952321778E}"/>
              </a:ext>
            </a:extLst>
          </p:cNvPr>
          <p:cNvSpPr/>
          <p:nvPr userDrawn="1"/>
        </p:nvSpPr>
        <p:spPr>
          <a:xfrm flipH="1">
            <a:off x="0" y="0"/>
            <a:ext cx="4287520" cy="6858000"/>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527326"/>
            <a:ext cx="7191488" cy="496134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 (Optional):</a:t>
            </a:r>
          </a:p>
          <a:p>
            <a:pPr lvl="0"/>
            <a:r>
              <a:rPr lang="en-US" dirty="0"/>
              <a:t>Act Investigation:</a:t>
            </a:r>
          </a:p>
          <a:p>
            <a:pPr lvl="0"/>
            <a:r>
              <a:rPr lang="en-US" dirty="0"/>
              <a:t>Act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10342268" y="67851"/>
            <a:ext cx="1691880" cy="1767920"/>
          </a:xfrm>
          <a:prstGeom prst="rect">
            <a:avLst/>
          </a:prstGeom>
        </p:spPr>
      </p:pic>
      <p:sp>
        <p:nvSpPr>
          <p:cNvPr id="19"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4" name="Title 3">
            <a:extLst>
              <a:ext uri="{FF2B5EF4-FFF2-40B4-BE49-F238E27FC236}">
                <a16:creationId xmlns:a16="http://schemas.microsoft.com/office/drawing/2014/main" id="{6A2AEA16-48EB-F08C-35F4-F05A42299B3D}"/>
              </a:ext>
            </a:extLst>
          </p:cNvPr>
          <p:cNvSpPr>
            <a:spLocks noGrp="1"/>
          </p:cNvSpPr>
          <p:nvPr>
            <p:ph type="title" hasCustomPrompt="1"/>
          </p:nvPr>
        </p:nvSpPr>
        <p:spPr>
          <a:xfrm>
            <a:off x="4431552" y="201763"/>
            <a:ext cx="5798298" cy="1325563"/>
          </a:xfrm>
        </p:spPr>
        <p:txBody>
          <a:bodyPr/>
          <a:lstStyle>
            <a:lvl1pPr>
              <a:defRPr b="1"/>
            </a:lvl1pPr>
          </a:lstStyle>
          <a:p>
            <a:r>
              <a:rPr lang="en-US" dirty="0"/>
              <a:t>Click to add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92784"/>
            <a:ext cx="10924717" cy="410745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84917"/>
            <a:ext cx="7221166" cy="563697"/>
          </a:xfrm>
        </p:spPr>
        <p:txBody>
          <a:bodyPr>
            <a:normAutofit/>
          </a:bodyPr>
          <a:lstStyle>
            <a:lvl1pPr marL="0" indent="0" algn="ctr">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143201" y="-15006"/>
            <a:ext cx="8539392" cy="1297278"/>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1632506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48614"/>
            <a:ext cx="10924717" cy="435162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143201" y="-15006"/>
            <a:ext cx="8539392" cy="1297278"/>
          </a:xfrm>
        </p:spPr>
        <p:txBody>
          <a:bodyPr/>
          <a:lstStyle>
            <a:lvl1pPr algn="ctr">
              <a:defRPr b="1"/>
            </a:lvl1pPr>
          </a:lstStyle>
          <a:p>
            <a:r>
              <a:rPr lang="en-US" dirty="0"/>
              <a:t>Click to add 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21763"/>
            <a:ext cx="10924717" cy="4178474"/>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34704" y="1389155"/>
            <a:ext cx="7735235" cy="562282"/>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734704" y="384199"/>
            <a:ext cx="7735235" cy="751252"/>
          </a:xfrm>
        </p:spPr>
        <p:txBody>
          <a:bodyPr/>
          <a:lstStyle>
            <a:lvl1pPr>
              <a:defRPr b="1"/>
            </a:lvl1pPr>
          </a:lstStyle>
          <a:p>
            <a:r>
              <a:rPr lang="en-US" dirty="0"/>
              <a:t>Click to add title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4511"/>
            <a:ext cx="10924717" cy="4535726"/>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734704" y="384199"/>
            <a:ext cx="7735235" cy="760164"/>
          </a:xfrm>
        </p:spPr>
        <p:txBody>
          <a:bodyPr/>
          <a:lstStyle>
            <a:lvl1pPr>
              <a:defRPr b="1"/>
            </a:lvl1pPr>
          </a:lstStyle>
          <a:p>
            <a:r>
              <a:rPr lang="en-US" dirty="0"/>
              <a:t>Click to add title</a:t>
            </a:r>
          </a:p>
        </p:txBody>
      </p:sp>
    </p:spTree>
    <p:extLst>
      <p:ext uri="{BB962C8B-B14F-4D97-AF65-F5344CB8AC3E}">
        <p14:creationId xmlns:p14="http://schemas.microsoft.com/office/powerpoint/2010/main" val="2379418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074609"/>
            <a:ext cx="10924717" cy="4248846"/>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5" y="1423102"/>
            <a:ext cx="8886631" cy="528592"/>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8881749" cy="890588"/>
          </a:xfrm>
        </p:spPr>
        <p:txBody>
          <a:bodyPr/>
          <a:lstStyle>
            <a:lvl1pPr>
              <a:defRPr b="1"/>
            </a:lvl1pPr>
          </a:lstStyle>
          <a:p>
            <a:r>
              <a:rPr lang="en-US" dirty="0"/>
              <a:t>Click to add title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52600"/>
            <a:ext cx="10924717" cy="4570855"/>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8881749" cy="890588"/>
          </a:xfrm>
        </p:spPr>
        <p:txBody>
          <a:bodyPr/>
          <a:lstStyle>
            <a:lvl1pPr>
              <a:defRPr b="1"/>
            </a:lvl1pPr>
          </a:lstStyle>
          <a:p>
            <a:r>
              <a:rPr lang="en-US" dirty="0"/>
              <a:t>Click to add title</a:t>
            </a:r>
          </a:p>
        </p:txBody>
      </p:sp>
    </p:spTree>
    <p:extLst>
      <p:ext uri="{BB962C8B-B14F-4D97-AF65-F5344CB8AC3E}">
        <p14:creationId xmlns:p14="http://schemas.microsoft.com/office/powerpoint/2010/main" val="942296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Glossary</a:t>
            </a:r>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4" name="Text Placeholder 3">
            <a:extLst>
              <a:ext uri="{FF2B5EF4-FFF2-40B4-BE49-F238E27FC236}">
                <a16:creationId xmlns:a16="http://schemas.microsoft.com/office/drawing/2014/main" id="{36E95231-6C47-A4AB-146A-3B3BC7F2A29B}"/>
              </a:ext>
            </a:extLst>
          </p:cNvPr>
          <p:cNvSpPr>
            <a:spLocks noGrp="1"/>
          </p:cNvSpPr>
          <p:nvPr>
            <p:ph type="body" sz="quarter" idx="10" hasCustomPrompt="1"/>
          </p:nvPr>
        </p:nvSpPr>
        <p:spPr>
          <a:xfrm>
            <a:off x="515938" y="1527175"/>
            <a:ext cx="11493500" cy="4492625"/>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1"/>
            <a:r>
              <a:rPr lang="en-US" dirty="0"/>
              <a:t>Click to add glossary words</a:t>
            </a:r>
          </a:p>
        </p:txBody>
      </p:sp>
    </p:spTree>
    <p:extLst>
      <p:ext uri="{BB962C8B-B14F-4D97-AF65-F5344CB8AC3E}">
        <p14:creationId xmlns:p14="http://schemas.microsoft.com/office/powerpoint/2010/main" val="521374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losin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5107" y="4566822"/>
            <a:ext cx="1747228" cy="1747228"/>
          </a:xfrm>
          <a:prstGeom prst="rect">
            <a:avLst/>
          </a:prstGeom>
        </p:spPr>
      </p:pic>
      <p:pic>
        <p:nvPicPr>
          <p:cNvPr id="9"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28895" y="2972520"/>
            <a:ext cx="1385821" cy="1385821"/>
          </a:xfrm>
          <a:prstGeom prst="rect">
            <a:avLst/>
          </a:prstGeom>
        </p:spPr>
      </p:pic>
      <p:pic>
        <p:nvPicPr>
          <p:cNvPr id="10" name="Graphic 9">
            <a:extLst>
              <a:ext uri="{FF2B5EF4-FFF2-40B4-BE49-F238E27FC236}">
                <a16:creationId xmlns:a16="http://schemas.microsoft.com/office/drawing/2014/main" id="{1A2DC491-EA74-1A63-78D5-3236C8B0D4DE}"/>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46740" y="4586054"/>
            <a:ext cx="1645260" cy="1645260"/>
          </a:xfrm>
          <a:prstGeom prst="rect">
            <a:avLst/>
          </a:prstGeom>
        </p:spPr>
      </p:pic>
      <p:pic>
        <p:nvPicPr>
          <p:cNvPr id="1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74225" y="3261863"/>
            <a:ext cx="1182816" cy="1182816"/>
          </a:xfrm>
          <a:prstGeom prst="rect">
            <a:avLst/>
          </a:prstGeom>
        </p:spPr>
      </p:pic>
      <p:pic>
        <p:nvPicPr>
          <p:cNvPr id="1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15804" y="5372414"/>
            <a:ext cx="1118205" cy="1118205"/>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86198" y="116366"/>
            <a:ext cx="3175540" cy="1055927"/>
          </a:xfrm>
        </p:spPr>
        <p:txBody>
          <a:bodyPr anchor="ctr">
            <a:normAutofit/>
          </a:bodyPr>
          <a:lstStyle>
            <a:lvl1pPr algn="ctr">
              <a:defRPr sz="6000">
                <a:solidFill>
                  <a:schemeClr val="tx1"/>
                </a:solidFill>
              </a:defRPr>
            </a:lvl1pPr>
          </a:lstStyle>
          <a:p>
            <a:r>
              <a:rPr lang="en-US" dirty="0"/>
              <a:t>Symbols</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12"/>
          <a:stretch>
            <a:fillRect/>
          </a:stretch>
        </p:blipFill>
        <p:spPr>
          <a:xfrm>
            <a:off x="4211462" y="5017078"/>
            <a:ext cx="1691880" cy="1767920"/>
          </a:xfrm>
          <a:prstGeom prst="rect">
            <a:avLst/>
          </a:prstGeom>
        </p:spPr>
      </p:pic>
      <p:pic>
        <p:nvPicPr>
          <p:cNvPr id="1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5114" r="15244"/>
          <a:stretch/>
        </p:blipFill>
        <p:spPr>
          <a:xfrm>
            <a:off x="10659809" y="2654778"/>
            <a:ext cx="1186387" cy="1703563"/>
          </a:xfrm>
          <a:prstGeom prst="rect">
            <a:avLst/>
          </a:prstGeom>
        </p:spPr>
      </p:pic>
      <p:pic>
        <p:nvPicPr>
          <p:cNvPr id="16" name="Picture 15"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15"/>
          <a:stretch>
            <a:fillRect/>
          </a:stretch>
        </p:blipFill>
        <p:spPr>
          <a:xfrm>
            <a:off x="3610526" y="3229907"/>
            <a:ext cx="2629770" cy="1570293"/>
          </a:xfrm>
          <a:prstGeom prst="rect">
            <a:avLst/>
          </a:prstGeom>
        </p:spPr>
      </p:pic>
      <p:pic>
        <p:nvPicPr>
          <p:cNvPr id="18" name="Picture 17"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16"/>
          <a:stretch>
            <a:fillRect/>
          </a:stretch>
        </p:blipFill>
        <p:spPr>
          <a:xfrm>
            <a:off x="4118318" y="1352682"/>
            <a:ext cx="1787624" cy="1563092"/>
          </a:xfrm>
          <a:prstGeom prst="rect">
            <a:avLst/>
          </a:prstGeom>
        </p:spPr>
      </p:pic>
      <p:pic>
        <p:nvPicPr>
          <p:cNvPr id="36" name="Picture 35">
            <a:extLst>
              <a:ext uri="{FF2B5EF4-FFF2-40B4-BE49-F238E27FC236}">
                <a16:creationId xmlns:a16="http://schemas.microsoft.com/office/drawing/2014/main" id="{E52436D3-97AB-EA58-FCD8-68E3D9EB091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430334" y="5006843"/>
            <a:ext cx="1687984" cy="1687984"/>
          </a:xfrm>
          <a:prstGeom prst="rect">
            <a:avLst/>
          </a:prstGeom>
        </p:spPr>
      </p:pic>
      <p:pic>
        <p:nvPicPr>
          <p:cNvPr id="38" name="Picture 37">
            <a:extLst>
              <a:ext uri="{FF2B5EF4-FFF2-40B4-BE49-F238E27FC236}">
                <a16:creationId xmlns:a16="http://schemas.microsoft.com/office/drawing/2014/main" id="{60AB093A-50E3-9BED-96BE-4CB9917ABA4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6769" y="3188627"/>
            <a:ext cx="1844059" cy="1642065"/>
          </a:xfrm>
          <a:prstGeom prst="rect">
            <a:avLst/>
          </a:prstGeom>
        </p:spPr>
      </p:pic>
      <p:pic>
        <p:nvPicPr>
          <p:cNvPr id="39" name="Picture 38">
            <a:extLst>
              <a:ext uri="{FF2B5EF4-FFF2-40B4-BE49-F238E27FC236}">
                <a16:creationId xmlns:a16="http://schemas.microsoft.com/office/drawing/2014/main" id="{BC8C06FB-1CCC-0222-1970-34B052FFF62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373968" y="1424190"/>
            <a:ext cx="1507228" cy="1507228"/>
          </a:xfrm>
          <a:prstGeom prst="rect">
            <a:avLst/>
          </a:prstGeom>
        </p:spPr>
      </p:pic>
      <p:pic>
        <p:nvPicPr>
          <p:cNvPr id="40" name="Picture 39">
            <a:extLst>
              <a:ext uri="{FF2B5EF4-FFF2-40B4-BE49-F238E27FC236}">
                <a16:creationId xmlns:a16="http://schemas.microsoft.com/office/drawing/2014/main" id="{4DF44CF5-8F20-222D-21F4-E6B940C4F38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17992" y="5006843"/>
            <a:ext cx="1680209" cy="1590399"/>
          </a:xfrm>
          <a:prstGeom prst="rect">
            <a:avLst/>
          </a:prstGeom>
        </p:spPr>
      </p:pic>
      <p:pic>
        <p:nvPicPr>
          <p:cNvPr id="41" name="Picture 40">
            <a:extLst>
              <a:ext uri="{FF2B5EF4-FFF2-40B4-BE49-F238E27FC236}">
                <a16:creationId xmlns:a16="http://schemas.microsoft.com/office/drawing/2014/main" id="{121BD45D-93EA-576A-8A0A-AE3272360AA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563443" y="3188627"/>
            <a:ext cx="1317753" cy="1584455"/>
          </a:xfrm>
          <a:prstGeom prst="rect">
            <a:avLst/>
          </a:prstGeom>
        </p:spPr>
      </p:pic>
      <p:pic>
        <p:nvPicPr>
          <p:cNvPr id="42" name="Picture 41">
            <a:extLst>
              <a:ext uri="{FF2B5EF4-FFF2-40B4-BE49-F238E27FC236}">
                <a16:creationId xmlns:a16="http://schemas.microsoft.com/office/drawing/2014/main" id="{810C5492-8F0F-89DC-E1B9-47D0F7FB2F37}"/>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25767" y="1435404"/>
            <a:ext cx="1614875" cy="1597249"/>
          </a:xfrm>
          <a:prstGeom prst="rect">
            <a:avLst/>
          </a:prstGeom>
          <a:solidFill>
            <a:srgbClr val="00A1DD">
              <a:alpha val="0"/>
            </a:srgbClr>
          </a:solidFill>
        </p:spPr>
      </p:pic>
      <p:pic>
        <p:nvPicPr>
          <p:cNvPr id="43" name="Picture 42">
            <a:extLst>
              <a:ext uri="{FF2B5EF4-FFF2-40B4-BE49-F238E27FC236}">
                <a16:creationId xmlns:a16="http://schemas.microsoft.com/office/drawing/2014/main" id="{9FADE8F2-E92E-1BF0-CC4E-92061BE7E993}"/>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664348" y="219325"/>
            <a:ext cx="6802569" cy="916680"/>
          </a:xfrm>
          <a:prstGeom prst="rect">
            <a:avLst/>
          </a:prstGeom>
        </p:spPr>
      </p:pic>
      <p:pic>
        <p:nvPicPr>
          <p:cNvPr id="44" name="Picture 43">
            <a:extLst>
              <a:ext uri="{FF2B5EF4-FFF2-40B4-BE49-F238E27FC236}">
                <a16:creationId xmlns:a16="http://schemas.microsoft.com/office/drawing/2014/main" id="{FFF23187-F68F-28ED-3DE2-13895540D987}"/>
              </a:ext>
            </a:extLst>
          </p:cNvPr>
          <p:cNvPicPr>
            <a:picLocks noChangeAspect="1"/>
          </p:cNvPicPr>
          <p:nvPr userDrawn="1"/>
        </p:nvPicPr>
        <p:blipFill>
          <a:blip r:embed="rId24"/>
          <a:srcRect l="26072" t="21587" r="27768" b="65238"/>
          <a:stretch/>
        </p:blipFill>
        <p:spPr>
          <a:xfrm>
            <a:off x="7198031" y="1494086"/>
            <a:ext cx="4748126" cy="762272"/>
          </a:xfrm>
          <a:prstGeom prst="rect">
            <a:avLst/>
          </a:prstGeom>
        </p:spPr>
      </p:pic>
      <p:pic>
        <p:nvPicPr>
          <p:cNvPr id="3" name="Picture 2" descr="A blue binoculars with black background&#10;&#10;Description automatically generated">
            <a:extLst>
              <a:ext uri="{FF2B5EF4-FFF2-40B4-BE49-F238E27FC236}">
                <a16:creationId xmlns:a16="http://schemas.microsoft.com/office/drawing/2014/main" id="{E83BFFAA-2E8B-7A9F-1CAA-732E27504638}"/>
              </a:ext>
            </a:extLst>
          </p:cNvPr>
          <p:cNvPicPr>
            <a:picLocks noChangeAspect="1"/>
          </p:cNvPicPr>
          <p:nvPr userDrawn="1"/>
        </p:nvPicPr>
        <p:blipFill>
          <a:blip r:embed="rId25"/>
          <a:stretch>
            <a:fillRect/>
          </a:stretch>
        </p:blipFill>
        <p:spPr>
          <a:xfrm>
            <a:off x="6143064" y="1875222"/>
            <a:ext cx="1023299" cy="857254"/>
          </a:xfrm>
          <a:prstGeom prst="rect">
            <a:avLst/>
          </a:prstGeom>
        </p:spPr>
      </p:pic>
      <p:pic>
        <p:nvPicPr>
          <p:cNvPr id="4" name="Picture 3" descr="A yellow globe with a magnifying glass&#10;&#10;Description automatically generated">
            <a:extLst>
              <a:ext uri="{FF2B5EF4-FFF2-40B4-BE49-F238E27FC236}">
                <a16:creationId xmlns:a16="http://schemas.microsoft.com/office/drawing/2014/main" id="{D1F81F66-2ECE-B80E-A1E4-C6F00FDEE45C}"/>
              </a:ext>
            </a:extLst>
          </p:cNvPr>
          <p:cNvPicPr>
            <a:picLocks noChangeAspect="1"/>
          </p:cNvPicPr>
          <p:nvPr userDrawn="1"/>
        </p:nvPicPr>
        <p:blipFill>
          <a:blip r:embed="rId26"/>
          <a:stretch>
            <a:fillRect/>
          </a:stretch>
        </p:blipFill>
        <p:spPr>
          <a:xfrm>
            <a:off x="9210281" y="4874982"/>
            <a:ext cx="1336460" cy="1356331"/>
          </a:xfrm>
          <a:prstGeom prst="rect">
            <a:avLst/>
          </a:prstGeom>
        </p:spPr>
      </p:pic>
      <p:pic>
        <p:nvPicPr>
          <p:cNvPr id="5" name="Picture 4">
            <a:extLst>
              <a:ext uri="{FF2B5EF4-FFF2-40B4-BE49-F238E27FC236}">
                <a16:creationId xmlns:a16="http://schemas.microsoft.com/office/drawing/2014/main" id="{C7E10E21-F5D0-63EB-D3CB-2366399B1817}"/>
              </a:ext>
              <a:ext uri="{C183D7F6-B498-43B3-948B-1728B52AA6E4}">
                <adec:decorative xmlns:adec="http://schemas.microsoft.com/office/drawing/2017/decorative" val="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291394" y="3261863"/>
            <a:ext cx="1276350" cy="1355166"/>
          </a:xfrm>
          <a:prstGeom prst="rect">
            <a:avLst/>
          </a:prstGeom>
        </p:spPr>
      </p:pic>
    </p:spTree>
    <p:extLst>
      <p:ext uri="{BB962C8B-B14F-4D97-AF65-F5344CB8AC3E}">
        <p14:creationId xmlns:p14="http://schemas.microsoft.com/office/powerpoint/2010/main" val="3388589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FD992B0-A519-A120-5871-8CEDBBE5696A}"/>
              </a:ext>
            </a:extLst>
          </p:cNvPr>
          <p:cNvSpPr/>
          <p:nvPr userDrawn="1"/>
        </p:nvSpPr>
        <p:spPr>
          <a:xfrm>
            <a:off x="0" y="10156"/>
            <a:ext cx="12192000" cy="392016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Discover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08155"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27" name="Picture 26"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3"/>
          <a:stretch>
            <a:fillRect/>
          </a:stretch>
        </p:blipFill>
        <p:spPr>
          <a:xfrm>
            <a:off x="287855" y="4177534"/>
            <a:ext cx="2220300" cy="194142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5"/>
            <a:ext cx="4287520" cy="6847845"/>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98712"/>
            <a:ext cx="7191488" cy="4989956"/>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 (Optional):</a:t>
            </a:r>
          </a:p>
          <a:p>
            <a:pPr lvl="0"/>
            <a:r>
              <a:rPr lang="en-US" dirty="0"/>
              <a:t>Discovery Investigation:</a:t>
            </a:r>
          </a:p>
          <a:p>
            <a:pPr lvl="0"/>
            <a:r>
              <a:rPr lang="en-US" dirty="0"/>
              <a:t>Discover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0265767" y="96465"/>
            <a:ext cx="1768381" cy="1546266"/>
          </a:xfrm>
          <a:prstGeom prst="rect">
            <a:avLst/>
          </a:prstGeom>
        </p:spPr>
      </p:pic>
      <p:sp>
        <p:nvSpPr>
          <p:cNvPr id="15"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3" name="Title 2">
            <a:extLst>
              <a:ext uri="{FF2B5EF4-FFF2-40B4-BE49-F238E27FC236}">
                <a16:creationId xmlns:a16="http://schemas.microsoft.com/office/drawing/2014/main" id="{E579BC1A-F610-9F8C-90F0-00142451E9FB}"/>
              </a:ext>
            </a:extLst>
          </p:cNvPr>
          <p:cNvSpPr>
            <a:spLocks noGrp="1"/>
          </p:cNvSpPr>
          <p:nvPr>
            <p:ph type="title" hasCustomPrompt="1"/>
          </p:nvPr>
        </p:nvSpPr>
        <p:spPr>
          <a:xfrm>
            <a:off x="4431551" y="315025"/>
            <a:ext cx="5834215" cy="1183687"/>
          </a:xfrm>
        </p:spPr>
        <p:txBody>
          <a:bodyPr/>
          <a:lstStyle>
            <a:lvl1pPr>
              <a:defRPr b="1"/>
            </a:lvl1pPr>
          </a:lstStyle>
          <a:p>
            <a:r>
              <a:rPr lang="en-US" dirty="0"/>
              <a:t>Discover Overview</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11839" y="1328485"/>
            <a:ext cx="7221166" cy="523144"/>
          </a:xfrm>
        </p:spPr>
        <p:txBody>
          <a:bodyPr>
            <a:normAutofit/>
          </a:bodyPr>
          <a:lstStyle>
            <a:lvl1pPr marL="0" indent="0" algn="ctr">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2811839" y="-8894"/>
            <a:ext cx="7221166" cy="1325563"/>
          </a:xfrm>
        </p:spPr>
        <p:txBody>
          <a:bodyPr/>
          <a:lstStyle>
            <a:lvl1pPr algn="ctr">
              <a:defRPr b="1"/>
            </a:lvl1pPr>
          </a:lstStyle>
          <a:p>
            <a:r>
              <a:rPr lang="en-US" dirty="0"/>
              <a:t>Click to add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95475"/>
            <a:ext cx="10924717" cy="4404762"/>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3488924" y="-8893"/>
            <a:ext cx="6125593" cy="1283920"/>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263438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51595" y="1377400"/>
            <a:ext cx="9321413" cy="556175"/>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30966"/>
            <a:ext cx="10924717" cy="4469271"/>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extLst>
      <p:ext uri="{BB962C8B-B14F-4D97-AF65-F5344CB8AC3E}">
        <p14:creationId xmlns:p14="http://schemas.microsoft.com/office/powerpoint/2010/main" val="148643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080366"/>
            <a:ext cx="10924717" cy="4243089"/>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93350"/>
            <a:ext cx="9511824" cy="568013"/>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6/9/2025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‹Nº›</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86" r:id="rId3"/>
    <p:sldLayoutId id="2147483677" r:id="rId4"/>
    <p:sldLayoutId id="2147483674" r:id="rId5"/>
    <p:sldLayoutId id="2147483690" r:id="rId6"/>
    <p:sldLayoutId id="2147483680" r:id="rId7"/>
    <p:sldLayoutId id="2147483691" r:id="rId8"/>
    <p:sldLayoutId id="2147483683" r:id="rId9"/>
    <p:sldLayoutId id="2147483697" r:id="rId10"/>
    <p:sldLayoutId id="2147483687" r:id="rId11"/>
    <p:sldLayoutId id="2147483675" r:id="rId12"/>
    <p:sldLayoutId id="2147483678" r:id="rId13"/>
    <p:sldLayoutId id="2147483692" r:id="rId14"/>
    <p:sldLayoutId id="2147483681" r:id="rId15"/>
    <p:sldLayoutId id="2147483689" r:id="rId16"/>
    <p:sldLayoutId id="2147483684" r:id="rId17"/>
    <p:sldLayoutId id="2147483693" r:id="rId18"/>
    <p:sldLayoutId id="2147483688" r:id="rId19"/>
    <p:sldLayoutId id="2147483676" r:id="rId20"/>
    <p:sldLayoutId id="2147483694" r:id="rId21"/>
    <p:sldLayoutId id="2147483679" r:id="rId22"/>
    <p:sldLayoutId id="2147483682" r:id="rId23"/>
    <p:sldLayoutId id="2147483695" r:id="rId24"/>
    <p:sldLayoutId id="2147483685" r:id="rId25"/>
    <p:sldLayoutId id="2147483696" r:id="rId26"/>
    <p:sldLayoutId id="2147483698" r:id="rId27"/>
    <p:sldLayoutId id="214748369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rtl="0"/>
            <a:r>
              <a:rPr lang="es-US" sz="3600" b="0" i="0" u="none" baseline="0">
                <a:solidFill>
                  <a:srgbClr val="000000"/>
                </a:solidFill>
              </a:rPr>
              <a:t>Energía y elecciones diarias</a:t>
            </a:r>
            <a:br>
              <a:rPr lang="es-US"/>
            </a:br>
            <a:r>
              <a:rPr lang="es-US" b="0" i="0" u="none" baseline="0"/>
              <a:t>Comprender</a:t>
            </a:r>
          </a:p>
        </p:txBody>
      </p:sp>
      <p:sp>
        <p:nvSpPr>
          <p:cNvPr id="3" name="Subtitle 2"/>
          <p:cNvSpPr>
            <a:spLocks noGrp="1"/>
          </p:cNvSpPr>
          <p:nvPr>
            <p:ph type="subTitle" idx="1"/>
          </p:nvPr>
        </p:nvSpPr>
        <p:spPr>
          <a:xfrm>
            <a:off x="2937389" y="4327244"/>
            <a:ext cx="9035780" cy="607910"/>
          </a:xfrm>
        </p:spPr>
        <p:txBody>
          <a:bodyPr/>
          <a:lstStyle/>
          <a:p>
            <a:pPr algn="l" rtl="0"/>
            <a:r>
              <a:rPr lang="es-US" b="1" i="0" u="none" baseline="0" dirty="0"/>
              <a:t>¿Cómo puedo consumir menos energía?</a:t>
            </a:r>
          </a:p>
          <a:p>
            <a:endParaRPr lang="es-US" dirty="0"/>
          </a:p>
        </p:txBody>
      </p:sp>
    </p:spTree>
    <p:extLst>
      <p:ext uri="{BB962C8B-B14F-4D97-AF65-F5344CB8AC3E}">
        <p14:creationId xmlns:p14="http://schemas.microsoft.com/office/powerpoint/2010/main" val="977195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7CEF4-BBAA-4F0E-0247-D077E6563F33}"/>
              </a:ext>
            </a:extLst>
          </p:cNvPr>
          <p:cNvSpPr>
            <a:spLocks noGrp="1"/>
          </p:cNvSpPr>
          <p:nvPr>
            <p:ph type="title"/>
          </p:nvPr>
        </p:nvSpPr>
        <p:spPr>
          <a:xfrm>
            <a:off x="2029527" y="323849"/>
            <a:ext cx="10162473" cy="749731"/>
          </a:xfrm>
        </p:spPr>
        <p:txBody>
          <a:bodyPr vert="horz" lIns="91440" tIns="45720" rIns="91440" bIns="45720" rtlCol="0" anchor="b">
            <a:normAutofit/>
          </a:bodyPr>
          <a:lstStyle/>
          <a:p>
            <a:pPr algn="l" rtl="0"/>
            <a:r>
              <a:rPr lang="es-US" sz="3650" b="1" i="0" u="none" baseline="0" dirty="0"/>
              <a:t>Investigación de Comprender, diapositiva 4</a:t>
            </a:r>
          </a:p>
        </p:txBody>
      </p:sp>
      <p:sp>
        <p:nvSpPr>
          <p:cNvPr id="2" name="Content Placeholder 1"/>
          <p:cNvSpPr>
            <a:spLocks noGrp="1"/>
          </p:cNvSpPr>
          <p:nvPr>
            <p:ph sz="quarter" idx="11"/>
          </p:nvPr>
        </p:nvSpPr>
        <p:spPr>
          <a:xfrm>
            <a:off x="633641" y="1941443"/>
            <a:ext cx="11362974" cy="4358794"/>
          </a:xfrm>
        </p:spPr>
        <p:txBody>
          <a:bodyPr/>
          <a:lstStyle/>
          <a:p>
            <a:pPr lvl="0" algn="l" rtl="0">
              <a:buFont typeface="+mj-lt"/>
              <a:buAutoNum type="arabicPeriod" startAt="3"/>
            </a:pPr>
            <a:r>
              <a:rPr lang="es-US" b="0" i="0" u="none" baseline="0" dirty="0"/>
              <a:t>Revisa los resultados de tus investigaciones. Identifica dónde se desperdicia energía, como cuando las personas conducen solas en lugar de compartir viajes o los productos viajan largas distancias en lugar de provenir de fuentes locales. Debate las posibles alternativas que podrían reducir el desperdicio </a:t>
            </a:r>
            <a:br>
              <a:rPr lang="es-US" b="0" i="0" u="none" baseline="0" dirty="0"/>
            </a:br>
            <a:r>
              <a:rPr lang="es-US" b="0" i="0" u="none" baseline="0" dirty="0"/>
              <a:t>de energía, como aumentar los transportes compartidos, ir a pie o en bicicleta cuando se trate de trayectos cortos, o elegir productos fabricados o cultivados en los alrededores.</a:t>
            </a:r>
          </a:p>
          <a:p>
            <a:pPr lvl="0" algn="l" rtl="0">
              <a:buFont typeface="+mj-lt"/>
              <a:buAutoNum type="arabicPeriod" startAt="3"/>
            </a:pPr>
            <a:r>
              <a:rPr lang="es-US" b="0" i="0" u="none" baseline="0" dirty="0"/>
              <a:t>A partir de tus conclusiones, elabora una lista de estrategias que podrían funcionar en tu comunidad. A continuación, selecciona un hábito de ahorro </a:t>
            </a:r>
            <a:br>
              <a:rPr lang="es-US" b="0" i="0" u="none" baseline="0" dirty="0"/>
            </a:br>
            <a:r>
              <a:rPr lang="es-US" b="0" i="0" u="none" baseline="0" dirty="0"/>
              <a:t>de energía para adoptar y explica de qué manera puede incidir.</a:t>
            </a:r>
          </a:p>
        </p:txBody>
      </p:sp>
    </p:spTree>
    <p:extLst>
      <p:ext uri="{BB962C8B-B14F-4D97-AF65-F5344CB8AC3E}">
        <p14:creationId xmlns:p14="http://schemas.microsoft.com/office/powerpoint/2010/main" val="755838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027541-FA84-D61F-3290-BE39B79ECE69}"/>
              </a:ext>
            </a:extLst>
          </p:cNvPr>
          <p:cNvSpPr>
            <a:spLocks noGrp="1"/>
          </p:cNvSpPr>
          <p:nvPr>
            <p:ph type="title"/>
          </p:nvPr>
        </p:nvSpPr>
        <p:spPr>
          <a:xfrm>
            <a:off x="287686" y="314325"/>
            <a:ext cx="10515600" cy="772270"/>
          </a:xfrm>
        </p:spPr>
        <p:txBody>
          <a:bodyPr vert="horz" lIns="91440" tIns="45720" rIns="91440" bIns="45720" rtlCol="0" anchor="b">
            <a:normAutofit/>
          </a:bodyPr>
          <a:lstStyle/>
          <a:p>
            <a:pPr algn="l" rtl="0"/>
            <a:r>
              <a:rPr lang="es-US" sz="3400" b="1" i="0" u="none" baseline="0" dirty="0"/>
              <a:t>Extensión de la investigación de Comprender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527526" y="1292753"/>
            <a:ext cx="7221166" cy="851099"/>
          </a:xfrm>
        </p:spPr>
        <p:txBody>
          <a:bodyPr/>
          <a:lstStyle/>
          <a:p>
            <a:pPr algn="l" rtl="0"/>
            <a:r>
              <a:rPr lang="es-US" b="0" i="0" u="none" baseline="0"/>
              <a:t>¡Investiga más! </a:t>
            </a:r>
          </a:p>
        </p:txBody>
      </p:sp>
      <p:sp>
        <p:nvSpPr>
          <p:cNvPr id="2" name="Content Placeholder 1"/>
          <p:cNvSpPr>
            <a:spLocks noGrp="1"/>
          </p:cNvSpPr>
          <p:nvPr>
            <p:ph sz="quarter" idx="11"/>
          </p:nvPr>
        </p:nvSpPr>
        <p:spPr>
          <a:xfrm>
            <a:off x="527526" y="4429619"/>
            <a:ext cx="10924717" cy="2050870"/>
          </a:xfrm>
        </p:spPr>
        <p:txBody>
          <a:bodyPr/>
          <a:lstStyle/>
          <a:p>
            <a:pPr lvl="0" algn="l" rtl="0"/>
            <a:r>
              <a:rPr lang="es-US" b="0" i="0" u="none" baseline="0" dirty="0"/>
              <a:t>Elige si quieres centrarte en los cambios en el uso de la energía en casa que exploraste en la actividad Descubrir o en el uso de la energía </a:t>
            </a:r>
            <a:br>
              <a:rPr lang="es-US" b="0" i="0" u="none" baseline="0" dirty="0"/>
            </a:br>
            <a:r>
              <a:rPr lang="es-US" b="0" i="0" u="none" baseline="0" dirty="0"/>
              <a:t>en el transporte que exploraste en la actividad Comprender.</a:t>
            </a:r>
          </a:p>
        </p:txBody>
      </p:sp>
      <p:sp>
        <p:nvSpPr>
          <p:cNvPr id="7" name="TextBox 6">
            <a:extLst>
              <a:ext uri="{FF2B5EF4-FFF2-40B4-BE49-F238E27FC236}">
                <a16:creationId xmlns:a16="http://schemas.microsoft.com/office/drawing/2014/main" id="{3179A3EB-9C72-7089-748D-45CB32586E41}"/>
              </a:ext>
            </a:extLst>
          </p:cNvPr>
          <p:cNvSpPr txBox="1"/>
          <p:nvPr/>
        </p:nvSpPr>
        <p:spPr>
          <a:xfrm>
            <a:off x="474517" y="1813677"/>
            <a:ext cx="11647145" cy="2446504"/>
          </a:xfrm>
          <a:prstGeom prst="rect">
            <a:avLst/>
          </a:prstGeom>
          <a:noFill/>
        </p:spPr>
        <p:txBody>
          <a:bodyPr wrap="square">
            <a:spAutoFit/>
          </a:bodyPr>
          <a:lstStyle/>
          <a:p>
            <a:pPr algn="l" rtl="0">
              <a:lnSpc>
                <a:spcPct val="93000"/>
              </a:lnSpc>
            </a:pPr>
            <a:r>
              <a:rPr lang="es-US" sz="2350" b="0" i="0" u="none" baseline="0" dirty="0"/>
              <a:t>Dos de las principales formas en que las personas utilizan la energía son las actividades en el hogar y el transporte. Algunos usos de la energía son eficientes, mientras otros hábitos malgastan recursos. Reducir los desechos requiere creatividad y capacidad para resolver problemas. Pequeños cambios, como ajustar la iluminación o utilizar métodos de transporte alternativos, pueden tener un gran impacto. Comprender barreras como el costo, la conveniencia o la infraestructura puede ayudar a encontrar soluciones que hagan más accesible el uso sostenible de la energía.</a:t>
            </a:r>
          </a:p>
        </p:txBody>
      </p:sp>
    </p:spTree>
    <p:extLst>
      <p:ext uri="{BB962C8B-B14F-4D97-AF65-F5344CB8AC3E}">
        <p14:creationId xmlns:p14="http://schemas.microsoft.com/office/powerpoint/2010/main" val="322584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FEAB3-0DDD-5D12-B028-7836DDA667C4}"/>
              </a:ext>
            </a:extLst>
          </p:cNvPr>
          <p:cNvSpPr>
            <a:spLocks noGrp="1"/>
          </p:cNvSpPr>
          <p:nvPr>
            <p:ph type="title"/>
          </p:nvPr>
        </p:nvSpPr>
        <p:spPr>
          <a:xfrm>
            <a:off x="527525" y="342900"/>
            <a:ext cx="10086975" cy="772270"/>
          </a:xfrm>
        </p:spPr>
        <p:txBody>
          <a:bodyPr vert="horz" lIns="91440" tIns="45720" rIns="91440" bIns="45720" rtlCol="0" anchor="b">
            <a:noAutofit/>
          </a:bodyPr>
          <a:lstStyle/>
          <a:p>
            <a:pPr algn="l" rtl="0"/>
            <a:r>
              <a:rPr lang="es-US" sz="3600" b="1" i="0" u="none" baseline="0" dirty="0"/>
              <a:t>Extensión de la investigación </a:t>
            </a:r>
            <a:br>
              <a:rPr lang="es-US" sz="3600" b="1" i="0" u="none" baseline="0" dirty="0"/>
            </a:br>
            <a:r>
              <a:rPr lang="es-US" sz="3600" b="1" i="0" u="none" baseline="0" dirty="0"/>
              <a:t>de Comprender, diapositiva 2</a:t>
            </a:r>
          </a:p>
        </p:txBody>
      </p:sp>
      <p:sp>
        <p:nvSpPr>
          <p:cNvPr id="2" name="Content Placeholder 1"/>
          <p:cNvSpPr>
            <a:spLocks noGrp="1"/>
          </p:cNvSpPr>
          <p:nvPr>
            <p:ph sz="quarter" idx="11"/>
          </p:nvPr>
        </p:nvSpPr>
        <p:spPr>
          <a:xfrm>
            <a:off x="527525" y="1725756"/>
            <a:ext cx="11594137" cy="4542280"/>
          </a:xfrm>
        </p:spPr>
        <p:txBody>
          <a:bodyPr>
            <a:noAutofit/>
          </a:bodyPr>
          <a:lstStyle/>
          <a:p>
            <a:pPr algn="l" rtl="0">
              <a:buFont typeface="+mj-lt"/>
              <a:buAutoNum type="arabicPeriod" startAt="2"/>
            </a:pPr>
            <a:r>
              <a:rPr lang="es-US" sz="1800" b="0" i="0" u="none" baseline="0" dirty="0"/>
              <a:t>Piensa en silencio sobre las siguientes preguntas y anota tus respuestas en la hoja de trabajo Evitar, Cambiar y Mejorar.</a:t>
            </a:r>
          </a:p>
          <a:p>
            <a:pPr marL="1027113" algn="l" rtl="0">
              <a:lnSpc>
                <a:spcPct val="80000"/>
              </a:lnSpc>
              <a:buFont typeface="+mj-lt"/>
              <a:buAutoNum type="alphaLcPeriod"/>
            </a:pPr>
            <a:r>
              <a:rPr lang="es-US" sz="1800" b="0" i="0" u="none" baseline="0" dirty="0"/>
              <a:t>¿Cómo podrías ayudar a tu comunidad a evitar hábitos de consumo energético que no son sostenibles?</a:t>
            </a:r>
          </a:p>
          <a:p>
            <a:pPr marL="1027113" algn="l" rtl="0">
              <a:buFont typeface="+mj-lt"/>
              <a:buAutoNum type="alphaLcPeriod"/>
            </a:pPr>
            <a:r>
              <a:rPr lang="es-US" sz="1800" b="0" i="0" u="none" baseline="0" dirty="0"/>
              <a:t>¿Cómo podrías ayudar a tu comunidad a cambiar hacia hábitos de consumo energético más sostenibles?</a:t>
            </a:r>
          </a:p>
          <a:p>
            <a:pPr marL="1027113" algn="l" rtl="0">
              <a:buFont typeface="+mj-lt"/>
              <a:buAutoNum type="alphaLcPeriod"/>
            </a:pPr>
            <a:r>
              <a:rPr lang="es-US" sz="1800" b="0" i="0" u="none" baseline="0" dirty="0"/>
              <a:t>¿Cómo podrías ayudar a mejorar hábitos de uso de la energía en tu comunidad?</a:t>
            </a:r>
          </a:p>
          <a:p>
            <a:pPr marL="1027113" indent="0" algn="l" rtl="0">
              <a:buNone/>
            </a:pPr>
            <a:r>
              <a:rPr lang="es-US" sz="1800" b="1" i="0" u="none" baseline="0" dirty="0"/>
              <a:t>Recurso: Hoja de trabajo Evitar, Cambiar y Mejorar</a:t>
            </a:r>
          </a:p>
          <a:p>
            <a:pPr algn="l" rtl="0">
              <a:buFont typeface="+mj-lt"/>
              <a:buAutoNum type="arabicPeriod" startAt="3"/>
            </a:pPr>
            <a:r>
              <a:rPr lang="es-US" sz="1800" b="0" i="0" u="none" baseline="0" dirty="0"/>
              <a:t>Evitar: piensa en cómo tu comunidad utiliza la energía en casa o a través del transporte. Identifica </a:t>
            </a:r>
            <a:br>
              <a:rPr lang="es-US" sz="1800" b="0" i="0" u="none" baseline="0" dirty="0"/>
            </a:br>
            <a:r>
              <a:rPr lang="es-US" sz="1800" b="0" i="0" u="none" baseline="0" dirty="0"/>
              <a:t>un lugar o una situación en la que podría evitarse o reducirse el consumo de energía. </a:t>
            </a:r>
          </a:p>
          <a:p>
            <a:pPr algn="l" rtl="0">
              <a:buFont typeface="+mj-lt"/>
              <a:buAutoNum type="arabicPeriod" startAt="3"/>
            </a:pPr>
            <a:r>
              <a:rPr lang="es-US" sz="1800" b="0" i="0" u="none" baseline="0" dirty="0"/>
              <a:t>Cambiar: revisa tus investigaciones. ¿Dónde has visto que se desperdicia energía? Investiga o desarrolla una lluvia de ideas que permita reducir el consumo de energía en estas áreas. Identifica un hábito que podría cambiar inmediatamente.</a:t>
            </a:r>
          </a:p>
          <a:p>
            <a:pPr algn="l" rtl="0">
              <a:buFont typeface="+mj-lt"/>
              <a:buAutoNum type="arabicPeriod" startAt="3"/>
            </a:pPr>
            <a:r>
              <a:rPr lang="es-US" sz="1800" b="0" i="0" u="none" baseline="0" dirty="0"/>
              <a:t>Mejorar: investiga u observa las barreras que impiden a las personas consumir menos energía en casa </a:t>
            </a:r>
            <a:br>
              <a:rPr lang="es-US" sz="1800" b="0" i="0" u="none" baseline="0" dirty="0"/>
            </a:br>
            <a:r>
              <a:rPr lang="es-US" sz="1800" b="0" i="0" u="none" baseline="0" dirty="0"/>
              <a:t>o a través de sus opciones de transporte. </a:t>
            </a:r>
          </a:p>
        </p:txBody>
      </p:sp>
    </p:spTree>
    <p:extLst>
      <p:ext uri="{BB962C8B-B14F-4D97-AF65-F5344CB8AC3E}">
        <p14:creationId xmlns:p14="http://schemas.microsoft.com/office/powerpoint/2010/main" val="227199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3E910-9F36-B5E2-7563-ADA4FCFFB434}"/>
              </a:ext>
            </a:extLst>
          </p:cNvPr>
          <p:cNvSpPr>
            <a:spLocks noGrp="1"/>
          </p:cNvSpPr>
          <p:nvPr>
            <p:ph type="title"/>
          </p:nvPr>
        </p:nvSpPr>
        <p:spPr>
          <a:xfrm>
            <a:off x="4431552" y="118389"/>
            <a:ext cx="7271164" cy="1325563"/>
          </a:xfrm>
        </p:spPr>
        <p:txBody>
          <a:bodyPr>
            <a:normAutofit/>
          </a:bodyPr>
          <a:lstStyle/>
          <a:p>
            <a:pPr algn="l" rtl="0"/>
            <a:r>
              <a:rPr lang="es-US" sz="3800" b="1" i="0" u="none" baseline="0" dirty="0"/>
              <a:t>Resumen de Comprender</a:t>
            </a:r>
          </a:p>
        </p:txBody>
      </p:sp>
      <p:sp>
        <p:nvSpPr>
          <p:cNvPr id="3" name="Subtitle 2">
            <a:extLst>
              <a:ext uri="{FF2B5EF4-FFF2-40B4-BE49-F238E27FC236}">
                <a16:creationId xmlns:a16="http://schemas.microsoft.com/office/drawing/2014/main" id="{7EC61346-F738-FFBA-CDEE-E79B6688D2B5}"/>
              </a:ext>
            </a:extLst>
          </p:cNvPr>
          <p:cNvSpPr>
            <a:spLocks noGrp="1"/>
          </p:cNvSpPr>
          <p:nvPr>
            <p:ph type="subTitle" idx="1"/>
          </p:nvPr>
        </p:nvSpPr>
        <p:spPr/>
        <p:txBody>
          <a:bodyPr/>
          <a:lstStyle/>
          <a:p>
            <a:pPr algn="l" rtl="0"/>
            <a:r>
              <a:rPr lang="es-US" b="1" i="0" u="none" baseline="0" dirty="0"/>
              <a:t>Objetivo de aprendizaje: </a:t>
            </a:r>
          </a:p>
          <a:p>
            <a:pPr algn="l" rtl="0"/>
            <a:r>
              <a:rPr lang="es-US" sz="2700" b="0" i="0" u="none" baseline="0" dirty="0"/>
              <a:t>Podremos identificar oportunidades para cambiar el uso </a:t>
            </a:r>
            <a:br>
              <a:rPr lang="es-US" sz="2700" b="0" i="0" u="none" baseline="0" dirty="0"/>
            </a:br>
            <a:r>
              <a:rPr lang="es-US" sz="2700" b="0" i="0" u="none" baseline="0" dirty="0"/>
              <a:t>de la energía en nuestra comunidad y proponer estrategias para reducir el consumo.</a:t>
            </a:r>
          </a:p>
        </p:txBody>
      </p:sp>
      <p:sp>
        <p:nvSpPr>
          <p:cNvPr id="2" name="Content Placeholder 1">
            <a:extLst>
              <a:ext uri="{FF2B5EF4-FFF2-40B4-BE49-F238E27FC236}">
                <a16:creationId xmlns:a16="http://schemas.microsoft.com/office/drawing/2014/main" id="{FA4AEFB5-D794-A465-101C-EBE3917F395B}"/>
              </a:ext>
            </a:extLst>
          </p:cNvPr>
          <p:cNvSpPr>
            <a:spLocks noGrp="1"/>
          </p:cNvSpPr>
          <p:nvPr>
            <p:ph sz="quarter" idx="11"/>
          </p:nvPr>
        </p:nvSpPr>
        <p:spPr>
          <a:xfrm>
            <a:off x="4431550" y="1447940"/>
            <a:ext cx="7760450" cy="4922022"/>
          </a:xfrm>
        </p:spPr>
        <p:txBody>
          <a:bodyPr>
            <a:noAutofit/>
          </a:bodyPr>
          <a:lstStyle/>
          <a:p>
            <a:pPr lvl="0" algn="l" rtl="0">
              <a:lnSpc>
                <a:spcPct val="85000"/>
              </a:lnSpc>
            </a:pPr>
            <a:r>
              <a:rPr lang="es-US" sz="2100" b="1" i="0" u="none" baseline="0" dirty="0"/>
              <a:t>Lectura de Comprender (opcional):</a:t>
            </a:r>
            <a:r>
              <a:rPr lang="es-US" sz="2100" b="0" i="0" u="none" baseline="0" dirty="0"/>
              <a:t> lectura de una </a:t>
            </a:r>
            <a:br>
              <a:rPr lang="es-US" sz="2100" b="0" i="0" u="none" baseline="0" dirty="0"/>
            </a:br>
            <a:r>
              <a:rPr lang="es-US" sz="2100" b="0" i="0" u="none" baseline="0" dirty="0"/>
              <a:t>página sobre cómo el transporte contribuye a las emisiones de gases de efecto invernadero y cómo diferentes opciones pueden ayudar a reducir la emisión de dióxido de carbono.</a:t>
            </a:r>
          </a:p>
          <a:p>
            <a:pPr lvl="0" algn="l" rtl="0">
              <a:lnSpc>
                <a:spcPct val="85000"/>
              </a:lnSpc>
            </a:pPr>
            <a:endParaRPr lang="es-US" sz="2100" dirty="0"/>
          </a:p>
          <a:p>
            <a:pPr lvl="0" algn="l" rtl="0">
              <a:lnSpc>
                <a:spcPct val="85000"/>
              </a:lnSpc>
            </a:pPr>
            <a:r>
              <a:rPr lang="es-US" sz="2100" b="1" i="0" u="none" baseline="0" dirty="0"/>
              <a:t>Investigación de Comprender: </a:t>
            </a:r>
            <a:r>
              <a:rPr lang="es-US" sz="2100" b="0" i="0" u="none" baseline="0" dirty="0"/>
              <a:t>los estudiantes investigan el uso que se hace de la energía en la comunidad, identificando las áreas donde se desperdicia y explorando estrategias prácticas para disminuir su consumo.</a:t>
            </a:r>
          </a:p>
          <a:p>
            <a:pPr lvl="0" algn="l" rtl="0">
              <a:lnSpc>
                <a:spcPct val="85000"/>
              </a:lnSpc>
            </a:pPr>
            <a:endParaRPr lang="es-US" sz="2100" dirty="0"/>
          </a:p>
          <a:p>
            <a:pPr lvl="0" algn="l" rtl="0">
              <a:lnSpc>
                <a:spcPct val="85000"/>
              </a:lnSpc>
            </a:pPr>
            <a:r>
              <a:rPr lang="es-US" sz="2100" b="1" i="0" u="none" baseline="0" dirty="0"/>
              <a:t>Extensión de la investigación de Comprender (opcional): </a:t>
            </a:r>
            <a:r>
              <a:rPr lang="es-US" sz="2100" b="0" i="0" u="none" baseline="0" dirty="0"/>
              <a:t>los estudiantes pueden profundizar </a:t>
            </a:r>
            <a:br>
              <a:rPr lang="es-US" sz="2100" b="0" i="0" u="none" baseline="0" dirty="0"/>
            </a:br>
            <a:r>
              <a:rPr lang="es-US" sz="2100" b="0" i="0" u="none" baseline="0" dirty="0"/>
              <a:t>en su aprendizaje investigando los hábitos de uso </a:t>
            </a:r>
            <a:br>
              <a:rPr lang="es-US" sz="2100" b="0" i="0" u="none" baseline="0" dirty="0"/>
            </a:br>
            <a:r>
              <a:rPr lang="es-US" sz="2100" b="0" i="0" u="none" baseline="0" dirty="0"/>
              <a:t>de la energía, identificando las barreras que impiden reducir los desechos y desarrollando soluciones creativas para promover la reducción del uso de la energía en su comunidad.</a:t>
            </a:r>
          </a:p>
          <a:p>
            <a:pPr>
              <a:lnSpc>
                <a:spcPct val="85000"/>
              </a:lnSpc>
            </a:pPr>
            <a:endParaRPr lang="es-US" sz="2100" dirty="0"/>
          </a:p>
        </p:txBody>
      </p:sp>
    </p:spTree>
    <p:extLst>
      <p:ext uri="{BB962C8B-B14F-4D97-AF65-F5344CB8AC3E}">
        <p14:creationId xmlns:p14="http://schemas.microsoft.com/office/powerpoint/2010/main" val="3548019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DCA5FE-62A3-C4FC-B8E0-D3C5A4C989DA}"/>
              </a:ext>
              <a:ext uri="{C183D7F6-B498-43B3-948B-1728B52AA6E4}">
                <adec:decorative xmlns:adec="http://schemas.microsoft.com/office/drawing/2017/decorative" val="0"/>
              </a:ext>
            </a:extLst>
          </p:cNvPr>
          <p:cNvSpPr>
            <a:spLocks noGrp="1"/>
          </p:cNvSpPr>
          <p:nvPr>
            <p:ph type="title"/>
          </p:nvPr>
        </p:nvSpPr>
        <p:spPr>
          <a:xfrm>
            <a:off x="3446841" y="9525"/>
            <a:ext cx="6799128" cy="980445"/>
          </a:xfrm>
        </p:spPr>
        <p:txBody>
          <a:bodyPr vert="horz" lIns="91440" tIns="45720" rIns="91440" bIns="45720" rtlCol="0" anchor="b">
            <a:normAutofit/>
          </a:bodyPr>
          <a:lstStyle/>
          <a:p>
            <a:pPr rtl="0"/>
            <a:r>
              <a:rPr lang="es-US" b="1" i="0" u="none" baseline="0" dirty="0"/>
              <a:t>Lectura de Comprender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2802313" y="1415315"/>
            <a:ext cx="7221166" cy="838175"/>
          </a:xfrm>
        </p:spPr>
        <p:txBody>
          <a:bodyPr/>
          <a:lstStyle/>
          <a:p>
            <a:pPr rtl="0"/>
            <a:r>
              <a:rPr lang="es-US" b="0" i="0" u="none" baseline="0"/>
              <a:t>Transporte y emisiones</a:t>
            </a:r>
          </a:p>
        </p:txBody>
      </p:sp>
      <p:sp>
        <p:nvSpPr>
          <p:cNvPr id="2" name="Content Placeholder 1">
            <a:extLst>
              <a:ext uri="{C183D7F6-B498-43B3-948B-1728B52AA6E4}">
                <adec:decorative xmlns:adec="http://schemas.microsoft.com/office/drawing/2017/decorative" val="0"/>
              </a:ext>
            </a:extLst>
          </p:cNvPr>
          <p:cNvSpPr>
            <a:spLocks noGrp="1"/>
          </p:cNvSpPr>
          <p:nvPr>
            <p:ph sz="quarter" idx="11"/>
          </p:nvPr>
        </p:nvSpPr>
        <p:spPr>
          <a:xfrm>
            <a:off x="401729" y="2153478"/>
            <a:ext cx="7045993" cy="4538870"/>
          </a:xfrm>
        </p:spPr>
        <p:txBody>
          <a:bodyPr>
            <a:normAutofit/>
          </a:bodyPr>
          <a:lstStyle/>
          <a:p>
            <a:pPr algn="l" rtl="0"/>
            <a:r>
              <a:rPr lang="es-US" b="0" i="0" u="none" baseline="0" dirty="0"/>
              <a:t>Consumimos energía todos los días. Cada uno de nosotros podría tomar distintas decisiones para consumir menos. Aunque muchas de nuestras decisiones energéticas se toman en casa, otra área importante </a:t>
            </a:r>
            <a:br>
              <a:rPr lang="es-US" b="0" i="0" u="none" baseline="0" dirty="0"/>
            </a:br>
            <a:r>
              <a:rPr lang="es-US" b="0" i="0" u="none" baseline="0" dirty="0"/>
              <a:t>en la que tenemos control sobre el uso </a:t>
            </a:r>
            <a:br>
              <a:rPr lang="es-US" b="0" i="0" u="none" baseline="0" dirty="0"/>
            </a:br>
            <a:r>
              <a:rPr lang="es-US" b="0" i="0" u="none" baseline="0" dirty="0"/>
              <a:t>de la energía es el transporte. Los tipos </a:t>
            </a:r>
            <a:br>
              <a:rPr lang="es-US" b="0" i="0" u="none" baseline="0" dirty="0"/>
            </a:br>
            <a:r>
              <a:rPr lang="es-US" b="0" i="0" u="none" baseline="0" dirty="0"/>
              <a:t>de transporte que elegimos tienen un gran impacto en la cantidad de energía que consumimos y en los gases de efecto invernadero que producimos.</a:t>
            </a:r>
          </a:p>
        </p:txBody>
      </p:sp>
      <p:pic>
        <p:nvPicPr>
          <p:cNvPr id="8" name="Picture 7" descr="Vista trasera de un autobús azul que emite humo negro por el tubo de escape mientras circula por una calle de la ciudad, lo que indica contaminación atmosférica por combustibles fósiles. En el fondo se ven edificios, árboles y otros vehículos.">
            <a:extLst>
              <a:ext uri="{FF2B5EF4-FFF2-40B4-BE49-F238E27FC236}">
                <a16:creationId xmlns:a16="http://schemas.microsoft.com/office/drawing/2014/main" id="{E06C966D-2E66-EB12-3B72-373266BEF3E6}"/>
              </a:ext>
            </a:extLst>
          </p:cNvPr>
          <p:cNvPicPr>
            <a:picLocks noChangeAspect="1"/>
          </p:cNvPicPr>
          <p:nvPr/>
        </p:nvPicPr>
        <p:blipFill>
          <a:blip r:embed="rId2"/>
          <a:stretch>
            <a:fillRect/>
          </a:stretch>
        </p:blipFill>
        <p:spPr>
          <a:xfrm>
            <a:off x="7348681" y="2552150"/>
            <a:ext cx="4600438" cy="3079954"/>
          </a:xfrm>
          <a:prstGeom prst="rect">
            <a:avLst/>
          </a:prstGeom>
          <a:ln w="38100">
            <a:solidFill>
              <a:srgbClr val="E60BAC"/>
            </a:solidFill>
          </a:ln>
        </p:spPr>
      </p:pic>
    </p:spTree>
    <p:extLst>
      <p:ext uri="{BB962C8B-B14F-4D97-AF65-F5344CB8AC3E}">
        <p14:creationId xmlns:p14="http://schemas.microsoft.com/office/powerpoint/2010/main" val="1033933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326B33-16E7-FBB5-1188-88A36335A781}"/>
              </a:ext>
            </a:extLst>
          </p:cNvPr>
          <p:cNvSpPr>
            <a:spLocks noGrp="1"/>
          </p:cNvSpPr>
          <p:nvPr>
            <p:ph type="title"/>
          </p:nvPr>
        </p:nvSpPr>
        <p:spPr>
          <a:xfrm>
            <a:off x="2407138" y="156516"/>
            <a:ext cx="9612924" cy="894720"/>
          </a:xfrm>
        </p:spPr>
        <p:txBody>
          <a:bodyPr vert="horz" lIns="91440" tIns="45720" rIns="91440" bIns="45720" rtlCol="0" anchor="b">
            <a:normAutofit fontScale="90000"/>
          </a:bodyPr>
          <a:lstStyle/>
          <a:p>
            <a:pPr rtl="0"/>
            <a:r>
              <a:rPr lang="es-US" b="1" i="0" u="none" baseline="0" dirty="0"/>
              <a:t>Lectura de Comprender, diapositiva 2</a:t>
            </a:r>
          </a:p>
        </p:txBody>
      </p:sp>
      <p:sp>
        <p:nvSpPr>
          <p:cNvPr id="2" name="Content Placeholder 1"/>
          <p:cNvSpPr>
            <a:spLocks noGrp="1"/>
          </p:cNvSpPr>
          <p:nvPr>
            <p:ph sz="quarter" idx="11"/>
          </p:nvPr>
        </p:nvSpPr>
        <p:spPr>
          <a:xfrm>
            <a:off x="290741" y="1934304"/>
            <a:ext cx="11901259" cy="4365933"/>
          </a:xfrm>
        </p:spPr>
        <p:txBody>
          <a:bodyPr>
            <a:normAutofit/>
          </a:bodyPr>
          <a:lstStyle/>
          <a:p>
            <a:pPr algn="l" rtl="0"/>
            <a:r>
              <a:rPr lang="es-US" b="0" i="0" u="none" baseline="0" dirty="0"/>
              <a:t>Varios tipos principales de transporte utilizan combustibles fósiles, como </a:t>
            </a:r>
            <a:br>
              <a:rPr lang="es-US" b="0" i="0" u="none" baseline="0" dirty="0"/>
            </a:br>
            <a:r>
              <a:rPr lang="es-US" b="0" i="0" u="none" baseline="0" dirty="0"/>
              <a:t>el petróleo o el gas natural, que se extraen de la Tierra. Cuando estos combustibles fósiles se queman para producir energía, se liberan </a:t>
            </a:r>
            <a:br>
              <a:rPr lang="es-US" b="0" i="0" u="none" baseline="0" dirty="0"/>
            </a:br>
            <a:r>
              <a:rPr lang="es-US" b="0" i="0" u="none" baseline="0" dirty="0"/>
              <a:t>(o emiten) gases de efecto invernadero a la atmósfera. Estos gases </a:t>
            </a:r>
            <a:br>
              <a:rPr lang="es-US" b="0" i="0" u="none" baseline="0" dirty="0"/>
            </a:br>
            <a:r>
              <a:rPr lang="es-US" b="0" i="0" u="none" baseline="0" dirty="0"/>
              <a:t>de efecto invernadero atrapan el calor, provocando el calentamiento </a:t>
            </a:r>
            <a:br>
              <a:rPr lang="es-US" b="0" i="0" u="none" baseline="0" dirty="0"/>
            </a:br>
            <a:r>
              <a:rPr lang="es-US" b="0" i="0" u="none" baseline="0" dirty="0"/>
              <a:t>de la atmósfera global y el cambio climático. En todo el mundo, </a:t>
            </a:r>
            <a:br>
              <a:rPr lang="es-US" b="0" i="0" u="none" baseline="0" dirty="0"/>
            </a:br>
            <a:r>
              <a:rPr lang="es-US" b="0" i="0" u="none" baseline="0" dirty="0"/>
              <a:t>el transporte es responsable del 14 % de los gases de efecto invernadero que se emiten. Aunque en muchos países es un porcentaje aún mayor. Por ejemplo, el transporte genera el 28 % de los gases de efecto invernadero emitidos en Estados Unidos. El gas de efecto invernadero más común es el dióxido de carbono (CO2).</a:t>
            </a:r>
          </a:p>
        </p:txBody>
      </p:sp>
    </p:spTree>
    <p:extLst>
      <p:ext uri="{BB962C8B-B14F-4D97-AF65-F5344CB8AC3E}">
        <p14:creationId xmlns:p14="http://schemas.microsoft.com/office/powerpoint/2010/main" val="859592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1A7CD4-89D2-6052-1A47-0C17EF661FD3}"/>
              </a:ext>
            </a:extLst>
          </p:cNvPr>
          <p:cNvSpPr>
            <a:spLocks noGrp="1"/>
          </p:cNvSpPr>
          <p:nvPr>
            <p:ph type="title"/>
          </p:nvPr>
        </p:nvSpPr>
        <p:spPr>
          <a:xfrm>
            <a:off x="2383689" y="124455"/>
            <a:ext cx="9737969" cy="913770"/>
          </a:xfrm>
        </p:spPr>
        <p:txBody>
          <a:bodyPr vert="horz" lIns="91440" tIns="45720" rIns="91440" bIns="45720" rtlCol="0" anchor="b">
            <a:normAutofit fontScale="90000"/>
          </a:bodyPr>
          <a:lstStyle/>
          <a:p>
            <a:pPr rtl="0"/>
            <a:r>
              <a:rPr lang="es-US" b="1" i="0" u="none" baseline="0" dirty="0"/>
              <a:t>Lectura de Comprender, diapositiva 3</a:t>
            </a:r>
          </a:p>
        </p:txBody>
      </p:sp>
      <p:sp>
        <p:nvSpPr>
          <p:cNvPr id="2" name="Content Placeholder 1"/>
          <p:cNvSpPr>
            <a:spLocks noGrp="1"/>
          </p:cNvSpPr>
          <p:nvPr>
            <p:ph sz="quarter" idx="11"/>
          </p:nvPr>
        </p:nvSpPr>
        <p:spPr>
          <a:xfrm>
            <a:off x="1042758" y="1934305"/>
            <a:ext cx="10515600" cy="760770"/>
          </a:xfrm>
        </p:spPr>
        <p:txBody>
          <a:bodyPr>
            <a:normAutofit fontScale="92500" lnSpcReduction="10000"/>
          </a:bodyPr>
          <a:lstStyle/>
          <a:p>
            <a:pPr algn="l" rtl="0"/>
            <a:r>
              <a:rPr lang="es-US" b="0" i="0" u="none" baseline="0"/>
              <a:t>Examina este gráfico de las emisiones mundiales de CO2 provenientes del transporte. Debate con tu equipo:</a:t>
            </a:r>
          </a:p>
        </p:txBody>
      </p:sp>
      <p:sp>
        <p:nvSpPr>
          <p:cNvPr id="9" name="Content Placeholder 1"/>
          <p:cNvSpPr txBox="1">
            <a:spLocks/>
          </p:cNvSpPr>
          <p:nvPr/>
        </p:nvSpPr>
        <p:spPr>
          <a:xfrm>
            <a:off x="449157" y="2871536"/>
            <a:ext cx="6289573" cy="359343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69913" indent="-396875" algn="l" rtl="0">
              <a:buFont typeface="Arial" charset="0"/>
              <a:buChar char="•"/>
            </a:pPr>
            <a:r>
              <a:rPr lang="es-US" sz="2300" b="1" i="0" u="none" baseline="0" dirty="0"/>
              <a:t>Observa: </a:t>
            </a:r>
            <a:r>
              <a:rPr lang="es-US" sz="2300" b="0" i="0" u="none" baseline="0" dirty="0"/>
              <a:t>¿qué notas en el gráfico? </a:t>
            </a:r>
            <a:br>
              <a:rPr lang="es-US" sz="2300" b="0" i="0" u="none" baseline="0" dirty="0"/>
            </a:br>
            <a:r>
              <a:rPr lang="es-US" sz="2300" b="0" i="0" u="none" baseline="0" dirty="0"/>
              <a:t>Por ejemplo, ¿qué categorías son las </a:t>
            </a:r>
            <a:br>
              <a:rPr lang="es-US" sz="2300" b="0" i="0" u="none" baseline="0" dirty="0"/>
            </a:br>
            <a:r>
              <a:rPr lang="es-US" sz="2300" b="0" i="0" u="none" baseline="0" dirty="0"/>
              <a:t>más numerosas?</a:t>
            </a:r>
          </a:p>
          <a:p>
            <a:pPr marL="569913" indent="-396875" algn="l" rtl="0">
              <a:buFont typeface="Arial" charset="0"/>
              <a:buChar char="•"/>
            </a:pPr>
            <a:r>
              <a:rPr lang="es-US" sz="2300" b="1" i="0" u="none" baseline="0" dirty="0"/>
              <a:t>Piensa: </a:t>
            </a:r>
            <a:r>
              <a:rPr lang="es-US" sz="2300" b="0" i="0" u="none" baseline="0" dirty="0"/>
              <a:t>¿qué te parece importante del gráfico? Por ejemplo, si quisieras reducir las emisiones globales de CO2 del transporte, ¿qué podrías intentar hacer?</a:t>
            </a:r>
          </a:p>
          <a:p>
            <a:pPr marL="569913" indent="-396875" algn="l" rtl="0">
              <a:buFont typeface="Arial" charset="0"/>
              <a:buChar char="•"/>
            </a:pPr>
            <a:r>
              <a:rPr lang="es-US" sz="2300" b="1" i="0" u="none" baseline="0" dirty="0"/>
              <a:t>Pregúntate: </a:t>
            </a:r>
            <a:r>
              <a:rPr lang="es-US" sz="2300" b="0" i="0" u="none" baseline="0" dirty="0"/>
              <a:t>¿qué preguntas tienes </a:t>
            </a:r>
            <a:br>
              <a:rPr lang="es-US" sz="2300" b="0" i="0" u="none" baseline="0" dirty="0"/>
            </a:br>
            <a:r>
              <a:rPr lang="es-US" sz="2300" b="0" i="0" u="none" baseline="0" dirty="0"/>
              <a:t>sobre las emisiones globales y el transporte que no están respondidas </a:t>
            </a:r>
            <a:br>
              <a:rPr lang="es-US" sz="2300" b="0" i="0" u="none" baseline="0" dirty="0"/>
            </a:br>
            <a:r>
              <a:rPr lang="es-US" sz="2300" b="0" i="0" u="none" baseline="0" dirty="0"/>
              <a:t>en el gráfico?</a:t>
            </a:r>
          </a:p>
        </p:txBody>
      </p:sp>
      <p:pic>
        <p:nvPicPr>
          <p:cNvPr id="4" name="Picture 3">
            <a:extLst>
              <a:ext uri="{FF2B5EF4-FFF2-40B4-BE49-F238E27FC236}">
                <a16:creationId xmlns:a16="http://schemas.microsoft.com/office/drawing/2014/main" id="{932818C3-7337-0A88-F491-15358531DE8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92" y="1637107"/>
            <a:ext cx="1276350" cy="1355166"/>
          </a:xfrm>
          <a:prstGeom prst="rect">
            <a:avLst/>
          </a:prstGeom>
        </p:spPr>
      </p:pic>
      <p:pic>
        <p:nvPicPr>
          <p:cNvPr id="7" name="Picture 6">
            <a:extLst>
              <a:ext uri="{FF2B5EF4-FFF2-40B4-BE49-F238E27FC236}">
                <a16:creationId xmlns:a16="http://schemas.microsoft.com/office/drawing/2014/main" id="{0D1FCBAA-AB26-6ECC-20AF-DD4B62DFA6E6}"/>
              </a:ext>
            </a:extLst>
          </p:cNvPr>
          <p:cNvPicPr>
            <a:picLocks noChangeAspect="1"/>
          </p:cNvPicPr>
          <p:nvPr/>
        </p:nvPicPr>
        <p:blipFill>
          <a:blip r:embed="rId3"/>
          <a:srcRect/>
          <a:stretch/>
        </p:blipFill>
        <p:spPr>
          <a:xfrm>
            <a:off x="6675835" y="2940856"/>
            <a:ext cx="5291085" cy="3029248"/>
          </a:xfrm>
          <a:prstGeom prst="rect">
            <a:avLst/>
          </a:prstGeom>
          <a:ln w="28575">
            <a:solidFill>
              <a:srgbClr val="E60BAC"/>
            </a:solidFill>
          </a:ln>
        </p:spPr>
      </p:pic>
    </p:spTree>
    <p:extLst>
      <p:ext uri="{BB962C8B-B14F-4D97-AF65-F5344CB8AC3E}">
        <p14:creationId xmlns:p14="http://schemas.microsoft.com/office/powerpoint/2010/main" val="1654263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7386FD-C382-8E15-5A34-B03CE8987B47}"/>
              </a:ext>
            </a:extLst>
          </p:cNvPr>
          <p:cNvSpPr>
            <a:spLocks noGrp="1"/>
          </p:cNvSpPr>
          <p:nvPr>
            <p:ph type="title"/>
          </p:nvPr>
        </p:nvSpPr>
        <p:spPr>
          <a:xfrm>
            <a:off x="1945064" y="191130"/>
            <a:ext cx="10515600" cy="894720"/>
          </a:xfrm>
        </p:spPr>
        <p:txBody>
          <a:bodyPr vert="horz" lIns="91440" tIns="45720" rIns="91440" bIns="45720" rtlCol="0" anchor="b">
            <a:normAutofit fontScale="90000"/>
          </a:bodyPr>
          <a:lstStyle/>
          <a:p>
            <a:pPr rtl="0"/>
            <a:r>
              <a:rPr lang="es-US" b="1" i="0" u="none" baseline="0"/>
              <a:t>Lectura de Comprender, diapositiva 4</a:t>
            </a:r>
          </a:p>
        </p:txBody>
      </p:sp>
      <p:sp>
        <p:nvSpPr>
          <p:cNvPr id="2" name="Content Placeholder 1"/>
          <p:cNvSpPr>
            <a:spLocks noGrp="1"/>
          </p:cNvSpPr>
          <p:nvPr>
            <p:ph sz="quarter" idx="11"/>
          </p:nvPr>
        </p:nvSpPr>
        <p:spPr>
          <a:xfrm>
            <a:off x="4313062" y="2547711"/>
            <a:ext cx="7699184" cy="2976789"/>
          </a:xfrm>
        </p:spPr>
        <p:txBody>
          <a:bodyPr/>
          <a:lstStyle/>
          <a:p>
            <a:pPr algn="l" rtl="0"/>
            <a:r>
              <a:rPr lang="es-US" b="1" i="0" u="none" baseline="0" dirty="0"/>
              <a:t>Conexión con la comunidad:</a:t>
            </a:r>
            <a:r>
              <a:rPr lang="es-US" b="0" i="0" u="none" baseline="0" dirty="0"/>
              <a:t> ¿Qué partes de este gráfico podrían estar relacionadas con decisiones que tú puedes ayudar a tomar? ¿Qué tipos de transporte crees que podrías utilizar para disminuir los gases de efecto invernadero relacionados con el transporte? </a:t>
            </a:r>
          </a:p>
        </p:txBody>
      </p:sp>
      <p:pic>
        <p:nvPicPr>
          <p:cNvPr id="4" name="Picture 3">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228" y="2070118"/>
            <a:ext cx="3780645" cy="3780645"/>
          </a:xfrm>
          <a:prstGeom prst="rect">
            <a:avLst/>
          </a:prstGeom>
        </p:spPr>
      </p:pic>
    </p:spTree>
    <p:extLst>
      <p:ext uri="{BB962C8B-B14F-4D97-AF65-F5344CB8AC3E}">
        <p14:creationId xmlns:p14="http://schemas.microsoft.com/office/powerpoint/2010/main" val="877392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6FE82-34E5-3656-565B-C4AA9B21C215}"/>
              </a:ext>
            </a:extLst>
          </p:cNvPr>
          <p:cNvSpPr>
            <a:spLocks noGrp="1"/>
          </p:cNvSpPr>
          <p:nvPr>
            <p:ph type="title"/>
          </p:nvPr>
        </p:nvSpPr>
        <p:spPr>
          <a:xfrm>
            <a:off x="2624377" y="1"/>
            <a:ext cx="9920749" cy="1067922"/>
          </a:xfrm>
        </p:spPr>
        <p:txBody>
          <a:bodyPr vert="horz" lIns="91440" tIns="45720" rIns="91440" bIns="45720" rtlCol="0" anchor="b">
            <a:normAutofit/>
          </a:bodyPr>
          <a:lstStyle/>
          <a:p>
            <a:pPr algn="l" rtl="0"/>
            <a:r>
              <a:rPr lang="es-US" b="1" i="0" u="none" baseline="0"/>
              <a:t>Investigación de Comprender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pPr algn="l" rtl="0"/>
            <a:r>
              <a:rPr lang="es-US" b="0" i="0" u="none" baseline="0" dirty="0"/>
              <a:t>¿Cómo puedo consumir menos energía?</a:t>
            </a:r>
          </a:p>
        </p:txBody>
      </p:sp>
      <p:sp>
        <p:nvSpPr>
          <p:cNvPr id="2" name="Content Placeholder 1"/>
          <p:cNvSpPr>
            <a:spLocks noGrp="1"/>
          </p:cNvSpPr>
          <p:nvPr>
            <p:ph sz="quarter" idx="11"/>
          </p:nvPr>
        </p:nvSpPr>
        <p:spPr>
          <a:xfrm>
            <a:off x="633640" y="2326793"/>
            <a:ext cx="5702991" cy="3973444"/>
          </a:xfrm>
        </p:spPr>
        <p:txBody>
          <a:bodyPr/>
          <a:lstStyle/>
          <a:p>
            <a:pPr marL="0" indent="0" algn="l" rtl="0">
              <a:buNone/>
            </a:pPr>
            <a:r>
              <a:rPr lang="es-US" b="0" i="0" u="none" baseline="0" dirty="0"/>
              <a:t>Las comunidades utilizan energía todos los días para diversas actividades. </a:t>
            </a:r>
            <a:br>
              <a:rPr lang="es-US" b="0" i="0" u="none" baseline="0" dirty="0"/>
            </a:br>
            <a:r>
              <a:rPr lang="es-US" b="0" i="0" u="none" baseline="0" dirty="0"/>
              <a:t>El transporte es una de esas actividades que requieren mucha energía, pero hay formas de consumirla menos. Al </a:t>
            </a:r>
            <a:br>
              <a:rPr lang="es-US" b="0" i="0" u="none" baseline="0" dirty="0"/>
            </a:br>
            <a:r>
              <a:rPr lang="es-US" b="0" i="0" u="none" baseline="0" dirty="0"/>
              <a:t>explorar cómo se utiliza la energía </a:t>
            </a:r>
            <a:br>
              <a:rPr lang="es-US" b="0" i="0" u="none" baseline="0" dirty="0"/>
            </a:br>
            <a:r>
              <a:rPr lang="es-US" b="0" i="0" u="none" baseline="0" dirty="0"/>
              <a:t>en la comunidad, podemos encontrar formas de reducir los desechos y tomar decisiones más inteligentes para </a:t>
            </a:r>
            <a:br>
              <a:rPr lang="es-US" b="0" i="0" u="none" baseline="0" dirty="0"/>
            </a:br>
            <a:r>
              <a:rPr lang="es-US" b="0" i="0" u="none" baseline="0" dirty="0"/>
              <a:t>un futuro más sostenible.</a:t>
            </a:r>
          </a:p>
        </p:txBody>
      </p:sp>
      <p:pic>
        <p:nvPicPr>
          <p:cNvPr id="9" name="Picture 8" descr="Vista de una calle urbana con un tren y automóviles">
            <a:extLst>
              <a:ext uri="{FF2B5EF4-FFF2-40B4-BE49-F238E27FC236}">
                <a16:creationId xmlns:a16="http://schemas.microsoft.com/office/drawing/2014/main" id="{5A3B503F-D1A5-2B5A-482E-C50BA25DC9F6}"/>
              </a:ext>
            </a:extLst>
          </p:cNvPr>
          <p:cNvPicPr>
            <a:picLocks noChangeAspect="1"/>
          </p:cNvPicPr>
          <p:nvPr/>
        </p:nvPicPr>
        <p:blipFill>
          <a:blip r:embed="rId2"/>
          <a:stretch>
            <a:fillRect/>
          </a:stretch>
        </p:blipFill>
        <p:spPr>
          <a:xfrm>
            <a:off x="6428510" y="2326793"/>
            <a:ext cx="4941455" cy="2779568"/>
          </a:xfrm>
          <a:prstGeom prst="rect">
            <a:avLst/>
          </a:prstGeom>
          <a:ln w="38100">
            <a:solidFill>
              <a:srgbClr val="E60BAC"/>
            </a:solidFill>
          </a:ln>
        </p:spPr>
      </p:pic>
    </p:spTree>
    <p:extLst>
      <p:ext uri="{BB962C8B-B14F-4D97-AF65-F5344CB8AC3E}">
        <p14:creationId xmlns:p14="http://schemas.microsoft.com/office/powerpoint/2010/main" val="1531229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2CE14-5313-7B11-21B5-36E25F88F6F6}"/>
              </a:ext>
            </a:extLst>
          </p:cNvPr>
          <p:cNvSpPr>
            <a:spLocks noGrp="1"/>
          </p:cNvSpPr>
          <p:nvPr>
            <p:ph type="title"/>
          </p:nvPr>
        </p:nvSpPr>
        <p:spPr/>
        <p:txBody>
          <a:bodyPr vert="horz" lIns="91440" tIns="45720" rIns="91440" bIns="45720" rtlCol="0" anchor="b">
            <a:noAutofit/>
          </a:bodyPr>
          <a:lstStyle/>
          <a:p>
            <a:pPr algn="l" rtl="0"/>
            <a:r>
              <a:rPr lang="es-US" sz="3500" b="1" i="0" u="none" baseline="0" dirty="0"/>
              <a:t>Investigación de Comprender, diapositiva 2</a:t>
            </a:r>
          </a:p>
        </p:txBody>
      </p:sp>
      <p:sp>
        <p:nvSpPr>
          <p:cNvPr id="2" name="Content Placeholder 1"/>
          <p:cNvSpPr>
            <a:spLocks noGrp="1"/>
          </p:cNvSpPr>
          <p:nvPr>
            <p:ph sz="quarter" idx="11"/>
          </p:nvPr>
        </p:nvSpPr>
        <p:spPr>
          <a:xfrm>
            <a:off x="214541" y="2206487"/>
            <a:ext cx="10924717" cy="4651513"/>
          </a:xfrm>
        </p:spPr>
        <p:txBody>
          <a:bodyPr>
            <a:normAutofit/>
          </a:bodyPr>
          <a:lstStyle/>
          <a:p>
            <a:pPr algn="l" rtl="0"/>
            <a:r>
              <a:rPr lang="es-US" b="0" i="0" u="none" baseline="0" dirty="0"/>
              <a:t>Debate con tu grupo: </a:t>
            </a:r>
          </a:p>
          <a:p>
            <a:pPr marL="1027113" algn="l" rtl="0">
              <a:buFont typeface="+mj-lt"/>
              <a:buAutoNum type="alphaLcPeriod"/>
            </a:pPr>
            <a:r>
              <a:rPr lang="es-US" b="0" i="0" u="none" baseline="0" dirty="0"/>
              <a:t>¿Qué tipos de transporte se utilizan en tu comunidad? Piensa en cómo se desplazan las personas y las mercancías de un lugar a otro.</a:t>
            </a:r>
          </a:p>
          <a:p>
            <a:pPr marL="1027113" algn="l" rtl="0">
              <a:buFont typeface="+mj-lt"/>
              <a:buAutoNum type="alphaLcPeriod"/>
            </a:pPr>
            <a:r>
              <a:rPr lang="es-US" b="0" i="0" u="none" baseline="0" dirty="0"/>
              <a:t>¿Dónde crees que se desperdicia la energía en el transporte? Toma </a:t>
            </a:r>
            <a:br>
              <a:rPr lang="es-US" b="0" i="0" u="none" baseline="0" dirty="0"/>
            </a:br>
            <a:r>
              <a:rPr lang="es-US" b="0" i="0" u="none" baseline="0" dirty="0"/>
              <a:t>en consideración aspectos como los hábitos de conducción, la elección del vehículo y las distancias de transporte.</a:t>
            </a:r>
          </a:p>
          <a:p>
            <a:pPr lvl="1" algn="l" rtl="0"/>
            <a:endParaRPr lang="es-US" dirty="0"/>
          </a:p>
        </p:txBody>
      </p:sp>
    </p:spTree>
    <p:extLst>
      <p:ext uri="{BB962C8B-B14F-4D97-AF65-F5344CB8AC3E}">
        <p14:creationId xmlns:p14="http://schemas.microsoft.com/office/powerpoint/2010/main" val="1490101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2CE14-5313-7B11-21B5-36E25F88F6F6}"/>
              </a:ext>
            </a:extLst>
          </p:cNvPr>
          <p:cNvSpPr>
            <a:spLocks noGrp="1"/>
          </p:cNvSpPr>
          <p:nvPr>
            <p:ph type="title"/>
          </p:nvPr>
        </p:nvSpPr>
        <p:spPr/>
        <p:txBody>
          <a:bodyPr vert="horz" lIns="91440" tIns="45720" rIns="91440" bIns="45720" rtlCol="0" anchor="b">
            <a:normAutofit/>
          </a:bodyPr>
          <a:lstStyle/>
          <a:p>
            <a:pPr algn="l" rtl="0"/>
            <a:r>
              <a:rPr lang="es-US" sz="3550" b="1" i="0" u="none" baseline="0" dirty="0"/>
              <a:t>Investigación de Comprender, diapositiva 3</a:t>
            </a:r>
          </a:p>
        </p:txBody>
      </p:sp>
      <p:sp>
        <p:nvSpPr>
          <p:cNvPr id="2" name="Content Placeholder 1"/>
          <p:cNvSpPr>
            <a:spLocks noGrp="1"/>
          </p:cNvSpPr>
          <p:nvPr>
            <p:ph sz="quarter" idx="11"/>
          </p:nvPr>
        </p:nvSpPr>
        <p:spPr>
          <a:xfrm>
            <a:off x="214541" y="1704975"/>
            <a:ext cx="11672659" cy="5153025"/>
          </a:xfrm>
        </p:spPr>
        <p:txBody>
          <a:bodyPr>
            <a:normAutofit/>
          </a:bodyPr>
          <a:lstStyle/>
          <a:p>
            <a:pPr algn="l" rtl="0">
              <a:buFont typeface="+mj-lt"/>
              <a:buAutoNum type="arabicPeriod" startAt="2"/>
            </a:pPr>
            <a:r>
              <a:rPr lang="es-US" b="0" i="0" u="none" baseline="0" dirty="0"/>
              <a:t>El transporte es una de las principales formas de consumo energético de las comunidades. Tu grupo explorará diferentes aspectos del uso de la energía </a:t>
            </a:r>
            <a:br>
              <a:rPr lang="es-US" b="0" i="0" u="none" baseline="0" dirty="0"/>
            </a:br>
            <a:r>
              <a:rPr lang="es-US" b="0" i="0" u="none" baseline="0" dirty="0"/>
              <a:t>en el transporte y su impacto. Tu grupo puede dividirse en tres equipos más pequeños, montar estaciones y rotar, o elegir una única área para investigar.</a:t>
            </a:r>
          </a:p>
        </p:txBody>
      </p:sp>
      <p:sp>
        <p:nvSpPr>
          <p:cNvPr id="13" name="Content Placeholder 1"/>
          <p:cNvSpPr txBox="1">
            <a:spLocks/>
          </p:cNvSpPr>
          <p:nvPr/>
        </p:nvSpPr>
        <p:spPr>
          <a:xfrm>
            <a:off x="609296" y="3103164"/>
            <a:ext cx="9472885" cy="3225445"/>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8975" lvl="1" indent="-457200" algn="l" rtl="0">
              <a:buFont typeface="+mj-lt"/>
              <a:buAutoNum type="alphaLcPeriod"/>
            </a:pPr>
            <a:r>
              <a:rPr lang="es-US" b="0" i="0" u="none" baseline="0" dirty="0"/>
              <a:t>Transporte personal: explora el impacto de las emisiones </a:t>
            </a:r>
            <a:br>
              <a:rPr lang="es-US" b="0" i="0" u="none" baseline="0" dirty="0"/>
            </a:br>
            <a:r>
              <a:rPr lang="es-US" b="0" i="0" u="none" baseline="0" dirty="0"/>
              <a:t>de carbono del medio de transporte que utilizas. </a:t>
            </a:r>
            <a:r>
              <a:rPr lang="es-US" b="1" i="0" u="none" baseline="0" dirty="0"/>
              <a:t>Recurso: hoja de trabajo sobre el transporte personal</a:t>
            </a:r>
          </a:p>
          <a:p>
            <a:pPr marL="688975" lvl="1" indent="-457200" algn="l" rtl="0">
              <a:buFont typeface="+mj-lt"/>
              <a:buAutoNum type="alphaLcPeriod"/>
            </a:pPr>
            <a:r>
              <a:rPr lang="es-US" b="0" i="0" u="none" baseline="0" dirty="0"/>
              <a:t>Transporte compartido: compara cuántas personas comparten vehículo o viajan juntas. </a:t>
            </a:r>
            <a:r>
              <a:rPr lang="es-US" b="1" i="0" u="none" baseline="0" dirty="0"/>
              <a:t>Recurso: Hoja de trabajo </a:t>
            </a:r>
            <a:br>
              <a:rPr lang="es-US" b="1" i="0" u="none" baseline="0" dirty="0"/>
            </a:br>
            <a:r>
              <a:rPr lang="es-US" b="1" i="0" u="none" baseline="0" dirty="0"/>
              <a:t>de investigación sobre el transporte compartido</a:t>
            </a:r>
          </a:p>
          <a:p>
            <a:pPr marL="688975" lvl="1" indent="-457200" algn="l" rtl="0">
              <a:buFont typeface="+mj-lt"/>
              <a:buAutoNum type="alphaLcPeriod"/>
            </a:pPr>
            <a:r>
              <a:rPr lang="es-US" b="0" i="0" u="none" baseline="0" dirty="0"/>
              <a:t>Transporte de mercancías: investiga hasta dónde han viajado los objetos que utilizas antes de llegar a ti. </a:t>
            </a:r>
            <a:r>
              <a:rPr lang="es-US" b="1" i="0" u="none" baseline="0" dirty="0"/>
              <a:t>Diapositivas </a:t>
            </a:r>
            <a:br>
              <a:rPr lang="es-US" b="1" i="0" u="none" baseline="0" dirty="0"/>
            </a:br>
            <a:r>
              <a:rPr lang="es-US" b="1" i="0" u="none" baseline="0" dirty="0"/>
              <a:t>de investigación del origen del artículo</a:t>
            </a:r>
            <a:endParaRPr lang="es-US" dirty="0"/>
          </a:p>
          <a:p>
            <a:pPr lvl="1" algn="l" rtl="0"/>
            <a:endParaRPr lang="es-US" dirty="0"/>
          </a:p>
          <a:p>
            <a:pPr lvl="1" algn="l" rtl="0"/>
            <a:endParaRPr lang="es-US" dirty="0"/>
          </a:p>
        </p:txBody>
      </p:sp>
      <p:pic>
        <p:nvPicPr>
          <p:cNvPr id="26625" name="Picture 1">
            <a:extLs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248" y="3554503"/>
            <a:ext cx="1593603" cy="1915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381186"/>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E4FEC9DB8CDBB44B396B9879CE711F8" ma:contentTypeVersion="19" ma:contentTypeDescription="Crear nuevo documento." ma:contentTypeScope="" ma:versionID="98549b089c9d08903decde71debd033e">
  <xsd:schema xmlns:xsd="http://www.w3.org/2001/XMLSchema" xmlns:xs="http://www.w3.org/2001/XMLSchema" xmlns:p="http://schemas.microsoft.com/office/2006/metadata/properties" xmlns:ns2="292c868e-6514-44ed-917d-b7c03497c149" xmlns:ns3="cd090d31-fefa-4a22-9549-1e5b39d96545" targetNamespace="http://schemas.microsoft.com/office/2006/metadata/properties" ma:root="true" ma:fieldsID="7c61d98ffb2f11beb99ff98e9108ae61" ns2:_="" ns3:_="">
    <xsd:import namespace="292c868e-6514-44ed-917d-b7c03497c149"/>
    <xsd:import namespace="cd090d31-fefa-4a22-9549-1e5b39d965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c868e-6514-44ed-917d-b7c03497c1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8aaf63ef-2195-457b-97db-1bd2323f3f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090d31-fefa-4a22-9549-1e5b39d96545"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c7fabed9-2ba7-4ab0-9c33-b1dccb52b458}" ma:internalName="TaxCatchAll" ma:showField="CatchAllData" ma:web="cd090d31-fefa-4a22-9549-1e5b39d965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d090d31-fefa-4a22-9549-1e5b39d96545" xsi:nil="true"/>
    <MediaServiceKeyPoints xmlns="292c868e-6514-44ed-917d-b7c03497c149" xsi:nil="true"/>
    <lcf76f155ced4ddcb4097134ff3c332f xmlns="292c868e-6514-44ed-917d-b7c03497c14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966E48-0806-4F60-9E0C-BC6838AB7B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2c868e-6514-44ed-917d-b7c03497c149"/>
    <ds:schemaRef ds:uri="cd090d31-fefa-4a22-9549-1e5b39d965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4D777B-D8CE-45EA-8FDD-C1BE86991304}">
  <ds:schemaRefs>
    <ds:schemaRef ds:uri="16c05727-aa75-4e4a-9b5f-8a80a1165891"/>
    <ds:schemaRef ds:uri="http://purl.org/dc/elements/1.1/"/>
    <ds:schemaRef ds:uri="71af3243-3dd4-4a8d-8c0d-dd76da1f02a5"/>
    <ds:schemaRef ds:uri="http://purl.org/dc/terms/"/>
    <ds:schemaRef ds:uri="http://schemas.microsoft.com/sharepoint/v3"/>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http://schemas.microsoft.com/office/2006/metadata/properties"/>
    <ds:schemaRef ds:uri="http://purl.org/dc/dcmitype/"/>
    <ds:schemaRef ds:uri="cd090d31-fefa-4a22-9549-1e5b39d96545"/>
    <ds:schemaRef ds:uri="292c868e-6514-44ed-917d-b7c03497c149"/>
  </ds:schemaRefs>
</ds:datastoreItem>
</file>

<file path=customXml/itemProps3.xml><?xml version="1.0" encoding="utf-8"?>
<ds:datastoreItem xmlns:ds="http://schemas.openxmlformats.org/officeDocument/2006/customXml" ds:itemID="{2A80BEFE-7C8F-4057-BD8C-435CCDE695C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7242</TotalTime>
  <Words>1298</Words>
  <Application>Microsoft Office PowerPoint</Application>
  <PresentationFormat>Panorámica</PresentationFormat>
  <Paragraphs>51</Paragraphs>
  <Slides>12</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12</vt:i4>
      </vt:variant>
    </vt:vector>
  </HeadingPairs>
  <TitlesOfParts>
    <vt:vector size="17" baseType="lpstr">
      <vt:lpstr>Arial</vt:lpstr>
      <vt:lpstr>Calibri</vt:lpstr>
      <vt:lpstr>Rockwell</vt:lpstr>
      <vt:lpstr>Tahoma</vt:lpstr>
      <vt:lpstr>Custom</vt:lpstr>
      <vt:lpstr>Energía y elecciones diarias Comprender</vt:lpstr>
      <vt:lpstr>Resumen de Comprender</vt:lpstr>
      <vt:lpstr>Lectura de Comprender</vt:lpstr>
      <vt:lpstr>Lectura de Comprender, diapositiva 2</vt:lpstr>
      <vt:lpstr>Lectura de Comprender, diapositiva 3</vt:lpstr>
      <vt:lpstr>Lectura de Comprender, diapositiva 4</vt:lpstr>
      <vt:lpstr>Investigación de Comprender</vt:lpstr>
      <vt:lpstr>Investigación de Comprender, diapositiva 2</vt:lpstr>
      <vt:lpstr>Investigación de Comprender, diapositiva 3</vt:lpstr>
      <vt:lpstr>Investigación de Comprender, diapositiva 4</vt:lpstr>
      <vt:lpstr>Extensión de la investigación de Comprender</vt:lpstr>
      <vt:lpstr>Extensión de la investigación  de Comprender, diapositiva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Jill Curry</dc:creator>
  <cp:lastModifiedBy>Jessica Zapata Tangarife</cp:lastModifiedBy>
  <cp:revision>72</cp:revision>
  <dcterms:created xsi:type="dcterms:W3CDTF">2024-12-17T02:33:39Z</dcterms:created>
  <dcterms:modified xsi:type="dcterms:W3CDTF">2025-06-09T15:52:38Z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0x0101003E4FEC9DB8CDBB44B396B9879CE711F8</vt:lpwstr>
  </property>
</Properties>
</file>