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97" r:id="rId5"/>
    <p:sldId id="298" r:id="rId6"/>
    <p:sldId id="312" r:id="rId7"/>
    <p:sldId id="300" r:id="rId8"/>
    <p:sldId id="301" r:id="rId9"/>
    <p:sldId id="321" r:id="rId10"/>
    <p:sldId id="302" r:id="rId11"/>
    <p:sldId id="303" r:id="rId12"/>
    <p:sldId id="304" r:id="rId13"/>
    <p:sldId id="305" r:id="rId14"/>
    <p:sldId id="306" r:id="rId15"/>
    <p:sldId id="307" r:id="rId16"/>
    <p:sldId id="308" r:id="rId17"/>
    <p:sldId id="314" r:id="rId18"/>
    <p:sldId id="322"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00"/>
    <a:srgbClr val="E60BAC"/>
    <a:srgbClr val="01C2FD"/>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9212D5-0D59-434E-A486-01BDBE500B43}" v="23" dt="2025-01-09T02:50:41.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07" autoAdjust="0"/>
    <p:restoredTop sz="93165" autoAdjust="0"/>
  </p:normalViewPr>
  <p:slideViewPr>
    <p:cSldViewPr snapToGrid="0">
      <p:cViewPr varScale="1">
        <p:scale>
          <a:sx n="103" d="100"/>
          <a:sy n="103" d="100"/>
        </p:scale>
        <p:origin x="1182" y="108"/>
      </p:cViewPr>
      <p:guideLst/>
    </p:cSldViewPr>
  </p:slideViewPr>
  <p:outlineViewPr>
    <p:cViewPr>
      <p:scale>
        <a:sx n="33" d="100"/>
        <a:sy n="33" d="100"/>
      </p:scale>
      <p:origin x="0" y="-3015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4/28/2025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4/28/2025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dirty="0"/>
          </a:p>
        </p:txBody>
      </p:sp>
    </p:spTree>
    <p:extLst>
      <p:ext uri="{BB962C8B-B14F-4D97-AF65-F5344CB8AC3E}">
        <p14:creationId xmlns:p14="http://schemas.microsoft.com/office/powerpoint/2010/main" val="216827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4/28/2025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Energy and Renewables</a:t>
            </a:r>
            <a:br>
              <a:rPr lang="en-US" dirty="0"/>
            </a:br>
            <a:r>
              <a:rPr lang="en-US" dirty="0"/>
              <a:t>Act</a:t>
            </a:r>
          </a:p>
        </p:txBody>
      </p:sp>
      <p:sp>
        <p:nvSpPr>
          <p:cNvPr id="3" name="Subtitle 2"/>
          <p:cNvSpPr>
            <a:spLocks noGrp="1"/>
          </p:cNvSpPr>
          <p:nvPr>
            <p:ph type="subTitle" idx="1"/>
          </p:nvPr>
        </p:nvSpPr>
        <p:spPr>
          <a:xfrm>
            <a:off x="2293750" y="4329410"/>
            <a:ext cx="10006738" cy="607910"/>
          </a:xfrm>
        </p:spPr>
        <p:txBody>
          <a:bodyPr/>
          <a:lstStyle/>
          <a:p>
            <a:r>
              <a:rPr lang="en-US" dirty="0"/>
              <a:t>How will we act to improve our community’s use of renewables?</a:t>
            </a:r>
          </a:p>
        </p:txBody>
      </p:sp>
    </p:spTree>
    <p:extLst>
      <p:ext uri="{BB962C8B-B14F-4D97-AF65-F5344CB8AC3E}">
        <p14:creationId xmlns:p14="http://schemas.microsoft.com/office/powerpoint/2010/main" val="1388645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7667625" cy="768326"/>
          </a:xfrm>
        </p:spPr>
        <p:txBody>
          <a:bodyPr vert="horz" lIns="91440" tIns="45720" rIns="91440" bIns="45720" rtlCol="0" anchor="b">
            <a:normAutofit/>
          </a:bodyPr>
          <a:lstStyle/>
          <a:p>
            <a:r>
              <a:rPr lang="en-US" dirty="0"/>
              <a:t>Act Investigation, slide 4</a:t>
            </a:r>
          </a:p>
        </p:txBody>
      </p:sp>
      <p:sp>
        <p:nvSpPr>
          <p:cNvPr id="2" name="Content Placeholder 1"/>
          <p:cNvSpPr>
            <a:spLocks noGrp="1"/>
          </p:cNvSpPr>
          <p:nvPr>
            <p:ph sz="quarter" idx="11"/>
          </p:nvPr>
        </p:nvSpPr>
        <p:spPr>
          <a:xfrm>
            <a:off x="633641" y="1901687"/>
            <a:ext cx="10924717" cy="4398550"/>
          </a:xfrm>
        </p:spPr>
        <p:txBody>
          <a:bodyPr/>
          <a:lstStyle/>
          <a:p>
            <a:pPr lvl="0">
              <a:buFont typeface="+mj-lt"/>
              <a:buAutoNum type="arabicPeriod" startAt="6"/>
            </a:pPr>
            <a:r>
              <a:rPr lang="en-US" dirty="0"/>
              <a:t>List each step you need to do in order to complete this action.</a:t>
            </a:r>
          </a:p>
          <a:p>
            <a:pPr lvl="0">
              <a:buAutoNum type="arabicPeriod" startAt="6"/>
            </a:pPr>
            <a:r>
              <a:rPr lang="en-US" dirty="0"/>
              <a:t>Assign each person in your group to one or more steps.</a:t>
            </a:r>
          </a:p>
          <a:p>
            <a:pPr lvl="0">
              <a:buAutoNum type="arabicPeriod" startAt="6"/>
            </a:pPr>
            <a:r>
              <a:rPr lang="en-US" dirty="0"/>
              <a:t>Congratulations, you have planned your action!</a:t>
            </a:r>
          </a:p>
        </p:txBody>
      </p:sp>
    </p:spTree>
    <p:extLst>
      <p:ext uri="{BB962C8B-B14F-4D97-AF65-F5344CB8AC3E}">
        <p14:creationId xmlns:p14="http://schemas.microsoft.com/office/powerpoint/2010/main" val="24620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p:txBody>
          <a:bodyPr vert="horz" lIns="91440" tIns="45720" rIns="91440" bIns="45720" rtlCol="0" anchor="b">
            <a:normAutofit/>
          </a:bodyPr>
          <a:lstStyle/>
          <a:p>
            <a:r>
              <a:rPr lang="en-US" dirty="0"/>
              <a:t>Act </a:t>
            </a:r>
            <a:r>
              <a:rPr lang="en-US" sz="4400" dirty="0"/>
              <a:t>Research</a:t>
            </a:r>
            <a:r>
              <a:rPr lang="en-US" dirty="0"/>
              <a:t>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Choose Your Path! </a:t>
            </a:r>
          </a:p>
        </p:txBody>
      </p:sp>
      <p:sp>
        <p:nvSpPr>
          <p:cNvPr id="4" name="Content Placeholder 1"/>
          <p:cNvSpPr txBox="1">
            <a:spLocks/>
          </p:cNvSpPr>
          <p:nvPr/>
        </p:nvSpPr>
        <p:spPr>
          <a:xfrm>
            <a:off x="527525" y="2105982"/>
            <a:ext cx="10924717" cy="842702"/>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time has come to act! You can use everything you have learned to take the first step toward making your community’s energy use more sustainable. </a:t>
            </a:r>
          </a:p>
        </p:txBody>
      </p:sp>
      <p:sp>
        <p:nvSpPr>
          <p:cNvPr id="2" name="Content Placeholder 1"/>
          <p:cNvSpPr>
            <a:spLocks noGrp="1"/>
          </p:cNvSpPr>
          <p:nvPr>
            <p:ph sz="quarter" idx="11"/>
          </p:nvPr>
        </p:nvSpPr>
        <p:spPr>
          <a:xfrm>
            <a:off x="527526" y="2948683"/>
            <a:ext cx="10924717" cy="3374771"/>
          </a:xfrm>
        </p:spPr>
        <p:txBody>
          <a:bodyPr>
            <a:normAutofit/>
          </a:bodyPr>
          <a:lstStyle/>
          <a:p>
            <a:pPr lvl="0"/>
            <a:r>
              <a:rPr lang="en-US" dirty="0"/>
              <a:t>With your teammates, implement your Action Plan. This may take some time. When you are finished, come back and complete this activity.</a:t>
            </a:r>
          </a:p>
          <a:p>
            <a:pPr lvl="0"/>
            <a:endParaRPr lang="en-US" dirty="0"/>
          </a:p>
          <a:p>
            <a:pPr lvl="0"/>
            <a:r>
              <a:rPr lang="en-US" dirty="0"/>
              <a:t>Think quietly about the action you took. </a:t>
            </a:r>
          </a:p>
          <a:p>
            <a:pPr lvl="1"/>
            <a:r>
              <a:rPr lang="en-US" dirty="0"/>
              <a:t>What went well? </a:t>
            </a:r>
          </a:p>
          <a:p>
            <a:pPr lvl="1"/>
            <a:r>
              <a:rPr lang="en-US" dirty="0"/>
              <a:t>What do you think could have gone better? </a:t>
            </a:r>
          </a:p>
          <a:p>
            <a:pPr lvl="1"/>
            <a:r>
              <a:rPr lang="en-US" dirty="0"/>
              <a:t>How would you change your action if you had to do it again?</a:t>
            </a:r>
          </a:p>
          <a:p>
            <a:endParaRPr lang="en-US" dirty="0"/>
          </a:p>
        </p:txBody>
      </p:sp>
    </p:spTree>
    <p:extLst>
      <p:ext uri="{BB962C8B-B14F-4D97-AF65-F5344CB8AC3E}">
        <p14:creationId xmlns:p14="http://schemas.microsoft.com/office/powerpoint/2010/main" val="4331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9473164" cy="890588"/>
          </a:xfrm>
        </p:spPr>
        <p:txBody>
          <a:bodyPr vert="horz" lIns="91440" tIns="45720" rIns="91440" bIns="45720" rtlCol="0" anchor="b">
            <a:normAutofit/>
          </a:bodyPr>
          <a:lstStyle/>
          <a:p>
            <a:r>
              <a:rPr lang="en-US" dirty="0"/>
              <a:t>Act </a:t>
            </a:r>
            <a:r>
              <a:rPr lang="en-US" sz="4400" dirty="0"/>
              <a:t>Research</a:t>
            </a:r>
            <a:r>
              <a:rPr lang="en-US" dirty="0"/>
              <a:t> Extension, slide 2</a:t>
            </a:r>
          </a:p>
        </p:txBody>
      </p:sp>
      <p:sp>
        <p:nvSpPr>
          <p:cNvPr id="11" name="Content Placeholder 1"/>
          <p:cNvSpPr txBox="1">
            <a:spLocks/>
          </p:cNvSpPr>
          <p:nvPr/>
        </p:nvSpPr>
        <p:spPr>
          <a:xfrm>
            <a:off x="474885" y="1865991"/>
            <a:ext cx="11343632" cy="97298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startAt="3"/>
            </a:pPr>
            <a:r>
              <a:rPr lang="en-US" dirty="0"/>
              <a:t>Decide on how you want to learn more! The community research guides listed here can help you explore different topics. Which topics interest you most?</a:t>
            </a:r>
          </a:p>
        </p:txBody>
      </p:sp>
      <p:sp>
        <p:nvSpPr>
          <p:cNvPr id="7" name="Content Placeholder 1"/>
          <p:cNvSpPr txBox="1">
            <a:spLocks/>
          </p:cNvSpPr>
          <p:nvPr/>
        </p:nvSpPr>
        <p:spPr>
          <a:xfrm>
            <a:off x="2241644" y="3137961"/>
            <a:ext cx="2170637" cy="3832333"/>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more about different energy sources and uses. </a:t>
            </a:r>
          </a:p>
        </p:txBody>
      </p:sp>
      <p:sp>
        <p:nvSpPr>
          <p:cNvPr id="8" name="Content Placeholder 1"/>
          <p:cNvSpPr txBox="1">
            <a:spLocks/>
          </p:cNvSpPr>
          <p:nvPr/>
        </p:nvSpPr>
        <p:spPr>
          <a:xfrm>
            <a:off x="6226911" y="3137961"/>
            <a:ext cx="1776436"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more about the ways energy is used in a sustainable community.</a:t>
            </a:r>
          </a:p>
        </p:txBody>
      </p:sp>
      <p:pic>
        <p:nvPicPr>
          <p:cNvPr id="6" name="Picture 5">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l="5590" t="2616" r="4870" b="2743"/>
          <a:stretch/>
        </p:blipFill>
        <p:spPr bwMode="auto">
          <a:xfrm>
            <a:off x="4535706" y="2987537"/>
            <a:ext cx="1610995" cy="2062974"/>
          </a:xfrm>
          <a:prstGeom prst="rect">
            <a:avLst/>
          </a:prstGeom>
          <a:ln>
            <a:solidFill>
              <a:schemeClr val="tx1"/>
            </a:solidFill>
          </a:ln>
          <a:extLst>
            <a:ext uri="{53640926-AAD7-44D8-BBD7-CCE9431645EC}">
              <a14:shadowObscured xmlns:a14="http://schemas.microsoft.com/office/drawing/2010/main"/>
            </a:ext>
          </a:extLst>
        </p:spPr>
      </p:pic>
      <p:sp>
        <p:nvSpPr>
          <p:cNvPr id="9" name="Content Placeholder 1"/>
          <p:cNvSpPr txBox="1">
            <a:spLocks/>
          </p:cNvSpPr>
          <p:nvPr/>
        </p:nvSpPr>
        <p:spPr>
          <a:xfrm>
            <a:off x="10005572" y="3121919"/>
            <a:ext cx="1925239" cy="39734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Explore how renewable energy can play a role in climate action.</a:t>
            </a:r>
          </a:p>
        </p:txBody>
      </p:sp>
      <p:sp>
        <p:nvSpPr>
          <p:cNvPr id="2" name="Content Placeholder 1"/>
          <p:cNvSpPr>
            <a:spLocks noGrp="1"/>
          </p:cNvSpPr>
          <p:nvPr>
            <p:ph sz="quarter" idx="11"/>
          </p:nvPr>
        </p:nvSpPr>
        <p:spPr>
          <a:xfrm>
            <a:off x="532408" y="5476876"/>
            <a:ext cx="10924717" cy="767514"/>
          </a:xfrm>
        </p:spPr>
        <p:txBody>
          <a:bodyPr/>
          <a:lstStyle/>
          <a:p>
            <a:pPr lvl="0">
              <a:buFont typeface="+mj-lt"/>
              <a:buAutoNum type="arabicPeriod" startAt="4"/>
            </a:pPr>
            <a:r>
              <a:rPr lang="en-US" dirty="0"/>
              <a:t>As a group, pick a guide that you would like to use and start to explore together.</a:t>
            </a:r>
          </a:p>
        </p:txBody>
      </p:sp>
      <p:pic>
        <p:nvPicPr>
          <p:cNvPr id="10" name="Picture 9">
            <a:extLst>
              <a:ext uri="{FF2B5EF4-FFF2-40B4-BE49-F238E27FC236}">
                <a16:creationId xmlns:a16="http://schemas.microsoft.com/office/drawing/2014/main" id="{91D70F7F-E4A3-6608-F009-3A862AE3F20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39" y="3015356"/>
            <a:ext cx="1629280" cy="2108835"/>
          </a:xfrm>
          <a:prstGeom prst="rect">
            <a:avLst/>
          </a:prstGeom>
          <a:ln>
            <a:solidFill>
              <a:schemeClr val="tx1"/>
            </a:solidFill>
          </a:ln>
        </p:spPr>
      </p:pic>
      <p:pic>
        <p:nvPicPr>
          <p:cNvPr id="12" name="Picture 11">
            <a:extLst>
              <a:ext uri="{FF2B5EF4-FFF2-40B4-BE49-F238E27FC236}">
                <a16:creationId xmlns:a16="http://schemas.microsoft.com/office/drawing/2014/main" id="{9B2FEBE5-323F-98E7-C1BF-E3C5BB0F36D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5972" y="3015356"/>
            <a:ext cx="1610995" cy="2085320"/>
          </a:xfrm>
          <a:prstGeom prst="rect">
            <a:avLst/>
          </a:prstGeom>
          <a:ln>
            <a:solidFill>
              <a:schemeClr val="tx1"/>
            </a:solidFill>
          </a:ln>
        </p:spPr>
      </p:pic>
    </p:spTree>
    <p:extLst>
      <p:ext uri="{BB962C8B-B14F-4D97-AF65-F5344CB8AC3E}">
        <p14:creationId xmlns:p14="http://schemas.microsoft.com/office/powerpoint/2010/main" val="1279288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8" y="246328"/>
            <a:ext cx="9440267" cy="890588"/>
          </a:xfrm>
        </p:spPr>
        <p:txBody>
          <a:bodyPr vert="horz" lIns="91440" tIns="45720" rIns="91440" bIns="45720" rtlCol="0" anchor="b">
            <a:normAutofit/>
          </a:bodyPr>
          <a:lstStyle/>
          <a:p>
            <a:r>
              <a:rPr lang="en-US" dirty="0"/>
              <a:t>Act </a:t>
            </a:r>
            <a:r>
              <a:rPr lang="en-US" sz="4400" dirty="0"/>
              <a:t>Research</a:t>
            </a:r>
            <a:r>
              <a:rPr lang="en-US" dirty="0"/>
              <a:t> Extension, slide 3</a:t>
            </a:r>
          </a:p>
        </p:txBody>
      </p:sp>
      <p:sp>
        <p:nvSpPr>
          <p:cNvPr id="3" name="Subtitle 2"/>
          <p:cNvSpPr>
            <a:spLocks noGrp="1"/>
          </p:cNvSpPr>
          <p:nvPr>
            <p:ph type="subTitle" idx="4294967295"/>
          </p:nvPr>
        </p:nvSpPr>
        <p:spPr>
          <a:xfrm>
            <a:off x="527526" y="2217751"/>
            <a:ext cx="7221538" cy="1655763"/>
          </a:xfrm>
        </p:spPr>
        <p:txBody>
          <a:bodyPr>
            <a:normAutofit/>
          </a:bodyPr>
          <a:lstStyle/>
          <a:p>
            <a:pPr marL="0" indent="0">
              <a:buNone/>
            </a:pPr>
            <a:r>
              <a:rPr lang="en-US" sz="3200" b="1" dirty="0" err="1"/>
              <a:t>Moodboard</a:t>
            </a:r>
            <a:endParaRPr lang="en-US" sz="3200" b="1" dirty="0"/>
          </a:p>
        </p:txBody>
      </p:sp>
      <p:sp>
        <p:nvSpPr>
          <p:cNvPr id="2" name="Content Placeholder 1"/>
          <p:cNvSpPr>
            <a:spLocks noGrp="1"/>
          </p:cNvSpPr>
          <p:nvPr>
            <p:ph sz="quarter" idx="11"/>
          </p:nvPr>
        </p:nvSpPr>
        <p:spPr>
          <a:xfrm>
            <a:off x="527526" y="3086100"/>
            <a:ext cx="10924717" cy="3237355"/>
          </a:xfrm>
        </p:spPr>
        <p:txBody>
          <a:bodyPr>
            <a:normAutofit/>
          </a:bodyPr>
          <a:lstStyle/>
          <a:p>
            <a:pPr marL="0" indent="0">
              <a:buNone/>
            </a:pPr>
            <a:r>
              <a:rPr lang="en-US" sz="2800" dirty="0"/>
              <a:t>How do you feel about a sustainable energy future for your community?</a:t>
            </a:r>
          </a:p>
        </p:txBody>
      </p:sp>
      <p:pic>
        <p:nvPicPr>
          <p:cNvPr id="4" name="Picture 3" descr="A series of seven illustrated emojis. From left to right they are angry, one tear crying face, frown face, flat line mouth face, smiley face, smiley face with squinted eyes, and smiley face with star eyes.">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7669" y="4020224"/>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r>
              <a:rPr lang="en-US" dirty="0"/>
              <a:t>Glossary</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spcBef>
                <a:spcPts val="1800"/>
              </a:spcBef>
              <a:spcAft>
                <a:spcPts val="1800"/>
              </a:spcAft>
            </a:pPr>
            <a:r>
              <a:rPr lang="en-US" sz="2400" b="1" dirty="0">
                <a:effectLst/>
                <a:ea typeface="Aptos" panose="020B0004020202020204" pitchFamily="34" charset="0"/>
                <a:cs typeface="Times New Roman" panose="02020603050405020304" pitchFamily="18" charset="0"/>
              </a:rPr>
              <a:t>Biofuel energy: </a:t>
            </a:r>
            <a:r>
              <a:rPr lang="en-US" sz="2400" dirty="0">
                <a:effectLst/>
                <a:ea typeface="Aptos" panose="020B0004020202020204" pitchFamily="34" charset="0"/>
                <a:cs typeface="Times New Roman" panose="02020603050405020304" pitchFamily="18" charset="0"/>
              </a:rPr>
              <a:t>An energy source that uses the energy found in living things, such as wood, algae, or animal poop, to generate electricity or produce heat</a:t>
            </a:r>
          </a:p>
          <a:p>
            <a:pPr>
              <a:spcBef>
                <a:spcPts val="1800"/>
              </a:spcBef>
              <a:spcAft>
                <a:spcPts val="1800"/>
              </a:spcAft>
            </a:pPr>
            <a:r>
              <a:rPr lang="en-US" sz="2400" b="1" dirty="0">
                <a:effectLst/>
                <a:ea typeface="Aptos" panose="020B0004020202020204" pitchFamily="34" charset="0"/>
                <a:cs typeface="Times New Roman" panose="02020603050405020304" pitchFamily="18" charset="0"/>
              </a:rPr>
              <a:t>Emissions: </a:t>
            </a:r>
            <a:r>
              <a:rPr lang="en-US" sz="2400" dirty="0">
                <a:effectLst/>
                <a:ea typeface="Aptos" panose="020B0004020202020204" pitchFamily="34" charset="0"/>
                <a:cs typeface="Times New Roman" panose="02020603050405020304" pitchFamily="18" charset="0"/>
              </a:rPr>
              <a:t>Greenhouse gases released into the atmosphere from burning fossil fuels</a:t>
            </a:r>
          </a:p>
          <a:p>
            <a:pPr>
              <a:spcBef>
                <a:spcPts val="1800"/>
              </a:spcBef>
              <a:spcAft>
                <a:spcPts val="1800"/>
              </a:spcAft>
            </a:pPr>
            <a:r>
              <a:rPr lang="en-US" sz="2400" b="1" dirty="0">
                <a:effectLst/>
                <a:ea typeface="Aptos" panose="020B0004020202020204" pitchFamily="34" charset="0"/>
                <a:cs typeface="Times New Roman" panose="02020603050405020304" pitchFamily="18" charset="0"/>
              </a:rPr>
              <a:t>Fossil fuel: </a:t>
            </a:r>
            <a:r>
              <a:rPr lang="en-US" sz="2400" dirty="0">
                <a:effectLst/>
                <a:ea typeface="Aptos" panose="020B0004020202020204" pitchFamily="34" charset="0"/>
                <a:cs typeface="Times New Roman" panose="02020603050405020304" pitchFamily="18" charset="0"/>
              </a:rPr>
              <a:t>An energy source such as coal, oil, or natural gas that comes from the fossilized remains of plants and animals</a:t>
            </a:r>
          </a:p>
          <a:p>
            <a:pPr>
              <a:spcBef>
                <a:spcPts val="1800"/>
              </a:spcBef>
              <a:spcAft>
                <a:spcPts val="1800"/>
              </a:spcAft>
            </a:pPr>
            <a:r>
              <a:rPr lang="en-US" sz="2400" b="1" dirty="0">
                <a:effectLst/>
                <a:ea typeface="Aptos" panose="020B0004020202020204" pitchFamily="34" charset="0"/>
                <a:cs typeface="Times New Roman" panose="02020603050405020304" pitchFamily="18" charset="0"/>
              </a:rPr>
              <a:t>Geothermal energy: </a:t>
            </a:r>
            <a:r>
              <a:rPr lang="en-US" sz="2400" dirty="0">
                <a:effectLst/>
                <a:ea typeface="Aptos" panose="020B0004020202020204" pitchFamily="34" charset="0"/>
                <a:cs typeface="Times New Roman" panose="02020603050405020304" pitchFamily="18" charset="0"/>
              </a:rPr>
              <a:t>An energy source that uses heat from underground to produce electricity or heat</a:t>
            </a:r>
          </a:p>
        </p:txBody>
      </p:sp>
    </p:spTree>
    <p:extLst>
      <p:ext uri="{BB962C8B-B14F-4D97-AF65-F5344CB8AC3E}">
        <p14:creationId xmlns:p14="http://schemas.microsoft.com/office/powerpoint/2010/main" val="247301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r>
              <a:rPr lang="en-US" dirty="0"/>
              <a:t>Glossary, slide 2</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spcBef>
                <a:spcPts val="1800"/>
              </a:spcBef>
              <a:spcAft>
                <a:spcPts val="1800"/>
              </a:spcAft>
            </a:pPr>
            <a:r>
              <a:rPr lang="en-US" sz="2400" b="1" dirty="0">
                <a:effectLst/>
                <a:ea typeface="Aptos" panose="020B0004020202020204" pitchFamily="34" charset="0"/>
                <a:cs typeface="Times New Roman" panose="02020603050405020304" pitchFamily="18" charset="0"/>
              </a:rPr>
              <a:t>Hydropower and ocean energy: </a:t>
            </a:r>
            <a:r>
              <a:rPr lang="en-US" sz="2400" dirty="0">
                <a:effectLst/>
                <a:ea typeface="Aptos" panose="020B0004020202020204" pitchFamily="34" charset="0"/>
                <a:cs typeface="Times New Roman" panose="02020603050405020304" pitchFamily="18" charset="0"/>
              </a:rPr>
              <a:t>An energy source that converts energy from moving water, such as a river or the tides of the ocean, into electricity</a:t>
            </a:r>
          </a:p>
          <a:p>
            <a:pPr>
              <a:spcBef>
                <a:spcPts val="1800"/>
              </a:spcBef>
              <a:spcAft>
                <a:spcPts val="1800"/>
              </a:spcAft>
            </a:pPr>
            <a:r>
              <a:rPr lang="en-US" sz="2400" b="1" dirty="0">
                <a:effectLst/>
                <a:ea typeface="Aptos" panose="020B0004020202020204" pitchFamily="34" charset="0"/>
                <a:cs typeface="Times New Roman" panose="02020603050405020304" pitchFamily="18" charset="0"/>
              </a:rPr>
              <a:t>Priorities: </a:t>
            </a:r>
            <a:r>
              <a:rPr lang="en-US" sz="2400" dirty="0">
                <a:effectLst/>
                <a:ea typeface="Aptos" panose="020B0004020202020204" pitchFamily="34" charset="0"/>
                <a:cs typeface="Times New Roman" panose="02020603050405020304" pitchFamily="18" charset="0"/>
              </a:rPr>
              <a:t>What is important to you and the place you live</a:t>
            </a:r>
          </a:p>
          <a:p>
            <a:pPr>
              <a:spcBef>
                <a:spcPts val="1800"/>
              </a:spcBef>
              <a:spcAft>
                <a:spcPts val="1800"/>
              </a:spcAft>
            </a:pPr>
            <a:r>
              <a:rPr lang="en-US" sz="2400" b="1" dirty="0">
                <a:effectLst/>
                <a:ea typeface="Aptos" panose="020B0004020202020204" pitchFamily="34" charset="0"/>
                <a:cs typeface="Times New Roman" panose="02020603050405020304" pitchFamily="18" charset="0"/>
              </a:rPr>
              <a:t>Renewable energy: </a:t>
            </a:r>
            <a:r>
              <a:rPr lang="en-US" sz="2400" dirty="0">
                <a:effectLst/>
                <a:ea typeface="Aptos" panose="020B0004020202020204" pitchFamily="34" charset="0"/>
                <a:cs typeface="Times New Roman" panose="02020603050405020304" pitchFamily="18" charset="0"/>
              </a:rPr>
              <a:t>Electricity produced from materials that are easily replenished or ongoing natural systems</a:t>
            </a:r>
          </a:p>
          <a:p>
            <a:pPr>
              <a:spcBef>
                <a:spcPts val="1800"/>
              </a:spcBef>
              <a:spcAft>
                <a:spcPts val="1800"/>
              </a:spcAft>
            </a:pPr>
            <a:r>
              <a:rPr lang="en-US" sz="2400" b="1" dirty="0">
                <a:effectLst/>
                <a:ea typeface="Aptos" panose="020B0004020202020204" pitchFamily="34" charset="0"/>
                <a:cs typeface="Times New Roman" panose="02020603050405020304" pitchFamily="18" charset="0"/>
              </a:rPr>
              <a:t>Solar energy: </a:t>
            </a:r>
            <a:r>
              <a:rPr lang="en-US" sz="2400" dirty="0">
                <a:effectLst/>
                <a:ea typeface="Aptos" panose="020B0004020202020204" pitchFamily="34" charset="0"/>
                <a:cs typeface="Times New Roman" panose="02020603050405020304" pitchFamily="18" charset="0"/>
              </a:rPr>
              <a:t>An energy source that converts light energy from the sun into electricity using solar panels</a:t>
            </a:r>
          </a:p>
        </p:txBody>
      </p:sp>
    </p:spTree>
    <p:extLst>
      <p:ext uri="{BB962C8B-B14F-4D97-AF65-F5344CB8AC3E}">
        <p14:creationId xmlns:p14="http://schemas.microsoft.com/office/powerpoint/2010/main" val="800160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r>
              <a:rPr lang="en-US" dirty="0"/>
              <a:t>Glossary, slide 3</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spcBef>
                <a:spcPts val="1800"/>
              </a:spcBef>
              <a:spcAft>
                <a:spcPts val="1800"/>
              </a:spcAft>
            </a:pPr>
            <a:r>
              <a:rPr lang="en-US" sz="2400" b="1" dirty="0">
                <a:effectLst/>
                <a:ea typeface="Aptos" panose="020B0004020202020204" pitchFamily="34" charset="0"/>
                <a:cs typeface="Times New Roman" panose="02020603050405020304" pitchFamily="18" charset="0"/>
              </a:rPr>
              <a:t>Sustainable: </a:t>
            </a:r>
            <a:r>
              <a:rPr lang="en-US" sz="2400" dirty="0">
                <a:effectLst/>
                <a:ea typeface="Aptos" panose="020B0004020202020204" pitchFamily="34" charset="0"/>
                <a:cs typeface="Times New Roman" panose="02020603050405020304" pitchFamily="18" charset="0"/>
              </a:rPr>
              <a:t>An approach that balances different perspectives and can keep working for a long time </a:t>
            </a:r>
          </a:p>
          <a:p>
            <a:pPr>
              <a:spcBef>
                <a:spcPts val="1800"/>
              </a:spcBef>
              <a:spcAft>
                <a:spcPts val="1800"/>
              </a:spcAft>
            </a:pPr>
            <a:r>
              <a:rPr lang="en-US" sz="2400" b="1" dirty="0">
                <a:effectLst/>
                <a:ea typeface="Aptos" panose="020B0004020202020204" pitchFamily="34" charset="0"/>
                <a:cs typeface="Times New Roman" panose="02020603050405020304" pitchFamily="18" charset="0"/>
              </a:rPr>
              <a:t>Wind energy: </a:t>
            </a:r>
            <a:r>
              <a:rPr lang="en-US" sz="2400" dirty="0">
                <a:effectLst/>
                <a:ea typeface="Aptos" panose="020B0004020202020204" pitchFamily="34" charset="0"/>
                <a:cs typeface="Times New Roman" panose="02020603050405020304" pitchFamily="18" charset="0"/>
              </a:rPr>
              <a:t>An energy source that converts wind, or the movement of air, into electricity using a windmill or turbine</a:t>
            </a:r>
          </a:p>
        </p:txBody>
      </p:sp>
    </p:spTree>
    <p:extLst>
      <p:ext uri="{BB962C8B-B14F-4D97-AF65-F5344CB8AC3E}">
        <p14:creationId xmlns:p14="http://schemas.microsoft.com/office/powerpoint/2010/main" val="2685802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r>
              <a:rPr lang="en-US" dirty="0"/>
              <a:t>Act Overview</a:t>
            </a:r>
          </a:p>
        </p:txBody>
      </p:sp>
      <p:sp>
        <p:nvSpPr>
          <p:cNvPr id="3" name="Subtitle 2"/>
          <p:cNvSpPr>
            <a:spLocks noGrp="1"/>
          </p:cNvSpPr>
          <p:nvPr>
            <p:ph type="subTitle" idx="1"/>
          </p:nvPr>
        </p:nvSpPr>
        <p:spPr/>
        <p:txBody>
          <a:bodyPr/>
          <a:lstStyle/>
          <a:p>
            <a:r>
              <a:rPr lang="en-US" dirty="0"/>
              <a:t>Learning Objective: </a:t>
            </a:r>
          </a:p>
          <a:p>
            <a:r>
              <a:rPr lang="en-US" sz="2400" b="0" dirty="0"/>
              <a:t>We will apply what we have learned by choosing and implementing actions to move towards more renewable energy sources.</a:t>
            </a:r>
          </a:p>
        </p:txBody>
      </p:sp>
      <p:sp>
        <p:nvSpPr>
          <p:cNvPr id="2" name="Content Placeholder 1"/>
          <p:cNvSpPr>
            <a:spLocks noGrp="1"/>
          </p:cNvSpPr>
          <p:nvPr>
            <p:ph sz="quarter" idx="11"/>
          </p:nvPr>
        </p:nvSpPr>
        <p:spPr>
          <a:xfrm>
            <a:off x="4431552" y="1679171"/>
            <a:ext cx="7191488" cy="4961342"/>
          </a:xfrm>
        </p:spPr>
        <p:txBody>
          <a:bodyPr>
            <a:noAutofit/>
          </a:bodyPr>
          <a:lstStyle/>
          <a:p>
            <a:pPr lvl="0"/>
            <a:r>
              <a:rPr lang="en-US" sz="2400" b="1" dirty="0"/>
              <a:t>Act Reading (optional):</a:t>
            </a:r>
            <a:r>
              <a:rPr lang="en-US" sz="2400" dirty="0"/>
              <a:t> A 1-page reading from field expert Dr. Kiron Neale sharing information about communities and the shift to sustainable energy sources.</a:t>
            </a:r>
          </a:p>
          <a:p>
            <a:pPr lvl="0"/>
            <a:endParaRPr lang="en-US" sz="1200" dirty="0"/>
          </a:p>
          <a:p>
            <a:pPr lvl="0"/>
            <a:r>
              <a:rPr lang="en-US" sz="2400" b="1" dirty="0"/>
              <a:t>Act Investigation: </a:t>
            </a:r>
            <a:r>
              <a:rPr lang="en-US" sz="2400" dirty="0"/>
              <a:t>An activity where students build consensus around a group action and complete a detailed Action Plan.</a:t>
            </a:r>
            <a:r>
              <a:rPr lang="en-US" sz="2400" b="1" dirty="0"/>
              <a:t> </a:t>
            </a:r>
          </a:p>
          <a:p>
            <a:pPr lvl="0"/>
            <a:endParaRPr lang="en-US" sz="1200" dirty="0"/>
          </a:p>
          <a:p>
            <a:pPr lvl="0"/>
            <a:r>
              <a:rPr lang="en-US" sz="2400" b="1" dirty="0"/>
              <a:t>Act Investigation Extension (optional): </a:t>
            </a:r>
            <a:r>
              <a:rPr lang="en-US" sz="2400" dirty="0"/>
              <a:t>Students implement their Action Plan and evaluate which Smithsonian Science for Global Goals guide might best support their additional areas of interest.</a:t>
            </a:r>
          </a:p>
        </p:txBody>
      </p:sp>
    </p:spTree>
    <p:extLst>
      <p:ext uri="{BB962C8B-B14F-4D97-AF65-F5344CB8AC3E}">
        <p14:creationId xmlns:p14="http://schemas.microsoft.com/office/powerpoint/2010/main" val="201757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r>
              <a:rPr lang="en-US" dirty="0"/>
              <a:t>Act Reading</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87858"/>
            <a:ext cx="8018086" cy="750504"/>
          </a:xfrm>
        </p:spPr>
        <p:txBody>
          <a:bodyPr>
            <a:normAutofit/>
          </a:bodyPr>
          <a:lstStyle/>
          <a:p>
            <a:r>
              <a:rPr lang="en-US" dirty="0"/>
              <a:t>Transition to Sustainable Energy</a:t>
            </a:r>
          </a:p>
        </p:txBody>
      </p:sp>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2802313" y="2138362"/>
            <a:ext cx="8756044" cy="2254732"/>
          </a:xfrm>
        </p:spPr>
        <p:txBody>
          <a:bodyPr>
            <a:normAutofit lnSpcReduction="10000"/>
          </a:bodyPr>
          <a:lstStyle/>
          <a:p>
            <a:r>
              <a:rPr lang="en-US" sz="2800" dirty="0"/>
              <a:t>Meet Dr. Kiron Neale. Kiron (pronounced KY-</a:t>
            </a:r>
            <a:r>
              <a:rPr lang="en-US" sz="2800" dirty="0" err="1"/>
              <a:t>ron</a:t>
            </a:r>
            <a:r>
              <a:rPr lang="en-US" sz="2800" dirty="0"/>
              <a:t>) is a solutions engineer for a company that specializes in sustainable energy. He is one of many experts around the world working with communities to make decisions about their energy futures. Here are his thoughts.</a:t>
            </a:r>
            <a:endParaRPr lang="en-US" dirty="0"/>
          </a:p>
        </p:txBody>
      </p:sp>
      <p:sp>
        <p:nvSpPr>
          <p:cNvPr id="5" name="Content Placeholder 1">
            <a:extLst>
              <a:ext uri="{FF2B5EF4-FFF2-40B4-BE49-F238E27FC236}">
                <a16:creationId xmlns:a16="http://schemas.microsoft.com/office/drawing/2014/main" id="{F7BF767B-9614-CC92-30AB-6097F2850788}"/>
              </a:ext>
              <a:ext uri="{C183D7F6-B498-43B3-948B-1728B52AA6E4}">
                <adec:decorative xmlns:adec="http://schemas.microsoft.com/office/drawing/2017/decorative" val="0"/>
              </a:ext>
            </a:extLst>
          </p:cNvPr>
          <p:cNvSpPr txBox="1">
            <a:spLocks/>
          </p:cNvSpPr>
          <p:nvPr/>
        </p:nvSpPr>
        <p:spPr>
          <a:xfrm>
            <a:off x="633640" y="4498680"/>
            <a:ext cx="10924717" cy="22547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“You have some things that are basic needs, like food, clothing, and shelter. Energy is another one of those basic needs. Using sustainable energy sources can help reduce the emissions that cause climate change. But it’s not only about emissions.” </a:t>
            </a:r>
          </a:p>
          <a:p>
            <a:endParaRPr lang="en-US" dirty="0"/>
          </a:p>
        </p:txBody>
      </p:sp>
      <p:pic>
        <p:nvPicPr>
          <p:cNvPr id="10" name="Picture 9">
            <a:extLst>
              <a:ext uri="{FF2B5EF4-FFF2-40B4-BE49-F238E27FC236}">
                <a16:creationId xmlns:a16="http://schemas.microsoft.com/office/drawing/2014/main" id="{843F0C5B-1FC3-FD92-7BD6-49C6DEEEA632}"/>
              </a:ext>
              <a:ext uri="{C183D7F6-B498-43B3-948B-1728B52AA6E4}">
                <adec:decorative xmlns:adec="http://schemas.microsoft.com/office/drawing/2017/decorative" val="1"/>
              </a:ext>
            </a:extLst>
          </p:cNvPr>
          <p:cNvPicPr>
            <a:picLocks noChangeAspect="1"/>
          </p:cNvPicPr>
          <p:nvPr/>
        </p:nvPicPr>
        <p:blipFill>
          <a:blip r:embed="rId2"/>
          <a:srcRect b="32959"/>
          <a:stretch/>
        </p:blipFill>
        <p:spPr>
          <a:xfrm>
            <a:off x="617794" y="2138362"/>
            <a:ext cx="2105137" cy="2142983"/>
          </a:xfrm>
          <a:prstGeom prst="rect">
            <a:avLst/>
          </a:prstGeom>
          <a:ln w="38100">
            <a:solidFill>
              <a:srgbClr val="008F00"/>
            </a:solidFill>
          </a:ln>
        </p:spPr>
      </p:pic>
    </p:spTree>
    <p:extLst>
      <p:ext uri="{BB962C8B-B14F-4D97-AF65-F5344CB8AC3E}">
        <p14:creationId xmlns:p14="http://schemas.microsoft.com/office/powerpoint/2010/main" val="181489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a:bodyPr>
          <a:lstStyle/>
          <a:p>
            <a:r>
              <a:rPr lang="en-US" dirty="0"/>
              <a:t>Act Reading, slide 2</a:t>
            </a:r>
          </a:p>
        </p:txBody>
      </p:sp>
      <p:sp>
        <p:nvSpPr>
          <p:cNvPr id="2" name="Content Placeholder 1"/>
          <p:cNvSpPr>
            <a:spLocks noGrp="1"/>
          </p:cNvSpPr>
          <p:nvPr>
            <p:ph sz="quarter" idx="11"/>
          </p:nvPr>
        </p:nvSpPr>
        <p:spPr>
          <a:xfrm>
            <a:off x="501119" y="2246243"/>
            <a:ext cx="7370672" cy="4133507"/>
          </a:xfrm>
        </p:spPr>
        <p:txBody>
          <a:bodyPr>
            <a:normAutofit/>
          </a:bodyPr>
          <a:lstStyle/>
          <a:p>
            <a:r>
              <a:rPr lang="en-US" dirty="0"/>
              <a:t>“In thinking about a transition to sustainable energy, it’s not just about switching to renewables. It’s really thinking about, What are the energy sources we use? What does that mean for our community? How can we take steps at a local level to make sure we use energy responsibly, efficiently, and sustainably in the long term?”</a:t>
            </a:r>
          </a:p>
        </p:txBody>
      </p:sp>
      <p:pic>
        <p:nvPicPr>
          <p:cNvPr id="6" name="Picture 5" descr="Solar panels on a red tile roof of a house&#10;">
            <a:extLst>
              <a:ext uri="{FF2B5EF4-FFF2-40B4-BE49-F238E27FC236}">
                <a16:creationId xmlns:a16="http://schemas.microsoft.com/office/drawing/2014/main" id="{FDB3FA4E-51D1-BD06-D212-EBBE37D0BCEE}"/>
              </a:ext>
            </a:extLst>
          </p:cNvPr>
          <p:cNvPicPr>
            <a:picLocks noChangeAspect="1"/>
          </p:cNvPicPr>
          <p:nvPr/>
        </p:nvPicPr>
        <p:blipFill>
          <a:blip r:embed="rId2"/>
          <a:stretch>
            <a:fillRect/>
          </a:stretch>
        </p:blipFill>
        <p:spPr>
          <a:xfrm>
            <a:off x="7805531" y="2578751"/>
            <a:ext cx="4043569" cy="2695712"/>
          </a:xfrm>
          <a:prstGeom prst="rect">
            <a:avLst/>
          </a:prstGeom>
          <a:ln w="28575">
            <a:solidFill>
              <a:srgbClr val="008F00"/>
            </a:solidFill>
          </a:ln>
        </p:spPr>
      </p:pic>
    </p:spTree>
    <p:extLst>
      <p:ext uri="{BB962C8B-B14F-4D97-AF65-F5344CB8AC3E}">
        <p14:creationId xmlns:p14="http://schemas.microsoft.com/office/powerpoint/2010/main" val="25224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a:bodyPr>
          <a:lstStyle/>
          <a:p>
            <a:r>
              <a:rPr lang="en-US" dirty="0"/>
              <a:t>Act Reading, slide 3</a:t>
            </a:r>
          </a:p>
        </p:txBody>
      </p:sp>
      <p:sp>
        <p:nvSpPr>
          <p:cNvPr id="4" name="Content Placeholder 1"/>
          <p:cNvSpPr txBox="1">
            <a:spLocks/>
          </p:cNvSpPr>
          <p:nvPr/>
        </p:nvSpPr>
        <p:spPr>
          <a:xfrm>
            <a:off x="785550" y="1978764"/>
            <a:ext cx="11206425" cy="44065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I’m interested in at the end of the day is people’s individual perspective. If someone is sharing their lived experience within a culture with me, I like to listen and empathize with their experience, because it’s not necessarily my cultural life or outlook.” </a:t>
            </a:r>
          </a:p>
          <a:p>
            <a:endParaRPr lang="en-US" dirty="0"/>
          </a:p>
          <a:p>
            <a:r>
              <a:rPr lang="en-US" dirty="0"/>
              <a:t>“When people think about switching to sustainable energy, most people are concerned about economics. They might ask, ‘What is this transition going to look like for my wallet?’ But people also want more information to understand what this new technology actually does. It’s important to give people the information they need about sustainable energy like solar. You want to move people from just being aware of sustainable energy to being comfortable enough to invest in it.”</a:t>
            </a:r>
          </a:p>
          <a:p>
            <a:endParaRPr lang="en-US" dirty="0"/>
          </a:p>
        </p:txBody>
      </p:sp>
    </p:spTree>
    <p:extLst>
      <p:ext uri="{BB962C8B-B14F-4D97-AF65-F5344CB8AC3E}">
        <p14:creationId xmlns:p14="http://schemas.microsoft.com/office/powerpoint/2010/main" val="114971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a:bodyPr>
          <a:lstStyle/>
          <a:p>
            <a:r>
              <a:rPr lang="en-US" dirty="0"/>
              <a:t>Act Reading, slide 4</a:t>
            </a:r>
          </a:p>
        </p:txBody>
      </p:sp>
      <p:sp>
        <p:nvSpPr>
          <p:cNvPr id="2" name="Content Placeholder 1"/>
          <p:cNvSpPr>
            <a:spLocks noGrp="1"/>
          </p:cNvSpPr>
          <p:nvPr>
            <p:ph sz="quarter" idx="11"/>
          </p:nvPr>
        </p:nvSpPr>
        <p:spPr>
          <a:xfrm>
            <a:off x="2987969" y="2907384"/>
            <a:ext cx="8539392" cy="1797137"/>
          </a:xfrm>
        </p:spPr>
        <p:txBody>
          <a:bodyPr>
            <a:normAutofit fontScale="92500"/>
          </a:bodyPr>
          <a:lstStyle/>
          <a:p>
            <a:pPr>
              <a:lnSpc>
                <a:spcPct val="110000"/>
              </a:lnSpc>
            </a:pPr>
            <a:r>
              <a:rPr lang="en-US" b="1" dirty="0"/>
              <a:t>Community Connection:</a:t>
            </a:r>
            <a:r>
              <a:rPr lang="en-US" dirty="0"/>
              <a:t> What kind of information do you think your community would need before they would be comfortable enough to invest in renewable energy? </a:t>
            </a:r>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28" y="2596708"/>
            <a:ext cx="2224561" cy="2224561"/>
          </a:xfrm>
          <a:prstGeom prst="rect">
            <a:avLst/>
          </a:prstGeom>
        </p:spPr>
      </p:pic>
    </p:spTree>
    <p:extLst>
      <p:ext uri="{BB962C8B-B14F-4D97-AF65-F5344CB8AC3E}">
        <p14:creationId xmlns:p14="http://schemas.microsoft.com/office/powerpoint/2010/main" val="277877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r>
              <a:rPr lang="en-US" dirty="0"/>
              <a:t>Act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1875294" y="1421321"/>
            <a:ext cx="10316705" cy="749276"/>
          </a:xfrm>
        </p:spPr>
        <p:txBody>
          <a:bodyPr>
            <a:normAutofit/>
          </a:bodyPr>
          <a:lstStyle/>
          <a:p>
            <a:r>
              <a:rPr lang="en-US" dirty="0"/>
              <a:t>How will we act to improve our community’s use of renewables? </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Now you will get ready to act. The first step toward action is deciding what problem you want to solve and the action you want to take to solve it. Then you can plan when and how you will act.</a:t>
            </a:r>
          </a:p>
        </p:txBody>
      </p:sp>
      <p:sp>
        <p:nvSpPr>
          <p:cNvPr id="2" name="Content Placeholder 1"/>
          <p:cNvSpPr>
            <a:spLocks noGrp="1"/>
          </p:cNvSpPr>
          <p:nvPr>
            <p:ph sz="quarter" idx="11"/>
          </p:nvPr>
        </p:nvSpPr>
        <p:spPr>
          <a:xfrm>
            <a:off x="342900" y="3159007"/>
            <a:ext cx="11608467" cy="3141229"/>
          </a:xfrm>
        </p:spPr>
        <p:txBody>
          <a:bodyPr>
            <a:normAutofit fontScale="92500"/>
          </a:bodyPr>
          <a:lstStyle/>
          <a:p>
            <a:pPr lvl="0"/>
            <a:r>
              <a:rPr lang="en-US" sz="2200" dirty="0"/>
              <a:t>With your group, decide on the problem you want to help solve. This might be a problem such as lack of knowledge about the renewable energy options that might be a good fit for your community. Or it might be a problem about how to shift to more renewable energy sources. Or it could be another problem you noticed. Write down the problem either on the Action Planner Worksheet or on a separate piece of paper. </a:t>
            </a:r>
            <a:r>
              <a:rPr lang="en-US" sz="2200" b="1" dirty="0"/>
              <a:t>Resource:</a:t>
            </a:r>
            <a:r>
              <a:rPr lang="en-US" sz="2200" dirty="0"/>
              <a:t> </a:t>
            </a:r>
            <a:r>
              <a:rPr lang="en-US" sz="2200" b="1" dirty="0"/>
              <a:t>Action Planner Worksheet</a:t>
            </a:r>
          </a:p>
          <a:p>
            <a:pPr lvl="0"/>
            <a:endParaRPr lang="en-US" sz="2200" dirty="0"/>
          </a:p>
          <a:p>
            <a:pPr lvl="0"/>
            <a:r>
              <a:rPr lang="en-US" sz="2200" dirty="0"/>
              <a:t>Using the worksheet or paper, list any actions you can think of that might help solve the problem. For example, maybe you want to start a renewable energy education campaign in your community. Maybe you want to meet with a decision-maker to discuss shifting to renewable energy sources.</a:t>
            </a:r>
          </a:p>
          <a:p>
            <a:endParaRPr lang="en-US" sz="2400" dirty="0"/>
          </a:p>
        </p:txBody>
      </p:sp>
    </p:spTree>
    <p:extLst>
      <p:ext uri="{BB962C8B-B14F-4D97-AF65-F5344CB8AC3E}">
        <p14:creationId xmlns:p14="http://schemas.microsoft.com/office/powerpoint/2010/main" val="359278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7667625" cy="777851"/>
          </a:xfrm>
        </p:spPr>
        <p:txBody>
          <a:bodyPr vert="horz" lIns="91440" tIns="45720" rIns="91440" bIns="45720" rtlCol="0" anchor="b">
            <a:normAutofit/>
          </a:bodyPr>
          <a:lstStyle/>
          <a:p>
            <a:r>
              <a:rPr lang="en-US" dirty="0"/>
              <a:t>Act Investigation, slide 2</a:t>
            </a:r>
          </a:p>
        </p:txBody>
      </p:sp>
      <p:sp>
        <p:nvSpPr>
          <p:cNvPr id="2" name="Content Placeholder 1"/>
          <p:cNvSpPr>
            <a:spLocks noGrp="1"/>
          </p:cNvSpPr>
          <p:nvPr>
            <p:ph sz="quarter" idx="11"/>
          </p:nvPr>
        </p:nvSpPr>
        <p:spPr/>
        <p:txBody>
          <a:bodyPr>
            <a:normAutofit lnSpcReduction="10000"/>
          </a:bodyPr>
          <a:lstStyle/>
          <a:p>
            <a:pPr lvl="0">
              <a:spcAft>
                <a:spcPts val="1200"/>
              </a:spcAft>
              <a:buFont typeface="+mj-lt"/>
              <a:buAutoNum type="arabicPeriod" startAt="3"/>
            </a:pPr>
            <a:r>
              <a:rPr lang="en-US" dirty="0"/>
              <a:t>Write down the strengths your group has and how they could be used to improve the energy situation of your community. For example:</a:t>
            </a:r>
          </a:p>
          <a:p>
            <a:pPr marL="971550" lvl="1" indent="-514350">
              <a:buFont typeface="+mj-lt"/>
              <a:buAutoNum type="alphaLcPeriod"/>
            </a:pPr>
            <a:r>
              <a:rPr lang="en-US" sz="2800" dirty="0"/>
              <a:t>Are members of your group part of any groups that you could communicate with? </a:t>
            </a:r>
          </a:p>
          <a:p>
            <a:pPr marL="971550" lvl="1" indent="-514350">
              <a:buFont typeface="+mj-lt"/>
              <a:buAutoNum type="alphaLcPeriod"/>
            </a:pPr>
            <a:r>
              <a:rPr lang="en-US" sz="2800" dirty="0"/>
              <a:t>Do members of your group have any special talents, such as art or music, that might be useful to capture people’s attention? </a:t>
            </a:r>
          </a:p>
          <a:p>
            <a:pPr marL="971550" lvl="1" indent="-514350">
              <a:buFont typeface="+mj-lt"/>
              <a:buAutoNum type="alphaLcPeriod"/>
            </a:pPr>
            <a:r>
              <a:rPr lang="en-US" sz="2800" dirty="0"/>
              <a:t>Are members of your group interested in science and engineering or other ways to try to find innovative solutions? </a:t>
            </a:r>
          </a:p>
          <a:p>
            <a:pPr marL="971550" lvl="1" indent="-514350">
              <a:buFont typeface="+mj-lt"/>
              <a:buAutoNum type="alphaLcPeriod"/>
            </a:pPr>
            <a:r>
              <a:rPr lang="en-US" sz="2800" dirty="0"/>
              <a:t>Do group members have good planning or organization skills?</a:t>
            </a:r>
          </a:p>
          <a:p>
            <a:pPr>
              <a:buAutoNum type="arabicPeriod" startAt="3"/>
            </a:pPr>
            <a:endParaRPr lang="en-US" dirty="0"/>
          </a:p>
        </p:txBody>
      </p:sp>
    </p:spTree>
    <p:extLst>
      <p:ext uri="{BB962C8B-B14F-4D97-AF65-F5344CB8AC3E}">
        <p14:creationId xmlns:p14="http://schemas.microsoft.com/office/powerpoint/2010/main" val="841949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7667625" cy="758801"/>
          </a:xfrm>
        </p:spPr>
        <p:txBody>
          <a:bodyPr vert="horz" lIns="91440" tIns="45720" rIns="91440" bIns="45720" rtlCol="0" anchor="b">
            <a:normAutofit/>
          </a:bodyPr>
          <a:lstStyle/>
          <a:p>
            <a:r>
              <a:rPr lang="en-US" dirty="0"/>
              <a:t>Act Investigation, slide 3</a:t>
            </a:r>
          </a:p>
        </p:txBody>
      </p:sp>
      <p:sp>
        <p:nvSpPr>
          <p:cNvPr id="2" name="Content Placeholder 1"/>
          <p:cNvSpPr>
            <a:spLocks noGrp="1"/>
          </p:cNvSpPr>
          <p:nvPr>
            <p:ph sz="quarter" idx="11"/>
          </p:nvPr>
        </p:nvSpPr>
        <p:spPr/>
        <p:txBody>
          <a:bodyPr>
            <a:normAutofit lnSpcReduction="10000"/>
          </a:bodyPr>
          <a:lstStyle/>
          <a:p>
            <a:pPr lvl="0">
              <a:buFont typeface="+mj-lt"/>
              <a:buAutoNum type="arabicPeriod" startAt="4"/>
            </a:pPr>
            <a:r>
              <a:rPr lang="en-US" dirty="0"/>
              <a:t>Pick an action based on the strengths of your group.</a:t>
            </a:r>
          </a:p>
          <a:p>
            <a:pPr lvl="0">
              <a:buFont typeface="+mj-lt"/>
              <a:buAutoNum type="arabicPeriod" startAt="4"/>
            </a:pPr>
            <a:endParaRPr lang="en-US" dirty="0"/>
          </a:p>
          <a:p>
            <a:pPr lvl="0">
              <a:buAutoNum type="arabicPeriod" startAt="4"/>
            </a:pPr>
            <a:r>
              <a:rPr lang="en-US" dirty="0"/>
              <a:t>Write down your ideas to plan for your action. Be sure to think about: </a:t>
            </a:r>
          </a:p>
          <a:p>
            <a:pPr marL="971550" lvl="1" indent="-514350">
              <a:buFont typeface="+mj-lt"/>
              <a:buAutoNum type="alphaLcPeriod"/>
            </a:pPr>
            <a:r>
              <a:rPr lang="en-US" sz="2800" dirty="0"/>
              <a:t>What will you need to do? </a:t>
            </a:r>
          </a:p>
          <a:p>
            <a:pPr marL="971550" lvl="1" indent="-514350">
              <a:buFont typeface="+mj-lt"/>
              <a:buAutoNum type="alphaLcPeriod"/>
            </a:pPr>
            <a:r>
              <a:rPr lang="en-US" sz="2800" dirty="0"/>
              <a:t>How can you make sure everyone in your group is included?</a:t>
            </a:r>
          </a:p>
          <a:p>
            <a:pPr marL="971550" lvl="1" indent="-514350">
              <a:buFont typeface="+mj-lt"/>
              <a:buAutoNum type="alphaLcPeriod"/>
            </a:pPr>
            <a:r>
              <a:rPr lang="en-US" sz="2800" dirty="0"/>
              <a:t>Are there other people you need to help you or give you permission? </a:t>
            </a:r>
          </a:p>
          <a:p>
            <a:pPr marL="971550" lvl="1" indent="-514350">
              <a:buFont typeface="+mj-lt"/>
              <a:buAutoNum type="alphaLcPeriod"/>
            </a:pPr>
            <a:r>
              <a:rPr lang="en-US" sz="2800" dirty="0"/>
              <a:t>Where will your action take place?</a:t>
            </a:r>
          </a:p>
          <a:p>
            <a:pPr marL="971550" lvl="1" indent="-514350">
              <a:buFont typeface="+mj-lt"/>
              <a:buAutoNum type="alphaLcPeriod"/>
            </a:pPr>
            <a:r>
              <a:rPr lang="en-US" sz="2800" dirty="0"/>
              <a:t>What materials will you need? </a:t>
            </a:r>
          </a:p>
          <a:p>
            <a:pPr marL="971550" lvl="1" indent="-514350">
              <a:buFont typeface="+mj-lt"/>
              <a:buAutoNum type="alphaLcPeriod"/>
            </a:pPr>
            <a:r>
              <a:rPr lang="en-US" sz="2800" dirty="0"/>
              <a:t>What challenges should you be prepared for?</a:t>
            </a:r>
          </a:p>
          <a:p>
            <a:pPr>
              <a:buAutoNum type="arabicPeriod" startAt="4"/>
            </a:pPr>
            <a:endParaRPr lang="en-US" dirty="0"/>
          </a:p>
        </p:txBody>
      </p:sp>
    </p:spTree>
    <p:extLst>
      <p:ext uri="{BB962C8B-B14F-4D97-AF65-F5344CB8AC3E}">
        <p14:creationId xmlns:p14="http://schemas.microsoft.com/office/powerpoint/2010/main" val="280470922"/>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6429</TotalTime>
  <Words>1293</Words>
  <Application>Microsoft Office PowerPoint</Application>
  <PresentationFormat>Widescreen</PresentationFormat>
  <Paragraphs>80</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Calibri</vt:lpstr>
      <vt:lpstr>Rockwell</vt:lpstr>
      <vt:lpstr>Tahoma</vt:lpstr>
      <vt:lpstr>Custom</vt:lpstr>
      <vt:lpstr>Energy and Renewables Act</vt:lpstr>
      <vt:lpstr>Act Overview</vt:lpstr>
      <vt:lpstr>Act Reading</vt:lpstr>
      <vt:lpstr>Act Reading, slide 2</vt:lpstr>
      <vt:lpstr>Act Reading, slide 3</vt:lpstr>
      <vt:lpstr>Act Reading, slide 4</vt:lpstr>
      <vt:lpstr>Act Investigation</vt:lpstr>
      <vt:lpstr>Act Investigation, slide 2</vt:lpstr>
      <vt:lpstr>Act Investigation, slide 3</vt:lpstr>
      <vt:lpstr>Act Investigation, slide 4</vt:lpstr>
      <vt:lpstr>Act Research Extension</vt:lpstr>
      <vt:lpstr>Act Research Extension, slide 2</vt:lpstr>
      <vt:lpstr>Act Research Extension, slide 3</vt:lpstr>
      <vt:lpstr>Glossary</vt:lpstr>
      <vt:lpstr>Glossary, slide 2</vt:lpstr>
      <vt:lpstr>Glossary, slide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Osborn, Hannah</cp:lastModifiedBy>
  <cp:revision>53</cp:revision>
  <dcterms:created xsi:type="dcterms:W3CDTF">2024-12-17T02:33:39Z</dcterms:created>
  <dcterms:modified xsi:type="dcterms:W3CDTF">2025-04-28T13:49:10Z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