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11" r:id="rId5"/>
    <p:sldId id="312" r:id="rId6"/>
    <p:sldId id="317" r:id="rId7"/>
    <p:sldId id="318" r:id="rId8"/>
    <p:sldId id="313" r:id="rId9"/>
    <p:sldId id="315" r:id="rId10"/>
    <p:sldId id="316"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180" autoAdjust="0"/>
    <p:restoredTop sz="93098" autoAdjust="0"/>
  </p:normalViewPr>
  <p:slideViewPr>
    <p:cSldViewPr snapToGrid="0">
      <p:cViewPr>
        <p:scale>
          <a:sx n="125" d="100"/>
          <a:sy n="125" d="100"/>
        </p:scale>
        <p:origin x="-744" y="-312"/>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6/7/2025</a:t>
            </a:fld>
            <a:endParaRPr lang="en-US" dirty="0"/>
          </a:p>
        </p:txBody>
      </p:sp>
      <p:sp>
        <p:nvSpPr>
          <p:cNvPr id="4" name="Footer Placeholder 3">
            <a:extLst>
              <a:ext uri="{FF2B5EF4-FFF2-40B4-BE49-F238E27FC236}">
                <a16:creationId xmlns=""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6/7/2025</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s-US" b="0" i="0" u="none" baseline="0" dirty="0"/>
              <a:t>Observación de la energía en la comunidad</a:t>
            </a:r>
          </a:p>
        </p:txBody>
      </p:sp>
      <p:sp>
        <p:nvSpPr>
          <p:cNvPr id="3" name="Subtitle 2"/>
          <p:cNvSpPr>
            <a:spLocks noGrp="1"/>
          </p:cNvSpPr>
          <p:nvPr>
            <p:ph type="subTitle" idx="1"/>
          </p:nvPr>
        </p:nvSpPr>
        <p:spPr>
          <a:xfrm>
            <a:off x="341377" y="103417"/>
            <a:ext cx="11850623" cy="607910"/>
          </a:xfrm>
        </p:spPr>
        <p:txBody>
          <a:bodyPr/>
          <a:lstStyle/>
          <a:p>
            <a:pPr rtl="0"/>
            <a:r>
              <a:rPr lang="es-US" b="0" i="0" u="none" baseline="0" dirty="0"/>
              <a:t>Cómo comenzar </a:t>
            </a:r>
            <a:r>
              <a:rPr lang="es-US" b="0" i="0" u="none" baseline="0"/>
              <a:t>con </a:t>
            </a:r>
            <a:r>
              <a:rPr lang="es-US" b="0" i="0" u="none" baseline="0" smtClean="0"/>
              <a:t/>
            </a:r>
            <a:br>
              <a:rPr lang="es-US" b="0" i="0" u="none" baseline="0" smtClean="0"/>
            </a:br>
            <a:r>
              <a:rPr lang="es-US" b="0" i="0" u="none" baseline="0" smtClean="0"/>
              <a:t>la </a:t>
            </a:r>
            <a:r>
              <a:rPr lang="es-US" b="0" i="0" u="none" baseline="0" dirty="0"/>
              <a:t>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a:xfrm>
            <a:off x="741219" y="164902"/>
            <a:ext cx="10716189" cy="1205057"/>
          </a:xfrm>
        </p:spPr>
        <p:txBody>
          <a:bodyPr>
            <a:noAutofit/>
          </a:bodyPr>
          <a:lstStyle/>
          <a:p>
            <a:pPr rtl="0">
              <a:lnSpc>
                <a:spcPct val="70000"/>
              </a:lnSpc>
            </a:pPr>
            <a:r>
              <a:rPr lang="es-US" b="0" i="0" u="none" baseline="0" dirty="0"/>
              <a:t>Resumen de observación de la energía </a:t>
            </a:r>
            <a:r>
              <a:rPr lang="es-US" b="0" i="0" u="none" baseline="0" dirty="0" smtClean="0"/>
              <a:t/>
            </a:r>
            <a:br>
              <a:rPr lang="es-US" b="0" i="0" u="none" baseline="0" dirty="0" smtClean="0"/>
            </a:br>
            <a:r>
              <a:rPr lang="es-US" b="0" i="0" u="none" baseline="0" dirty="0" smtClean="0"/>
              <a:t>en </a:t>
            </a:r>
            <a:r>
              <a:rPr lang="es-US" b="0" i="0" u="none" baseline="0" dirty="0"/>
              <a:t>la comunidad</a:t>
            </a:r>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1545472"/>
            <a:ext cx="10924717" cy="4674353"/>
          </a:xfrm>
        </p:spPr>
        <p:txBody>
          <a:bodyPr>
            <a:normAutofit/>
          </a:bodyPr>
          <a:lstStyle/>
          <a:p>
            <a:pPr algn="l" rtl="0"/>
            <a:r>
              <a:rPr lang="es-US" b="0" i="0" u="none" baseline="0" dirty="0"/>
              <a:t>Con esta observación, podrás observar la energía en tu comunidad. Esta observación debe incluir las fuentes de energía, cómo se mueve la energía de un lugar a otro y cómo se utiliza en tu comunidad. Por ejemplo, puede observar cómo se genera electricidad en centrales eléctricas o mediante paneles solares. También puedes observar cómo se traslada la energía de un lugar </a:t>
            </a:r>
            <a:r>
              <a:rPr lang="es-US" b="0" i="0" u="none" baseline="0" dirty="0" smtClean="0"/>
              <a:t/>
            </a:r>
            <a:br>
              <a:rPr lang="es-US" b="0" i="0" u="none" baseline="0" dirty="0" smtClean="0"/>
            </a:br>
            <a:r>
              <a:rPr lang="es-US" b="0" i="0" u="none" baseline="0" dirty="0" smtClean="0"/>
              <a:t>a </a:t>
            </a:r>
            <a:r>
              <a:rPr lang="es-US" b="0" i="0" u="none" baseline="0" dirty="0"/>
              <a:t>otro a través de cables eléctricos o tuberías. </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a:xfrm>
            <a:off x="212035" y="96965"/>
            <a:ext cx="11774556" cy="1325563"/>
          </a:xfrm>
        </p:spPr>
        <p:txBody>
          <a:bodyPr/>
          <a:lstStyle/>
          <a:p>
            <a:pPr rtl="0">
              <a:lnSpc>
                <a:spcPct val="70000"/>
              </a:lnSpc>
            </a:pPr>
            <a:r>
              <a:rPr lang="es-US" b="0" i="0" u="none" baseline="0" dirty="0"/>
              <a:t>Observación de la energía </a:t>
            </a:r>
            <a:r>
              <a:rPr lang="es-US" b="0" i="0" u="none" baseline="0" dirty="0" smtClean="0"/>
              <a:t/>
            </a:r>
            <a:br>
              <a:rPr lang="es-US" b="0" i="0" u="none" baseline="0" dirty="0" smtClean="0"/>
            </a:br>
            <a:r>
              <a:rPr lang="es-US" b="0" i="0" u="none" baseline="0" dirty="0" smtClean="0"/>
              <a:t>en </a:t>
            </a:r>
            <a:r>
              <a:rPr lang="es-US" b="0" i="0" u="none" baseline="0" dirty="0"/>
              <a:t>la comunidad</a:t>
            </a:r>
            <a:endParaRPr lang="es-US" sz="2000" dirty="0"/>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1545472"/>
            <a:ext cx="10924717" cy="4674353"/>
          </a:xfrm>
        </p:spPr>
        <p:txBody>
          <a:bodyPr>
            <a:normAutofit lnSpcReduction="10000"/>
          </a:bodyPr>
          <a:lstStyle/>
          <a:p>
            <a:pPr algn="l" rtl="0"/>
            <a:r>
              <a:rPr lang="es-US" b="0" i="0" u="none" baseline="0" dirty="0"/>
              <a:t>Es probable que tengas muchas oportunidades de observar cómo </a:t>
            </a:r>
            <a:r>
              <a:rPr lang="es-US" b="0" i="0" u="none" baseline="0" dirty="0" smtClean="0"/>
              <a:t/>
            </a:r>
            <a:br>
              <a:rPr lang="es-US" b="0" i="0" u="none" baseline="0" dirty="0" smtClean="0"/>
            </a:br>
            <a:r>
              <a:rPr lang="es-US" b="0" i="0" u="none" baseline="0" dirty="0" smtClean="0"/>
              <a:t>la </a:t>
            </a:r>
            <a:r>
              <a:rPr lang="es-US" b="0" i="0" u="none" baseline="0" dirty="0"/>
              <a:t>gente utiliza la energía en actividades como:</a:t>
            </a:r>
          </a:p>
          <a:p>
            <a:pPr marL="457200" indent="-344488" algn="l" rtl="0">
              <a:buFont typeface="Arial" panose="020B0604020202020204" pitchFamily="34" charset="0"/>
              <a:buChar char="•"/>
            </a:pPr>
            <a:r>
              <a:rPr lang="es-US" b="0" i="0" u="none" baseline="0" dirty="0"/>
              <a:t>vehículos de conducción </a:t>
            </a:r>
          </a:p>
          <a:p>
            <a:pPr marL="457200" indent="-344488" algn="l" rtl="0">
              <a:buFont typeface="Arial" panose="020B0604020202020204" pitchFamily="34" charset="0"/>
              <a:buChar char="•"/>
            </a:pPr>
            <a:r>
              <a:rPr lang="es-US" b="0" i="0" u="none" baseline="0" dirty="0"/>
              <a:t>iluminación de viviendas o comercios </a:t>
            </a:r>
          </a:p>
          <a:p>
            <a:pPr marL="457200" indent="-344488" algn="l" rtl="0">
              <a:buFont typeface="Arial" panose="020B0604020202020204" pitchFamily="34" charset="0"/>
              <a:buChar char="•"/>
            </a:pPr>
            <a:r>
              <a:rPr lang="es-US" b="0" i="0" u="none" baseline="0" dirty="0"/>
              <a:t>cocinar alimentos </a:t>
            </a:r>
          </a:p>
          <a:p>
            <a:pPr marL="457200" indent="-344488" algn="l" rtl="0">
              <a:buFont typeface="Arial" panose="020B0604020202020204" pitchFamily="34" charset="0"/>
              <a:buChar char="•"/>
            </a:pPr>
            <a:r>
              <a:rPr lang="es-US" b="0" i="0" u="none" baseline="0" dirty="0"/>
              <a:t>uso de maquinaria </a:t>
            </a:r>
          </a:p>
          <a:p>
            <a:pPr algn="l" rtl="0"/>
            <a:r>
              <a:rPr lang="es-US" b="0" i="0" u="none" baseline="0" dirty="0"/>
              <a:t>O quizás veas que la gente ahorra energía haciendo cosas como apagar las luces. </a:t>
            </a:r>
          </a:p>
          <a:p>
            <a:pPr algn="l" rtl="0"/>
            <a:r>
              <a:rPr lang="es-US" b="0" i="0" u="none" baseline="0" dirty="0"/>
              <a:t>Tu observación tendrá cuatro pasos: observar con tus sentidos, notar lo que te preocupa, notar lo que te hace feliz y hacer preguntas.</a:t>
            </a:r>
          </a:p>
        </p:txBody>
      </p:sp>
    </p:spTree>
    <p:extLst>
      <p:ext uri="{BB962C8B-B14F-4D97-AF65-F5344CB8AC3E}">
        <p14:creationId xmlns:p14="http://schemas.microsoft.com/office/powerpoint/2010/main" val="118012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p:txBody>
          <a:bodyPr/>
          <a:lstStyle/>
          <a:p>
            <a:pPr rtl="0"/>
            <a:r>
              <a:rPr lang="es-US" b="0" i="0" u="none" baseline="0"/>
              <a:t>Instrucciones</a:t>
            </a:r>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1504832"/>
            <a:ext cx="10924717" cy="4674353"/>
          </a:xfrm>
        </p:spPr>
        <p:txBody>
          <a:bodyPr>
            <a:noAutofit/>
          </a:bodyPr>
          <a:lstStyle/>
          <a:p>
            <a:pPr marL="514350" indent="-514350" algn="l" rtl="0">
              <a:buFont typeface="+mj-lt"/>
              <a:buAutoNum type="alphaLcPeriod"/>
            </a:pPr>
            <a:r>
              <a:rPr lang="es-US" sz="2650" b="0" i="0" u="none" baseline="0" dirty="0" smtClean="0"/>
              <a:t>Decide si harás esta observación con un compañero o con un grupo.</a:t>
            </a:r>
          </a:p>
          <a:p>
            <a:pPr marL="514350" indent="-514350" algn="l" rtl="0">
              <a:buFont typeface="+mj-lt"/>
              <a:buAutoNum type="alphaLcPeriod"/>
            </a:pPr>
            <a:r>
              <a:rPr lang="es-US" sz="2650" b="0" i="0" u="none" baseline="0" dirty="0" smtClean="0"/>
              <a:t>Elige una zona para observar. Puede ser pequeña, como tu clase. También puedes observar una zona más amplia, como todo tu escuela, una calle de tu comunidad o todo tu vecindario. </a:t>
            </a:r>
          </a:p>
          <a:p>
            <a:pPr marL="514350" indent="-514350" algn="l" rtl="0">
              <a:buFont typeface="+mj-lt"/>
              <a:buAutoNum type="alphaLcPeriod"/>
            </a:pPr>
            <a:r>
              <a:rPr lang="es-US" sz="2650" b="0" i="0" u="none" baseline="0" dirty="0" smtClean="0"/>
              <a:t>Reúne materiales que te ayuden a anotar tus observaciones, como papel y lápiz.</a:t>
            </a:r>
          </a:p>
          <a:p>
            <a:pPr marL="514350" indent="-514350" algn="l" rtl="0">
              <a:buFont typeface="+mj-lt"/>
              <a:buAutoNum type="alphaLcPeriod"/>
            </a:pPr>
            <a:r>
              <a:rPr lang="es-US" sz="2650" b="0" i="0" u="none" baseline="0" dirty="0" smtClean="0"/>
              <a:t>Observa la energía en tu comunidad con los sentidos y anota lo que observas. Puedes desplazarte por tu comunidad o encontrar otra forma de explorarla. Podrías explorarla a través de vídeos, fotos, grabaciones de audio, publicaciones en redes sociales u otros registros de los espacios comunitarios.</a:t>
            </a:r>
            <a:endParaRPr lang="es-US" sz="2650" b="0" i="0" u="none" baseline="0" dirty="0"/>
          </a:p>
        </p:txBody>
      </p:sp>
    </p:spTree>
    <p:extLst>
      <p:ext uri="{BB962C8B-B14F-4D97-AF65-F5344CB8AC3E}">
        <p14:creationId xmlns:p14="http://schemas.microsoft.com/office/powerpoint/2010/main" val="218895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6B0E57A-2E23-DDFB-688B-28A999DD7FED}"/>
              </a:ext>
            </a:extLst>
          </p:cNvPr>
          <p:cNvSpPr>
            <a:spLocks noGrp="1"/>
          </p:cNvSpPr>
          <p:nvPr>
            <p:ph type="title"/>
          </p:nvPr>
        </p:nvSpPr>
        <p:spPr>
          <a:xfrm>
            <a:off x="1359693" y="0"/>
            <a:ext cx="9472611" cy="1325563"/>
          </a:xfrm>
        </p:spPr>
        <p:txBody>
          <a:bodyPr>
            <a:normAutofit/>
          </a:bodyPr>
          <a:lstStyle/>
          <a:p>
            <a:pPr rtl="0"/>
            <a:r>
              <a:rPr lang="es-US" sz="3600" b="0" i="0" u="none" baseline="0"/>
              <a:t>Cuestiones a tener en cuenta a la hora de observar la energía con los sentidos</a:t>
            </a:r>
          </a:p>
        </p:txBody>
      </p:sp>
      <p:sp>
        <p:nvSpPr>
          <p:cNvPr id="2" name="Content Placeholder 1">
            <a:extLst>
              <a:ext uri="{FF2B5EF4-FFF2-40B4-BE49-F238E27FC236}">
                <a16:creationId xmlns="" xmlns:a16="http://schemas.microsoft.com/office/drawing/2014/main" id="{8CC2E3AB-65F0-2AFF-B095-9B354FF15EAD}"/>
              </a:ext>
            </a:extLst>
          </p:cNvPr>
          <p:cNvSpPr>
            <a:spLocks noGrp="1"/>
          </p:cNvSpPr>
          <p:nvPr>
            <p:ph sz="quarter" idx="11"/>
          </p:nvPr>
        </p:nvSpPr>
        <p:spPr>
          <a:xfrm>
            <a:off x="633641" y="1583634"/>
            <a:ext cx="10924717" cy="4636191"/>
          </a:xfrm>
        </p:spPr>
        <p:txBody>
          <a:bodyPr>
            <a:normAutofit fontScale="92500" lnSpcReduction="20000"/>
          </a:bodyPr>
          <a:lstStyle/>
          <a:p>
            <a:pPr marL="457200" indent="-457200" algn="l" rtl="0">
              <a:lnSpc>
                <a:spcPct val="110000"/>
              </a:lnSpc>
              <a:buFont typeface="Arial" panose="020B0604020202020204" pitchFamily="34" charset="0"/>
              <a:buChar char="•"/>
            </a:pPr>
            <a:r>
              <a:rPr lang="es-US" b="0" i="0" u="none" baseline="0"/>
              <a:t>¿Qué evidencia de energía puedes ver?</a:t>
            </a:r>
          </a:p>
          <a:p>
            <a:pPr marL="1143000" lvl="1" indent="-457200" algn="l" rtl="0">
              <a:lnSpc>
                <a:spcPct val="110000"/>
              </a:lnSpc>
              <a:buFont typeface="Courier New" panose="02070309020205020404" pitchFamily="49" charset="0"/>
              <a:buChar char="o"/>
            </a:pPr>
            <a:r>
              <a:rPr lang="es-US" b="0" i="0" u="none" baseline="0"/>
              <a:t>Por ejemplo, paneles solares, cables eléctricos, luces, una persona utilizando un teléfono celular</a:t>
            </a:r>
          </a:p>
          <a:p>
            <a:pPr marL="457200" indent="-457200" algn="l" rtl="0">
              <a:lnSpc>
                <a:spcPct val="110000"/>
              </a:lnSpc>
              <a:buFont typeface="Arial" panose="020B0604020202020204" pitchFamily="34" charset="0"/>
              <a:buChar char="•"/>
            </a:pPr>
            <a:r>
              <a:rPr lang="es-US" b="0" i="0" u="none" baseline="0"/>
              <a:t>¿Qué pruebas de energía puedes oír? Si te ayuda, puedes cerrar los ojos durante esta observación.</a:t>
            </a:r>
          </a:p>
          <a:p>
            <a:pPr marL="1143000" lvl="1" indent="-457200" algn="l" rtl="0">
              <a:lnSpc>
                <a:spcPct val="110000"/>
              </a:lnSpc>
              <a:buFont typeface="Courier New" panose="02070309020205020404" pitchFamily="49" charset="0"/>
              <a:buChar char="o"/>
            </a:pPr>
            <a:r>
              <a:rPr lang="es-US" b="0" i="0" u="none" baseline="0"/>
              <a:t>Por ejemplo, una central eléctrica o el motor de un automóvil.</a:t>
            </a:r>
          </a:p>
          <a:p>
            <a:pPr marL="457200" indent="-457200" algn="l" rtl="0">
              <a:lnSpc>
                <a:spcPct val="110000"/>
              </a:lnSpc>
              <a:buFont typeface="Arial" panose="020B0604020202020204" pitchFamily="34" charset="0"/>
              <a:buChar char="•"/>
            </a:pPr>
            <a:r>
              <a:rPr lang="es-US" b="0" i="0" u="none" baseline="0"/>
              <a:t>¿Qué evidencia de energía puedes oler?</a:t>
            </a:r>
          </a:p>
          <a:p>
            <a:pPr marL="1143000" lvl="1" indent="-457200" algn="l" rtl="0">
              <a:lnSpc>
                <a:spcPct val="110000"/>
              </a:lnSpc>
              <a:buFont typeface="Courier New" panose="02070309020205020404" pitchFamily="49" charset="0"/>
              <a:buChar char="o"/>
            </a:pPr>
            <a:r>
              <a:rPr lang="es-US" b="0" i="0" u="none" baseline="0"/>
              <a:t>Por ejemplo, el humo de un fuego de cocina o los gases de escape de un automóvil.</a:t>
            </a:r>
          </a:p>
          <a:p>
            <a:pPr marL="457200" indent="-457200" algn="l" rtl="0">
              <a:lnSpc>
                <a:spcPct val="110000"/>
              </a:lnSpc>
              <a:buFont typeface="Arial" panose="020B0604020202020204" pitchFamily="34" charset="0"/>
              <a:buChar char="•"/>
            </a:pPr>
            <a:r>
              <a:rPr lang="es-US" b="0" i="0" u="none" baseline="0"/>
              <a:t>¿Qué pruebas de energía puedes sentir o tocar?</a:t>
            </a:r>
          </a:p>
          <a:p>
            <a:pPr marL="1143000" lvl="1" indent="-457200" algn="l" rtl="0">
              <a:lnSpc>
                <a:spcPct val="110000"/>
              </a:lnSpc>
              <a:buFont typeface="Courier New" panose="02070309020205020404" pitchFamily="49" charset="0"/>
              <a:buChar char="o"/>
            </a:pPr>
            <a:r>
              <a:rPr lang="es-US" b="0" i="0" u="none" baseline="0"/>
              <a:t>Por ejemplo, el calor de una habitación con calefacción o el frío del aire acondicionado.</a:t>
            </a:r>
          </a:p>
        </p:txBody>
      </p:sp>
    </p:spTree>
    <p:extLst>
      <p:ext uri="{BB962C8B-B14F-4D97-AF65-F5344CB8AC3E}">
        <p14:creationId xmlns:p14="http://schemas.microsoft.com/office/powerpoint/2010/main" val="265093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D7D982D-B43C-64DA-7457-77B42A9CE80D}"/>
              </a:ext>
            </a:extLst>
          </p:cNvPr>
          <p:cNvSpPr>
            <a:spLocks noGrp="1"/>
          </p:cNvSpPr>
          <p:nvPr>
            <p:ph type="title"/>
          </p:nvPr>
        </p:nvSpPr>
        <p:spPr/>
        <p:txBody>
          <a:bodyPr/>
          <a:lstStyle/>
          <a:p>
            <a:pPr rtl="0"/>
            <a:r>
              <a:rPr lang="es-US" b="0" i="0" u="none" baseline="0"/>
              <a:t>Mantenerse seguros</a:t>
            </a:r>
          </a:p>
        </p:txBody>
      </p:sp>
      <p:sp>
        <p:nvSpPr>
          <p:cNvPr id="2" name="Content Placeholder 1">
            <a:extLst>
              <a:ext uri="{FF2B5EF4-FFF2-40B4-BE49-F238E27FC236}">
                <a16:creationId xmlns="" xmlns:a16="http://schemas.microsoft.com/office/drawing/2014/main" id="{0918EF93-E9F1-20A2-CB74-76DD4EB84277}"/>
              </a:ext>
            </a:extLst>
          </p:cNvPr>
          <p:cNvSpPr>
            <a:spLocks noGrp="1"/>
          </p:cNvSpPr>
          <p:nvPr>
            <p:ph sz="quarter" idx="11"/>
          </p:nvPr>
        </p:nvSpPr>
        <p:spPr/>
        <p:txBody>
          <a:bodyPr/>
          <a:lstStyle/>
          <a:p>
            <a:endParaRPr lang="es-US" sz="1400" dirty="0"/>
          </a:p>
          <a:p>
            <a:pPr marL="0" marR="0" algn="l" rtl="0">
              <a:spcBef>
                <a:spcPts val="600"/>
              </a:spcBef>
              <a:spcAft>
                <a:spcPts val="1400"/>
              </a:spcAft>
            </a:pPr>
            <a:r>
              <a:rPr lang="es-US" sz="2400" b="0" i="1" u="none" baseline="0" dirty="0">
                <a:solidFill>
                  <a:srgbClr val="102ACC"/>
                </a:solidFill>
                <a:effectLst/>
                <a:ea typeface="Calibri" panose="020F0502020204030204" pitchFamily="34" charset="0"/>
                <a:cs typeface="Times New Roman" panose="02020603050405020304" pitchFamily="18" charset="0"/>
              </a:rPr>
              <a:t>Consejo para la seguridad física: no utilices el sentido del gusto para intentar observar la energía. No toques formas de energía que no estés seguro de poder tocar. Por ejemplo, la energía calorífica de la estufa puede quemar </a:t>
            </a:r>
            <a:r>
              <a:rPr lang="es-US" sz="2400" b="0" i="1" u="none" baseline="0" dirty="0" smtClean="0">
                <a:solidFill>
                  <a:srgbClr val="102ACC"/>
                </a:solidFill>
                <a:effectLst/>
                <a:ea typeface="Calibri" panose="020F0502020204030204" pitchFamily="34" charset="0"/>
                <a:cs typeface="Times New Roman" panose="02020603050405020304" pitchFamily="18" charset="0"/>
              </a:rPr>
              <a:t/>
            </a:r>
            <a:br>
              <a:rPr lang="es-US" sz="2400" b="0" i="1" u="none" baseline="0" dirty="0" smtClean="0">
                <a:solidFill>
                  <a:srgbClr val="102ACC"/>
                </a:solidFill>
                <a:effectLst/>
                <a:ea typeface="Calibri" panose="020F0502020204030204" pitchFamily="34" charset="0"/>
                <a:cs typeface="Times New Roman" panose="02020603050405020304" pitchFamily="18" charset="0"/>
              </a:rPr>
            </a:br>
            <a:r>
              <a:rPr lang="es-US" sz="2400" b="0" i="1" u="none" baseline="0" dirty="0" smtClean="0">
                <a:solidFill>
                  <a:srgbClr val="102ACC"/>
                </a:solidFill>
                <a:effectLst/>
                <a:ea typeface="Calibri" panose="020F0502020204030204" pitchFamily="34" charset="0"/>
                <a:cs typeface="Times New Roman" panose="02020603050405020304" pitchFamily="18" charset="0"/>
              </a:rPr>
              <a:t>y </a:t>
            </a:r>
            <a:r>
              <a:rPr lang="es-US" sz="2400" b="0" i="1" u="none" baseline="0" dirty="0">
                <a:solidFill>
                  <a:srgbClr val="102ACC"/>
                </a:solidFill>
                <a:effectLst/>
                <a:ea typeface="Calibri" panose="020F0502020204030204" pitchFamily="34" charset="0"/>
                <a:cs typeface="Times New Roman" panose="02020603050405020304" pitchFamily="18" charset="0"/>
              </a:rPr>
              <a:t>la energía eléctrica de los enchufes puede causar daños.</a:t>
            </a:r>
            <a:endParaRPr lang="es-US" sz="2400" dirty="0"/>
          </a:p>
        </p:txBody>
      </p:sp>
    </p:spTree>
    <p:extLst>
      <p:ext uri="{BB962C8B-B14F-4D97-AF65-F5344CB8AC3E}">
        <p14:creationId xmlns:p14="http://schemas.microsoft.com/office/powerpoint/2010/main" val="168904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FFD341B-021D-75A3-1434-C86007DC8168}"/>
              </a:ext>
            </a:extLst>
          </p:cNvPr>
          <p:cNvSpPr>
            <a:spLocks noGrp="1"/>
          </p:cNvSpPr>
          <p:nvPr>
            <p:ph type="title"/>
          </p:nvPr>
        </p:nvSpPr>
        <p:spPr/>
        <p:txBody>
          <a:bodyPr/>
          <a:lstStyle/>
          <a:p>
            <a:pPr rtl="0"/>
            <a:r>
              <a:rPr lang="es-US" b="0" i="0" u="none" baseline="0"/>
              <a:t>Registra tus observaciones</a:t>
            </a:r>
          </a:p>
        </p:txBody>
      </p:sp>
      <p:sp>
        <p:nvSpPr>
          <p:cNvPr id="2" name="Content Placeholder 1">
            <a:extLst>
              <a:ext uri="{FF2B5EF4-FFF2-40B4-BE49-F238E27FC236}">
                <a16:creationId xmlns="" xmlns:a16="http://schemas.microsoft.com/office/drawing/2014/main" id="{6B38E1B7-96C8-320A-117E-495749EF9E85}"/>
              </a:ext>
            </a:extLst>
          </p:cNvPr>
          <p:cNvSpPr>
            <a:spLocks noGrp="1"/>
          </p:cNvSpPr>
          <p:nvPr>
            <p:ph sz="quarter" idx="11"/>
          </p:nvPr>
        </p:nvSpPr>
        <p:spPr/>
        <p:txBody>
          <a:bodyPr>
            <a:noAutofit/>
          </a:bodyPr>
          <a:lstStyle/>
          <a:p>
            <a:pPr marL="514350" indent="-514350" algn="l" rtl="0">
              <a:buFont typeface="+mj-lt"/>
              <a:buAutoNum type="alphaLcPeriod"/>
            </a:pPr>
            <a:r>
              <a:rPr lang="es-US" sz="2200" b="0" i="0" u="none" baseline="0" dirty="0"/>
              <a:t>Registra tus observaciones. </a:t>
            </a:r>
          </a:p>
          <a:p>
            <a:pPr marL="514350" indent="-514350" algn="l" rtl="0">
              <a:buFont typeface="+mj-lt"/>
              <a:buAutoNum type="alphaLcPeriod"/>
            </a:pPr>
            <a:r>
              <a:rPr lang="es-US" sz="2200" b="0" i="0" u="none" baseline="0" dirty="0"/>
              <a:t>Añade qué inquietudes o preocupaciones tienes sobre lo que has observado en </a:t>
            </a:r>
            <a:r>
              <a:rPr lang="es-US" sz="2200" b="0" i="0" u="none" baseline="0" dirty="0" smtClean="0"/>
              <a:t>tu comunidad</a:t>
            </a:r>
            <a:r>
              <a:rPr lang="es-US" sz="2200" b="0" i="0" u="none" baseline="0" dirty="0"/>
              <a:t>. Podrías observar cosas como motores de autos ruidosos, un fuerte olor procedente de una central eléctrica o luces demasiado brillantes o demasiado tenues por la noche. </a:t>
            </a:r>
          </a:p>
          <a:p>
            <a:pPr marL="514350" indent="-514350" algn="l" rtl="0">
              <a:buFont typeface="+mj-lt"/>
              <a:buAutoNum type="alphaLcPeriod"/>
            </a:pPr>
            <a:r>
              <a:rPr lang="es-US" sz="2200" b="0" i="0" u="none" baseline="0" dirty="0"/>
              <a:t>Anota lo que te hace feliz de lo que has observado en tu comunidad. Por ejemplo, puedes apreciar que la energía hace posible coger el autobús, o que la energía alimenta el dispositivo móvil que utilizas para comunicarte con tus amigos. </a:t>
            </a:r>
          </a:p>
          <a:p>
            <a:pPr marL="514350" indent="-514350" algn="l" rtl="0">
              <a:buFont typeface="+mj-lt"/>
              <a:buAutoNum type="alphaLcPeriod"/>
            </a:pPr>
            <a:r>
              <a:rPr lang="es-US" sz="2200" b="0" i="0" u="none" baseline="0" dirty="0"/>
              <a:t>Por último, anota cualquier pregunta que tengas sobre la energía en </a:t>
            </a:r>
            <a:r>
              <a:rPr lang="es-US" sz="2200" b="0" i="0" u="none" baseline="0" dirty="0" smtClean="0"/>
              <a:t>tu comunidad</a:t>
            </a:r>
            <a:r>
              <a:rPr lang="es-US" sz="2200" b="0" i="0" u="none" baseline="0" dirty="0"/>
              <a:t>. Por ejemplo, quizás te estés preguntando: ¿Pueden </a:t>
            </a:r>
            <a:r>
              <a:rPr lang="es-US" sz="2200" b="0" i="0" u="none" baseline="0" dirty="0" smtClean="0"/>
              <a:t>los comercios </a:t>
            </a:r>
            <a:r>
              <a:rPr lang="es-US" sz="2200" b="0" i="0" u="none" baseline="0" dirty="0"/>
              <a:t>apagar sus luces por la noche si nadie está utilizando </a:t>
            </a:r>
            <a:r>
              <a:rPr lang="es-US" sz="2200" b="0" i="0" u="none" baseline="0" dirty="0" smtClean="0"/>
              <a:t>el </a:t>
            </a:r>
            <a:r>
              <a:rPr lang="es-US" sz="2200" b="0" i="0" u="none" baseline="0" dirty="0"/>
              <a:t>edificio? o, ¿Cómo podemos asegurarnos de que todos los que viven en mi vecindario tienen suficiente calefacción cuando hace frío?</a:t>
            </a:r>
          </a:p>
        </p:txBody>
      </p:sp>
    </p:spTree>
    <p:extLst>
      <p:ext uri="{BB962C8B-B14F-4D97-AF65-F5344CB8AC3E}">
        <p14:creationId xmlns:p14="http://schemas.microsoft.com/office/powerpoint/2010/main" val="6424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D7D982D-B43C-64DA-7457-77B42A9CE80D}"/>
              </a:ext>
            </a:extLst>
          </p:cNvPr>
          <p:cNvSpPr>
            <a:spLocks noGrp="1"/>
          </p:cNvSpPr>
          <p:nvPr>
            <p:ph type="title"/>
          </p:nvPr>
        </p:nvSpPr>
        <p:spPr/>
        <p:txBody>
          <a:bodyPr/>
          <a:lstStyle/>
          <a:p>
            <a:pPr rtl="0"/>
            <a:r>
              <a:rPr lang="es-US" b="0" i="0" u="none" baseline="0"/>
              <a:t>Consejos de seguridad</a:t>
            </a:r>
          </a:p>
        </p:txBody>
      </p:sp>
      <p:sp>
        <p:nvSpPr>
          <p:cNvPr id="2" name="Content Placeholder 1">
            <a:extLst>
              <a:ext uri="{FF2B5EF4-FFF2-40B4-BE49-F238E27FC236}">
                <a16:creationId xmlns="" xmlns:a16="http://schemas.microsoft.com/office/drawing/2014/main" id="{0918EF93-E9F1-20A2-CB74-76DD4EB84277}"/>
              </a:ext>
            </a:extLst>
          </p:cNvPr>
          <p:cNvSpPr>
            <a:spLocks noGrp="1"/>
          </p:cNvSpPr>
          <p:nvPr>
            <p:ph sz="quarter" idx="11"/>
          </p:nvPr>
        </p:nvSpPr>
        <p:spPr>
          <a:xfrm>
            <a:off x="633639" y="1752981"/>
            <a:ext cx="10924717" cy="4476906"/>
          </a:xfrm>
        </p:spPr>
        <p:txBody>
          <a:bodyPr>
            <a:normAutofit lnSpcReduction="10000"/>
          </a:bodyPr>
          <a:lstStyle/>
          <a:p>
            <a:endParaRPr lang="es-US" sz="1400" dirty="0"/>
          </a:p>
          <a:p>
            <a:pPr marL="0" marR="0" algn="l" rtl="0">
              <a:spcBef>
                <a:spcPts val="600"/>
              </a:spcBef>
              <a:spcAft>
                <a:spcPts val="600"/>
              </a:spcAft>
            </a:pPr>
            <a:r>
              <a:rPr lang="es-US" sz="2600" b="0" i="0" u="none" baseline="0" dirty="0"/>
              <a:t>Pide a tu maestro que te dé las directrices; él sabrá qué es lo más seguro en tu comunidad. </a:t>
            </a:r>
          </a:p>
          <a:p>
            <a:pPr marL="0" marR="0" algn="l" rtl="0">
              <a:spcBef>
                <a:spcPts val="600"/>
              </a:spcBef>
              <a:spcAft>
                <a:spcPts val="1400"/>
              </a:spcAft>
            </a:pPr>
            <a:r>
              <a:rPr lang="es-US" sz="2400" b="0" i="1" u="none" baseline="0" dirty="0">
                <a:solidFill>
                  <a:srgbClr val="870090"/>
                </a:solidFill>
                <a:effectLst/>
                <a:ea typeface="Calibri" panose="020F0502020204030204" pitchFamily="34" charset="0"/>
                <a:cs typeface="Times New Roman" panose="02020603050405020304" pitchFamily="18" charset="0"/>
              </a:rPr>
              <a:t>Consejo de seguridad emocional: Recuerda ser un miembro de equipo integrador. Cada persona de tu equipo aporta habilidades y perspectivas diferentes. Es posible que algunos miembros de tu equipo no quieran </a:t>
            </a:r>
            <a:r>
              <a:rPr lang="es-US" sz="2400" b="0" i="1" u="none" baseline="0" dirty="0" smtClean="0">
                <a:solidFill>
                  <a:srgbClr val="870090"/>
                </a:solidFill>
                <a:effectLst/>
                <a:ea typeface="Calibri" panose="020F0502020204030204" pitchFamily="34" charset="0"/>
                <a:cs typeface="Times New Roman" panose="02020603050405020304" pitchFamily="18" charset="0"/>
              </a:rPr>
              <a:t/>
            </a:r>
            <a:br>
              <a:rPr lang="es-US" sz="2400" b="0" i="1" u="none" baseline="0" dirty="0" smtClean="0">
                <a:solidFill>
                  <a:srgbClr val="870090"/>
                </a:solidFill>
                <a:effectLst/>
                <a:ea typeface="Calibri" panose="020F0502020204030204" pitchFamily="34" charset="0"/>
                <a:cs typeface="Times New Roman" panose="02020603050405020304" pitchFamily="18" charset="0"/>
              </a:rPr>
            </a:br>
            <a:r>
              <a:rPr lang="es-US" sz="2400" b="0" i="1" u="none" baseline="0" dirty="0" smtClean="0">
                <a:solidFill>
                  <a:srgbClr val="870090"/>
                </a:solidFill>
                <a:effectLst/>
                <a:ea typeface="Calibri" panose="020F0502020204030204" pitchFamily="34" charset="0"/>
                <a:cs typeface="Times New Roman" panose="02020603050405020304" pitchFamily="18" charset="0"/>
              </a:rPr>
              <a:t>o </a:t>
            </a:r>
            <a:r>
              <a:rPr lang="es-US" sz="2400" b="0" i="1" u="none" baseline="0" dirty="0">
                <a:solidFill>
                  <a:srgbClr val="870090"/>
                </a:solidFill>
                <a:effectLst/>
                <a:ea typeface="Calibri" panose="020F0502020204030204" pitchFamily="34" charset="0"/>
                <a:cs typeface="Times New Roman" panose="02020603050405020304" pitchFamily="18" charset="0"/>
              </a:rPr>
              <a:t>no puedan utilizar todos sus sentidos. Eso está bien. Comunícate con </a:t>
            </a:r>
            <a:r>
              <a:rPr lang="es-US" sz="2400" b="0" i="1" u="none" baseline="0" dirty="0" smtClean="0">
                <a:solidFill>
                  <a:srgbClr val="870090"/>
                </a:solidFill>
                <a:effectLst/>
                <a:ea typeface="Calibri" panose="020F0502020204030204" pitchFamily="34" charset="0"/>
                <a:cs typeface="Times New Roman" panose="02020603050405020304" pitchFamily="18" charset="0"/>
              </a:rPr>
              <a:t/>
            </a:r>
            <a:br>
              <a:rPr lang="es-US" sz="2400" b="0" i="1" u="none" baseline="0" dirty="0" smtClean="0">
                <a:solidFill>
                  <a:srgbClr val="870090"/>
                </a:solidFill>
                <a:effectLst/>
                <a:ea typeface="Calibri" panose="020F0502020204030204" pitchFamily="34" charset="0"/>
                <a:cs typeface="Times New Roman" panose="02020603050405020304" pitchFamily="18" charset="0"/>
              </a:rPr>
            </a:br>
            <a:r>
              <a:rPr lang="es-US" sz="2400" b="0" i="1" u="none" baseline="0" dirty="0" smtClean="0">
                <a:solidFill>
                  <a:srgbClr val="870090"/>
                </a:solidFill>
                <a:effectLst/>
                <a:ea typeface="Calibri" panose="020F0502020204030204" pitchFamily="34" charset="0"/>
                <a:cs typeface="Times New Roman" panose="02020603050405020304" pitchFamily="18" charset="0"/>
              </a:rPr>
              <a:t>tus </a:t>
            </a:r>
            <a:r>
              <a:rPr lang="es-US" sz="2400" b="0" i="1" u="none" baseline="0" dirty="0">
                <a:solidFill>
                  <a:srgbClr val="870090"/>
                </a:solidFill>
                <a:effectLst/>
                <a:ea typeface="Calibri" panose="020F0502020204030204" pitchFamily="34" charset="0"/>
                <a:cs typeface="Times New Roman" panose="02020603050405020304" pitchFamily="18" charset="0"/>
              </a:rPr>
              <a:t>compañeros de equipo y encuentra la manera de que todos participen </a:t>
            </a:r>
            <a:r>
              <a:rPr lang="es-US" sz="2400" b="0" i="1" u="none" baseline="0" dirty="0" smtClean="0">
                <a:solidFill>
                  <a:srgbClr val="870090"/>
                </a:solidFill>
                <a:effectLst/>
                <a:ea typeface="Calibri" panose="020F0502020204030204" pitchFamily="34" charset="0"/>
                <a:cs typeface="Times New Roman" panose="02020603050405020304" pitchFamily="18" charset="0"/>
              </a:rPr>
              <a:t/>
            </a:r>
            <a:br>
              <a:rPr lang="es-US" sz="2400" b="0" i="1" u="none" baseline="0" dirty="0" smtClean="0">
                <a:solidFill>
                  <a:srgbClr val="870090"/>
                </a:solidFill>
                <a:effectLst/>
                <a:ea typeface="Calibri" panose="020F0502020204030204" pitchFamily="34" charset="0"/>
                <a:cs typeface="Times New Roman" panose="02020603050405020304" pitchFamily="18" charset="0"/>
              </a:rPr>
            </a:br>
            <a:r>
              <a:rPr lang="es-US" sz="2400" b="0" i="1" u="none" baseline="0" dirty="0" smtClean="0">
                <a:solidFill>
                  <a:srgbClr val="870090"/>
                </a:solidFill>
                <a:effectLst/>
                <a:ea typeface="Calibri" panose="020F0502020204030204" pitchFamily="34" charset="0"/>
                <a:cs typeface="Times New Roman" panose="02020603050405020304" pitchFamily="18" charset="0"/>
              </a:rPr>
              <a:t>y </a:t>
            </a:r>
            <a:r>
              <a:rPr lang="es-US" sz="2400" b="0" i="1" u="none" baseline="0" dirty="0">
                <a:solidFill>
                  <a:srgbClr val="870090"/>
                </a:solidFill>
                <a:effectLst/>
                <a:ea typeface="Calibri" panose="020F0502020204030204" pitchFamily="34" charset="0"/>
                <a:cs typeface="Times New Roman" panose="02020603050405020304" pitchFamily="18" charset="0"/>
              </a:rPr>
              <a:t>se sientan cómodos.</a:t>
            </a:r>
          </a:p>
          <a:p>
            <a:pPr algn="l" rtl="0"/>
            <a:r>
              <a:rPr lang="es-US" sz="2400" b="0" i="1" u="none" baseline="0" dirty="0">
                <a:solidFill>
                  <a:srgbClr val="102ACC"/>
                </a:solidFill>
                <a:ea typeface="Calibri" panose="020F0502020204030204" pitchFamily="34" charset="0"/>
                <a:cs typeface="Times New Roman" panose="02020603050405020304" pitchFamily="18" charset="0"/>
              </a:rPr>
              <a:t>Consejo para la seguridad física: No salgas nunca solo y mantente alerta a tu entorno en todo momento. Presta atención a las orientaciones locales sobre si es seguro relacionarse con personas fuera de casa.</a:t>
            </a:r>
          </a:p>
        </p:txBody>
      </p:sp>
    </p:spTree>
    <p:extLst>
      <p:ext uri="{BB962C8B-B14F-4D97-AF65-F5344CB8AC3E}">
        <p14:creationId xmlns:p14="http://schemas.microsoft.com/office/powerpoint/2010/main" val="1530262294"/>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F541E-A844-47B4-9A6D-142990D3F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customXml/itemProps3.xml><?xml version="1.0" encoding="utf-8"?>
<ds:datastoreItem xmlns:ds="http://schemas.openxmlformats.org/officeDocument/2006/customXml" ds:itemID="{2A80BEFE-7C8F-4057-BD8C-435CCDE695C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10564</TotalTime>
  <Words>464</Words>
  <Application>Microsoft Office PowerPoint</Application>
  <PresentationFormat>Custom</PresentationFormat>
  <Paragraphs>40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vt:lpstr>
      <vt:lpstr>Observación de la energía en la comunidad</vt:lpstr>
      <vt:lpstr>Resumen de observación de la energía  en la comunidad</vt:lpstr>
      <vt:lpstr>Observación de la energía  en la comunidad</vt:lpstr>
      <vt:lpstr>Instrucciones</vt:lpstr>
      <vt:lpstr>Cuestiones a tener en cuenta a la hora de observar la energía con los sentidos</vt:lpstr>
      <vt:lpstr>Mantenerse seguros</vt:lpstr>
      <vt:lpstr>Registra tus observaciones</vt:lpstr>
      <vt:lpstr>Consejos de seguridad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WORD</cp:lastModifiedBy>
  <cp:revision>103</cp:revision>
  <dcterms:created xsi:type="dcterms:W3CDTF">2024-12-17T02:33:39Z</dcterms:created>
  <dcterms:modified xsi:type="dcterms:W3CDTF">2025-06-07T08:50:37Z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ies>
</file>