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311" r:id="rId5"/>
    <p:sldId id="312" r:id="rId6"/>
    <p:sldId id="317" r:id="rId7"/>
    <p:sldId id="318" r:id="rId8"/>
    <p:sldId id="31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3098" autoAdjust="0"/>
  </p:normalViewPr>
  <p:slideViewPr>
    <p:cSldViewPr snapToGrid="0">
      <p:cViewPr varScale="1">
        <p:scale>
          <a:sx n="104" d="100"/>
          <a:sy n="104" d="100"/>
        </p:scale>
        <p:origin x="744" y="204"/>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4/9/2025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4/9/2025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4/9/2025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Solar Energy </a:t>
            </a:r>
            <a:r>
              <a:rPr lang="en-US" dirty="0" err="1"/>
              <a:t>Invesitgation</a:t>
            </a:r>
            <a:endParaRPr lang="en-US" dirty="0"/>
          </a:p>
        </p:txBody>
      </p:sp>
      <p:sp>
        <p:nvSpPr>
          <p:cNvPr id="3" name="Subtitle 2"/>
          <p:cNvSpPr>
            <a:spLocks noGrp="1"/>
          </p:cNvSpPr>
          <p:nvPr>
            <p:ph type="subTitle" idx="1"/>
          </p:nvPr>
        </p:nvSpPr>
        <p:spPr>
          <a:xfrm>
            <a:off x="341377" y="418461"/>
            <a:ext cx="11850623" cy="607910"/>
          </a:xfrm>
        </p:spPr>
        <p:txBody>
          <a:bodyPr/>
          <a:lstStyle/>
          <a:p>
            <a:r>
              <a:rPr lang="en-US" b="0" dirty="0"/>
              <a:t>Starting with Sustainability</a:t>
            </a:r>
            <a:endParaRPr lang="en-US" dirty="0"/>
          </a:p>
        </p:txBody>
      </p:sp>
    </p:spTree>
    <p:extLst>
      <p:ext uri="{BB962C8B-B14F-4D97-AF65-F5344CB8AC3E}">
        <p14:creationId xmlns:p14="http://schemas.microsoft.com/office/powerpoint/2010/main" val="16315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05409" y="219909"/>
            <a:ext cx="11787808" cy="1325563"/>
          </a:xfrm>
        </p:spPr>
        <p:txBody>
          <a:bodyPr/>
          <a:lstStyle/>
          <a:p>
            <a:r>
              <a:rPr lang="en-US" dirty="0"/>
              <a:t>Solar Energy Overview</a:t>
            </a:r>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r>
              <a:rPr lang="en-US" dirty="0"/>
              <a:t>Solar power captures energy from sunlight to generate electricity or to heat water. You may have noticed large solar farms with many solar panels. But individuals, small groups of people, and communities can also use smaller, local micro-solar power that uses fewer solar panels. </a:t>
            </a:r>
          </a:p>
        </p:txBody>
      </p:sp>
      <p:pic>
        <p:nvPicPr>
          <p:cNvPr id="4" name="Picture 3" descr="Solar panels in a grass field">
            <a:extLst>
              <a:ext uri="{FF2B5EF4-FFF2-40B4-BE49-F238E27FC236}">
                <a16:creationId xmlns:a16="http://schemas.microsoft.com/office/drawing/2014/main" id="{FEAFC58C-F68F-D31A-87CE-1E528462F0AC}"/>
              </a:ext>
            </a:extLst>
          </p:cNvPr>
          <p:cNvPicPr>
            <a:picLocks noChangeAspect="1"/>
          </p:cNvPicPr>
          <p:nvPr/>
        </p:nvPicPr>
        <p:blipFill>
          <a:blip r:embed="rId2"/>
          <a:stretch>
            <a:fillRect/>
          </a:stretch>
        </p:blipFill>
        <p:spPr>
          <a:xfrm>
            <a:off x="4007899" y="3595944"/>
            <a:ext cx="3315063" cy="2212981"/>
          </a:xfrm>
          <a:prstGeom prst="rect">
            <a:avLst/>
          </a:prstGeom>
        </p:spPr>
      </p:pic>
    </p:spTree>
    <p:extLst>
      <p:ext uri="{BB962C8B-B14F-4D97-AF65-F5344CB8AC3E}">
        <p14:creationId xmlns:p14="http://schemas.microsoft.com/office/powerpoint/2010/main" val="95909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12035" y="219909"/>
            <a:ext cx="11774556" cy="1325563"/>
          </a:xfrm>
        </p:spPr>
        <p:txBody>
          <a:bodyPr/>
          <a:lstStyle/>
          <a:p>
            <a:r>
              <a:rPr lang="en-US" dirty="0"/>
              <a:t>Micro-Solar Power: Start to Observe</a:t>
            </a:r>
            <a:endParaRPr lang="en-US" sz="2000" dirty="0"/>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r>
              <a:rPr lang="en-US" dirty="0"/>
              <a:t>This investigation will help you investigate whether there are any sites in your community, such as your school or home, that are a good match for micro-solar power.</a:t>
            </a:r>
          </a:p>
          <a:p>
            <a:pPr marL="514350" indent="-514350">
              <a:buFont typeface="+mj-lt"/>
              <a:buAutoNum type="alphaLcPeriod"/>
            </a:pPr>
            <a:r>
              <a:rPr lang="en-US" dirty="0"/>
              <a:t>Use paper or another way to record your observations and information. </a:t>
            </a:r>
          </a:p>
          <a:p>
            <a:pPr marL="514350" indent="-514350">
              <a:buFont typeface="+mj-lt"/>
              <a:buAutoNum type="alphaLcPeriod"/>
            </a:pPr>
            <a:r>
              <a:rPr lang="en-US" dirty="0"/>
              <a:t>Observe the site you want to investigate to make sure it gets at least four hours of direct sunlight per day. Direct sunlight means light from the sun lands directly on a site without being blocked by an object or material. </a:t>
            </a:r>
          </a:p>
        </p:txBody>
      </p:sp>
    </p:spTree>
    <p:extLst>
      <p:ext uri="{BB962C8B-B14F-4D97-AF65-F5344CB8AC3E}">
        <p14:creationId xmlns:p14="http://schemas.microsoft.com/office/powerpoint/2010/main" val="118012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205409" y="219909"/>
            <a:ext cx="11767930" cy="1325563"/>
          </a:xfrm>
        </p:spPr>
        <p:txBody>
          <a:bodyPr/>
          <a:lstStyle/>
          <a:p>
            <a:r>
              <a:rPr lang="en-US" dirty="0"/>
              <a:t>Micro-Solar Power: Examine Placement</a:t>
            </a:r>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pPr marL="514350" indent="-514350">
              <a:buFont typeface="+mj-lt"/>
              <a:buAutoNum type="alphaLcPeriod" startAt="3"/>
            </a:pPr>
            <a:r>
              <a:rPr lang="en-US" dirty="0"/>
              <a:t>Check the site to see if there are nearby objects that might create shade, such as tall buildings, tall trees, or hills and mountains. </a:t>
            </a:r>
          </a:p>
          <a:p>
            <a:pPr marL="514350" indent="-514350">
              <a:buFont typeface="+mj-lt"/>
              <a:buAutoNum type="alphaLcPeriod" startAt="3"/>
            </a:pPr>
            <a:r>
              <a:rPr lang="en-US" dirty="0"/>
              <a:t>If you live in the northern hemisphere, figure out if you can place your solar panel on a high surface facing south, such as a roof. If you live in the southern hemisphere, figure out if you can place your solar panel facing north. </a:t>
            </a:r>
          </a:p>
        </p:txBody>
      </p:sp>
    </p:spTree>
    <p:extLst>
      <p:ext uri="{BB962C8B-B14F-4D97-AF65-F5344CB8AC3E}">
        <p14:creationId xmlns:p14="http://schemas.microsoft.com/office/powerpoint/2010/main" val="218895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2817B2-31D9-3946-878C-13B8733A75CF}"/>
              </a:ext>
            </a:extLst>
          </p:cNvPr>
          <p:cNvSpPr>
            <a:spLocks noGrp="1"/>
          </p:cNvSpPr>
          <p:nvPr>
            <p:ph type="title"/>
          </p:nvPr>
        </p:nvSpPr>
        <p:spPr/>
        <p:txBody>
          <a:bodyPr/>
          <a:lstStyle/>
          <a:p>
            <a:r>
              <a:rPr lang="en-US" dirty="0"/>
              <a:t>Micro-Solar Power: Learn More</a:t>
            </a:r>
          </a:p>
        </p:txBody>
      </p:sp>
      <p:sp>
        <p:nvSpPr>
          <p:cNvPr id="2" name="Content Placeholder 1">
            <a:extLst>
              <a:ext uri="{FF2B5EF4-FFF2-40B4-BE49-F238E27FC236}">
                <a16:creationId xmlns:a16="http://schemas.microsoft.com/office/drawing/2014/main" id="{8CC2E3AB-65F0-2AFF-B095-9B354FF15EAD}"/>
              </a:ext>
            </a:extLst>
          </p:cNvPr>
          <p:cNvSpPr>
            <a:spLocks noGrp="1"/>
          </p:cNvSpPr>
          <p:nvPr>
            <p:ph sz="quarter" idx="11"/>
          </p:nvPr>
        </p:nvSpPr>
        <p:spPr>
          <a:xfrm>
            <a:off x="633641" y="1583634"/>
            <a:ext cx="10924717" cy="4636191"/>
          </a:xfrm>
        </p:spPr>
        <p:txBody>
          <a:bodyPr>
            <a:normAutofit/>
          </a:bodyPr>
          <a:lstStyle/>
          <a:p>
            <a:pPr marL="514350" indent="-514350">
              <a:lnSpc>
                <a:spcPct val="110000"/>
              </a:lnSpc>
              <a:buFont typeface="+mj-lt"/>
              <a:buAutoNum type="alphaLcPeriod" startAt="5"/>
            </a:pPr>
            <a:r>
              <a:rPr lang="en-US" dirty="0"/>
              <a:t>Move around your neighborhood to see if any nearby homes or buildings use solar power. If you are able, contact the owners of those homes or buildings and ask them about the sun conditions in the area and how much hot water or power they are able to generate.</a:t>
            </a:r>
          </a:p>
        </p:txBody>
      </p:sp>
      <p:pic>
        <p:nvPicPr>
          <p:cNvPr id="7" name="Picture 6" descr="Solar panels on a red tiled roof of a house">
            <a:extLst>
              <a:ext uri="{FF2B5EF4-FFF2-40B4-BE49-F238E27FC236}">
                <a16:creationId xmlns:a16="http://schemas.microsoft.com/office/drawing/2014/main" id="{CA92C1BA-071B-0E83-F180-9A2529C32B05}"/>
              </a:ext>
            </a:extLst>
          </p:cNvPr>
          <p:cNvPicPr>
            <a:picLocks noChangeAspect="1"/>
          </p:cNvPicPr>
          <p:nvPr/>
        </p:nvPicPr>
        <p:blipFill>
          <a:blip r:embed="rId2"/>
          <a:stretch>
            <a:fillRect/>
          </a:stretch>
        </p:blipFill>
        <p:spPr>
          <a:xfrm>
            <a:off x="2840936" y="3763618"/>
            <a:ext cx="4065103" cy="2710068"/>
          </a:xfrm>
          <a:prstGeom prst="rect">
            <a:avLst/>
          </a:prstGeom>
        </p:spPr>
      </p:pic>
    </p:spTree>
    <p:extLst>
      <p:ext uri="{BB962C8B-B14F-4D97-AF65-F5344CB8AC3E}">
        <p14:creationId xmlns:p14="http://schemas.microsoft.com/office/powerpoint/2010/main" val="2650939502"/>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10558</TotalTime>
  <Words>291</Words>
  <Application>Microsoft Office PowerPoint</Application>
  <PresentationFormat>Widescreen</PresentationFormat>
  <Paragraphs>14</Paragraphs>
  <Slides>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Rockwell</vt:lpstr>
      <vt:lpstr>Tahoma</vt:lpstr>
      <vt:lpstr>Custom</vt:lpstr>
      <vt:lpstr>Solar Energy Invesitgation</vt:lpstr>
      <vt:lpstr>Solar Energy Overview</vt:lpstr>
      <vt:lpstr>Micro-Solar Power: Start to Observe</vt:lpstr>
      <vt:lpstr>Micro-Solar Power: Examine Placement</vt:lpstr>
      <vt:lpstr>Micro-Solar Power: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Gibson, Heidi</cp:lastModifiedBy>
  <cp:revision>100</cp:revision>
  <dcterms:created xsi:type="dcterms:W3CDTF">2024-12-17T02:33:39Z</dcterms:created>
  <dcterms:modified xsi:type="dcterms:W3CDTF">2025-04-09T17:00:00Z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