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84" r:id="rId5"/>
    <p:sldId id="311" r:id="rId6"/>
    <p:sldId id="287" r:id="rId7"/>
    <p:sldId id="288" r:id="rId8"/>
    <p:sldId id="318" r:id="rId9"/>
    <p:sldId id="290" r:id="rId10"/>
    <p:sldId id="291" r:id="rId11"/>
    <p:sldId id="292" r:id="rId12"/>
    <p:sldId id="319" r:id="rId13"/>
    <p:sldId id="293" r:id="rId14"/>
    <p:sldId id="294" r:id="rId15"/>
    <p:sldId id="295" r:id="rId16"/>
    <p:sldId id="296" r:id="rId17"/>
    <p:sldId id="32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5799FB-6A48-3A88-09F5-7DA05B759D4A}" name="Jill Curry" initials="JC" userId="6d20847c813eac6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E60BAC"/>
    <a:srgbClr val="01C2FD"/>
    <a:srgbClr val="01774B"/>
    <a:srgbClr val="FFC000"/>
    <a:srgbClr val="D3A02A"/>
    <a:srgbClr val="EA3F33"/>
    <a:srgbClr val="173668"/>
    <a:srgbClr val="18558B"/>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9212D5-0D59-434E-A486-01BDBE500B43}" v="23" dt="2025-01-09T02:50:41.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07" autoAdjust="0"/>
    <p:restoredTop sz="93165" autoAdjust="0"/>
  </p:normalViewPr>
  <p:slideViewPr>
    <p:cSldViewPr snapToGrid="0">
      <p:cViewPr varScale="1">
        <p:scale>
          <a:sx n="103" d="100"/>
          <a:sy n="103" d="100"/>
        </p:scale>
        <p:origin x="1182" y="108"/>
      </p:cViewPr>
      <p:guideLst/>
    </p:cSldViewPr>
  </p:slideViewPr>
  <p:outlineViewPr>
    <p:cViewPr>
      <p:scale>
        <a:sx n="33" d="100"/>
        <a:sy n="33" d="100"/>
      </p:scale>
      <p:origin x="0" y="-3015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4/28/2025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4/28/2025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20.png"/><Relationship Id="rId26" Type="http://schemas.openxmlformats.org/officeDocument/2006/relationships/image" Target="../media/image17.png"/><Relationship Id="rId3" Type="http://schemas.openxmlformats.org/officeDocument/2006/relationships/image" Target="../media/image7.svg"/><Relationship Id="rId21" Type="http://schemas.openxmlformats.org/officeDocument/2006/relationships/image" Target="../media/image23.png"/><Relationship Id="rId7" Type="http://schemas.openxmlformats.org/officeDocument/2006/relationships/image" Target="../media/image19.svg"/><Relationship Id="rId12" Type="http://schemas.openxmlformats.org/officeDocument/2006/relationships/image" Target="../media/image3.png"/><Relationship Id="rId17" Type="http://schemas.openxmlformats.org/officeDocument/2006/relationships/image" Target="../media/image2.png"/><Relationship Id="rId25"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5.pn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13.svg"/><Relationship Id="rId24" Type="http://schemas.openxmlformats.org/officeDocument/2006/relationships/image" Target="../media/image1.png"/><Relationship Id="rId5" Type="http://schemas.openxmlformats.org/officeDocument/2006/relationships/image" Target="../media/image9.svg"/><Relationship Id="rId15" Type="http://schemas.openxmlformats.org/officeDocument/2006/relationships/image" Target="../media/image4.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1.svg"/><Relationship Id="rId14" Type="http://schemas.openxmlformats.org/officeDocument/2006/relationships/image" Target="../media/image15.svg"/><Relationship Id="rId22" Type="http://schemas.openxmlformats.org/officeDocument/2006/relationships/image" Target="../media/image24.png"/><Relationship Id="rId27"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768076" y="5438826"/>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45408" y="5771974"/>
            <a:ext cx="862888" cy="862888"/>
          </a:xfrm>
          <a:prstGeom prst="rect">
            <a:avLst/>
          </a:prstGeom>
        </p:spPr>
      </p:pic>
      <p:sp>
        <p:nvSpPr>
          <p:cNvPr id="3" name="Rectangle 2"/>
          <p:cNvSpPr/>
          <p:nvPr userDrawn="1"/>
        </p:nvSpPr>
        <p:spPr>
          <a:xfrm>
            <a:off x="-19929" y="-1"/>
            <a:ext cx="1121298" cy="5499848"/>
          </a:xfrm>
          <a:prstGeom prst="rect">
            <a:avLst/>
          </a:prstGeom>
          <a:solidFill>
            <a:srgbClr val="4E9C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49867" y="4408"/>
            <a:ext cx="640080" cy="3553349"/>
          </a:xfrm>
          <a:prstGeom prst="rect">
            <a:avLst/>
          </a:prstGeom>
          <a:solidFill>
            <a:srgbClr val="C433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834703" y="13446"/>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935303" y="13446"/>
            <a:ext cx="640080" cy="3553349"/>
          </a:xfrm>
          <a:prstGeom prst="rect">
            <a:avLst/>
          </a:prstGeom>
          <a:solidFill>
            <a:srgbClr val="9025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329635" y="4408"/>
            <a:ext cx="640080" cy="3553349"/>
          </a:xfrm>
          <a:prstGeom prst="rect">
            <a:avLst/>
          </a:prstGeom>
          <a:solidFill>
            <a:srgbClr val="E345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20139" y="13446"/>
            <a:ext cx="640080" cy="3553349"/>
          </a:xfrm>
          <a:prstGeom prst="rect">
            <a:avLst/>
          </a:prstGeom>
          <a:solidFill>
            <a:srgbClr val="ED6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242636" y="13436"/>
            <a:ext cx="640080" cy="3553349"/>
          </a:xfrm>
          <a:prstGeom prst="rect">
            <a:avLst/>
          </a:prstGeom>
          <a:solidFill>
            <a:srgbClr val="F6B7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519925" y="13436"/>
            <a:ext cx="640080" cy="3553349"/>
          </a:xfrm>
          <a:prstGeom prst="rect">
            <a:avLst/>
          </a:prstGeom>
          <a:solidFill>
            <a:srgbClr val="4AA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041224" y="13446"/>
            <a:ext cx="640080" cy="3553349"/>
          </a:xfrm>
          <a:prstGeom prst="rect">
            <a:avLst/>
          </a:prstGeom>
          <a:solidFill>
            <a:srgbClr val="F29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745118" y="13446"/>
            <a:ext cx="640080" cy="3553349"/>
          </a:xfrm>
          <a:prstGeom prst="rect">
            <a:avLst/>
          </a:prstGeom>
          <a:solidFill>
            <a:srgbClr val="CF8D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3885" y="13446"/>
            <a:ext cx="640080" cy="3553349"/>
          </a:xfrm>
          <a:prstGeom prst="rect">
            <a:avLst/>
          </a:prstGeom>
          <a:solidFill>
            <a:srgbClr val="4877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461864" y="13446"/>
            <a:ext cx="640080" cy="3553349"/>
          </a:xfrm>
          <a:prstGeom prst="rect">
            <a:avLst/>
          </a:prstGeom>
          <a:solidFill>
            <a:srgbClr val="1855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0836772" y="4408"/>
            <a:ext cx="640080" cy="3553349"/>
          </a:xfrm>
          <a:prstGeom prst="rect">
            <a:avLst/>
          </a:prstGeom>
          <a:solidFill>
            <a:srgbClr val="EA3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0150442" y="13446"/>
            <a:ext cx="640080" cy="3553349"/>
          </a:xfrm>
          <a:prstGeom prst="rect">
            <a:avLst/>
          </a:prstGeom>
          <a:solidFill>
            <a:srgbClr val="173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8780561" y="13436"/>
            <a:ext cx="640080" cy="3553349"/>
          </a:xfrm>
          <a:prstGeom prst="rect">
            <a:avLst/>
          </a:prstGeom>
          <a:solidFill>
            <a:srgbClr val="60BB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8104330" y="4408"/>
            <a:ext cx="640080" cy="3553349"/>
          </a:xfrm>
          <a:prstGeom prst="rect">
            <a:avLst/>
          </a:prstGeom>
          <a:solidFill>
            <a:srgbClr val="2B7D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1539339" y="4408"/>
            <a:ext cx="640080" cy="3553349"/>
          </a:xfrm>
          <a:prstGeom prst="rect">
            <a:avLst/>
          </a:prstGeom>
          <a:solidFill>
            <a:srgbClr val="D3A0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400903" y="678387"/>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343275" y="3885862"/>
            <a:ext cx="9620000"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24025"/>
            <a:ext cx="10924717" cy="459943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extLst>
      <p:ext uri="{BB962C8B-B14F-4D97-AF65-F5344CB8AC3E}">
        <p14:creationId xmlns:p14="http://schemas.microsoft.com/office/powerpoint/2010/main" val="31431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12192000" cy="392016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Understand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616547" y="4696213"/>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443" r="11447"/>
          <a:stretch/>
        </p:blipFill>
        <p:spPr>
          <a:xfrm>
            <a:off x="192504" y="4394216"/>
            <a:ext cx="2424043" cy="20944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62ADDA-0E83-D8FC-AD08-EE3FA2E07167}"/>
              </a:ext>
            </a:extLst>
          </p:cNvPr>
          <p:cNvSpPr/>
          <p:nvPr userDrawn="1"/>
        </p:nvSpPr>
        <p:spPr>
          <a:xfrm>
            <a:off x="0" y="10155"/>
            <a:ext cx="4287520" cy="6858000"/>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47940"/>
            <a:ext cx="7191488" cy="492202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 (Optional):</a:t>
            </a:r>
          </a:p>
          <a:p>
            <a:pPr lvl="0"/>
            <a:r>
              <a:rPr lang="en-US" dirty="0"/>
              <a:t>Understand Investigation:</a:t>
            </a:r>
          </a:p>
          <a:p>
            <a:pPr lvl="0"/>
            <a:r>
              <a:rPr lang="en-US" dirty="0"/>
              <a:t>Understand Investigation Extension (optional):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4431552" y="70488"/>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endParaRPr lang="en-US" b="1" dirty="0"/>
          </a:p>
        </p:txBody>
      </p:sp>
      <p:pic>
        <p:nvPicPr>
          <p:cNvPr id="12" name="Picture 11"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2"/>
          <a:stretch>
            <a:fillRect/>
          </a:stretch>
        </p:blipFill>
        <p:spPr>
          <a:xfrm>
            <a:off x="10202778" y="134264"/>
            <a:ext cx="2200014" cy="1313676"/>
          </a:xfrm>
          <a:prstGeom prst="rect">
            <a:avLst/>
          </a:prstGeom>
        </p:spPr>
      </p:pic>
      <p:sp>
        <p:nvSpPr>
          <p:cNvPr id="16"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2" name="Title 1">
            <a:extLst>
              <a:ext uri="{FF2B5EF4-FFF2-40B4-BE49-F238E27FC236}">
                <a16:creationId xmlns:a16="http://schemas.microsoft.com/office/drawing/2014/main" id="{7EA26B27-5902-2E2D-792D-6E7A1DCEBF80}"/>
              </a:ext>
            </a:extLst>
          </p:cNvPr>
          <p:cNvSpPr>
            <a:spLocks noGrp="1"/>
          </p:cNvSpPr>
          <p:nvPr>
            <p:ph type="title" hasCustomPrompt="1"/>
          </p:nvPr>
        </p:nvSpPr>
        <p:spPr>
          <a:xfrm>
            <a:off x="4431552" y="118389"/>
            <a:ext cx="6236448" cy="1325563"/>
          </a:xfrm>
        </p:spPr>
        <p:txBody>
          <a:bodyPr/>
          <a:lstStyle>
            <a:lvl1pPr>
              <a:defRPr b="1"/>
            </a:lvl1p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2"/>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326793"/>
            <a:ext cx="10924717" cy="3973444"/>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50457"/>
            <a:ext cx="7221166" cy="634117"/>
          </a:xfrm>
        </p:spPr>
        <p:txBody>
          <a:bodyPr>
            <a:normAutofit/>
          </a:bodyPr>
          <a:lstStyle>
            <a:lvl1pPr marL="0" indent="0" algn="ctr">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802314" y="10155"/>
            <a:ext cx="7221166" cy="1264872"/>
          </a:xfrm>
        </p:spPr>
        <p:txBody>
          <a:bodyPr/>
          <a:lstStyle>
            <a:lvl1pPr algn="ctr">
              <a:defRPr b="1"/>
            </a:lvl1pPr>
          </a:lstStyle>
          <a:p>
            <a:r>
              <a:rPr lang="en-US" dirty="0"/>
              <a:t>Click to add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155"/>
            <a:ext cx="12192000" cy="126487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34304"/>
            <a:ext cx="10924717" cy="436593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296975" y="238885"/>
            <a:ext cx="2165231" cy="1695419"/>
          </a:xfrm>
          <a:prstGeom prst="rect">
            <a:avLst/>
          </a:prstGeom>
        </p:spPr>
      </p:pic>
      <p:sp>
        <p:nvSpPr>
          <p:cNvPr id="3" name="Title 2">
            <a:extLst>
              <a:ext uri="{FF2B5EF4-FFF2-40B4-BE49-F238E27FC236}">
                <a16:creationId xmlns:a16="http://schemas.microsoft.com/office/drawing/2014/main" id="{504A5E7F-EE5D-60D8-F4EB-5C9241121EFA}"/>
              </a:ext>
            </a:extLst>
          </p:cNvPr>
          <p:cNvSpPr>
            <a:spLocks noGrp="1"/>
          </p:cNvSpPr>
          <p:nvPr>
            <p:ph type="title" hasCustomPrompt="1"/>
          </p:nvPr>
        </p:nvSpPr>
        <p:spPr>
          <a:xfrm>
            <a:off x="2462206" y="10155"/>
            <a:ext cx="8510594" cy="1264872"/>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85648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45914"/>
            <a:ext cx="10924717" cy="41543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624378" y="1367499"/>
            <a:ext cx="8933980" cy="576969"/>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624379" y="323849"/>
            <a:ext cx="8933979" cy="749731"/>
          </a:xfrm>
        </p:spPr>
        <p:txBody>
          <a:bodyPr/>
          <a:lstStyle>
            <a:lvl1pPr>
              <a:defRPr b="1"/>
            </a:lvl1pPr>
          </a:lstStyle>
          <a:p>
            <a:r>
              <a:rPr lang="en-US" dirty="0"/>
              <a:t>Click to add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2125"/>
            <a:ext cx="10924717" cy="4538112"/>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Understand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75554"/>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14" name="Title 1">
            <a:extLst>
              <a:ext uri="{FF2B5EF4-FFF2-40B4-BE49-F238E27FC236}">
                <a16:creationId xmlns:a16="http://schemas.microsoft.com/office/drawing/2014/main" id="{C6AAE108-9C7F-4CDC-AD71-B576580A199F}"/>
              </a:ext>
            </a:extLst>
          </p:cNvPr>
          <p:cNvSpPr txBox="1">
            <a:spLocks/>
          </p:cNvSpPr>
          <p:nvPr userDrawn="1"/>
        </p:nvSpPr>
        <p:spPr>
          <a:xfrm>
            <a:off x="2323177" y="-32465"/>
            <a:ext cx="8179441" cy="10735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endParaRPr lang="en-US" b="1" dirty="0"/>
          </a:p>
        </p:txBody>
      </p:sp>
      <p:pic>
        <p:nvPicPr>
          <p:cNvPr id="9" name="Picture 8"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188532" y="215707"/>
            <a:ext cx="2108266" cy="1650814"/>
          </a:xfrm>
          <a:prstGeom prst="rect">
            <a:avLst/>
          </a:prstGeom>
        </p:spPr>
      </p:pic>
      <p:pic>
        <p:nvPicPr>
          <p:cNvPr id="2" name="Graphic 6">
            <a:extLst>
              <a:ext uri="{FF2B5EF4-FFF2-40B4-BE49-F238E27FC236}">
                <a16:creationId xmlns:a16="http://schemas.microsoft.com/office/drawing/2014/main" id="{45EFF046-9CAD-1DCD-4258-42AE1A63021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655BFEC-2A1A-96F1-8F78-6DEAC61C814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A3CEBA6C-3CEA-DC11-9679-891DDAE8F86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B29105A3-F640-4C2D-A5EB-6E10DD6428A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D586C060-202C-56E8-A3B8-ACD2EC5C6657}"/>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6A15E05F-71D2-70E2-5A43-D4FE059B3AC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A8A241E3-805C-20B5-1576-ABDD6F858E2D}"/>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EE6DE37F-4B1A-5619-3D00-DB19A4079E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D355C16-825C-BC2D-E619-B2BE1DE7E4D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CEB6F85-1C18-842D-F773-C586DF50158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0E6C14F7-AAC1-4BA6-3405-18C218CEE3F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735F8CD-B030-9B02-9AE6-41B0F111585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B9142E8-4E8D-BECC-5EC8-B421997A5526}"/>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40A07BC8-EF00-CB05-A5EE-869455F9CF4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9E12CD5C-E104-2783-8455-3295611B4A6E}"/>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8C829D18-F6FD-EB2E-B3F6-D91CC733FD6E}"/>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C277D7EB-CB88-AB6B-35A0-59510A851F1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99F37E-B0D6-19F6-855B-9AC7D34A8B72}"/>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C4A40ED4-E3B4-0FFD-6EC8-5D63BE14D393}"/>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97C4B1F1-39FF-6F05-1849-85C355D01479}"/>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4A93238-B1A4-B713-082A-C9BD54C2C8A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13" name="Title 12">
            <a:extLst>
              <a:ext uri="{FF2B5EF4-FFF2-40B4-BE49-F238E27FC236}">
                <a16:creationId xmlns:a16="http://schemas.microsoft.com/office/drawing/2014/main" id="{FEC25703-917A-4EFC-591E-AB786C42F627}"/>
              </a:ext>
            </a:extLst>
          </p:cNvPr>
          <p:cNvSpPr>
            <a:spLocks noGrp="1"/>
          </p:cNvSpPr>
          <p:nvPr>
            <p:ph type="title" hasCustomPrompt="1"/>
          </p:nvPr>
        </p:nvSpPr>
        <p:spPr>
          <a:xfrm>
            <a:off x="2364287" y="323849"/>
            <a:ext cx="10180839" cy="749731"/>
          </a:xfrm>
        </p:spPr>
        <p:txBody>
          <a:bodyPr/>
          <a:lstStyle>
            <a:lvl1pPr>
              <a:defRPr b="1"/>
            </a:lvl1pPr>
          </a:lstStyle>
          <a:p>
            <a:r>
              <a:rPr lang="en-US" dirty="0"/>
              <a:t>Click to add title</a:t>
            </a:r>
          </a:p>
        </p:txBody>
      </p:sp>
    </p:spTree>
    <p:extLst>
      <p:ext uri="{BB962C8B-B14F-4D97-AF65-F5344CB8AC3E}">
        <p14:creationId xmlns:p14="http://schemas.microsoft.com/office/powerpoint/2010/main" val="382984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107832"/>
            <a:ext cx="10924717" cy="4215623"/>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75252"/>
            <a:ext cx="9788326" cy="483613"/>
          </a:xfrm>
        </p:spPr>
        <p:txBody>
          <a:bodyPr>
            <a:normAutofit/>
          </a:bodyPr>
          <a:lstStyle>
            <a:lvl1pPr marL="0" indent="0" algn="l">
              <a:buNone/>
              <a:defRPr sz="2800">
                <a:solidFill>
                  <a:srgbClr val="E60B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and Content 3">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81175"/>
            <a:ext cx="10924717" cy="4542280"/>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B862ADDA-0E83-D8FC-AD08-EE3FA2E07167}"/>
              </a:ext>
            </a:extLst>
          </p:cNvPr>
          <p:cNvSpPr/>
          <p:nvPr userDrawn="1"/>
        </p:nvSpPr>
        <p:spPr>
          <a:xfrm>
            <a:off x="0" y="1086595"/>
            <a:ext cx="12192000" cy="188431"/>
          </a:xfrm>
          <a:prstGeom prst="rect">
            <a:avLst/>
          </a:prstGeom>
          <a:solidFill>
            <a:srgbClr val="E60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2"/>
          <a:srcRect l="18585" r="5156"/>
          <a:stretch/>
        </p:blipFill>
        <p:spPr>
          <a:xfrm>
            <a:off x="9947997" y="115196"/>
            <a:ext cx="2416809" cy="1892410"/>
          </a:xfrm>
          <a:prstGeom prst="rect">
            <a:avLst/>
          </a:prstGeom>
        </p:spPr>
      </p:pic>
      <p:pic>
        <p:nvPicPr>
          <p:cNvPr id="2" name="Graphic 6">
            <a:extLst>
              <a:ext uri="{FF2B5EF4-FFF2-40B4-BE49-F238E27FC236}">
                <a16:creationId xmlns:a16="http://schemas.microsoft.com/office/drawing/2014/main" id="{6BE4B2A2-C9CA-FF64-E66D-9ADA71CCCE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A55C9CA9-A662-2133-5741-3D9B3EC36B9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ED78A26-B6F1-8CEB-74E6-6A332E81A3E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6E297CC-F7CE-0580-738C-8627432D3C1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D7BC4674-DF61-5A91-9BD9-6BE7420A518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1" name="Graphic 6">
            <a:extLst>
              <a:ext uri="{FF2B5EF4-FFF2-40B4-BE49-F238E27FC236}">
                <a16:creationId xmlns:a16="http://schemas.microsoft.com/office/drawing/2014/main" id="{A78A7DD7-8554-5120-8753-DAF9BCE39D7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04B946C5-603C-A9D3-C2B8-613F0394217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991B107C-90D6-FDCB-27CF-4B62707312B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1547E994-D008-C154-397A-458A1D827335}"/>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D0439352-F2E9-6347-468D-BCAFFEB0D2F4}"/>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22E3941D-4A64-5B83-F261-908639E891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DCE92A5B-5F65-82D1-C545-8ECF6CA0C41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7CACB27B-6C32-11BE-E753-B05F6EFB174A}"/>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52812391-3891-AAF5-9B3C-CC011C6A80C2}"/>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8F037E8C-E2DF-3376-B088-405F5448141D}"/>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0D3D0CC4-5A54-079B-0F31-D00456D60974}"/>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D8A2FDD7-E849-0E46-A312-DF8E0B57793E}"/>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7FFA90E3-75D8-43CD-2DFF-018A63492478}"/>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601E3C15-A329-E539-23B4-D7C120E75AA2}"/>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F9BC90-E632-11D1-3FD6-A1ECE56E2647}"/>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A881748F-3507-46DE-88B0-ED758274680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70052ECF-2884-7E36-CD8C-12205004B037}"/>
              </a:ext>
            </a:extLst>
          </p:cNvPr>
          <p:cNvSpPr>
            <a:spLocks noGrp="1"/>
          </p:cNvSpPr>
          <p:nvPr>
            <p:ph type="title" hasCustomPrompt="1"/>
          </p:nvPr>
        </p:nvSpPr>
        <p:spPr>
          <a:xfrm>
            <a:off x="527526" y="314325"/>
            <a:ext cx="10515600" cy="772270"/>
          </a:xfrm>
        </p:spPr>
        <p:txBody>
          <a:bodyPr/>
          <a:lstStyle>
            <a:lvl1pPr>
              <a:defRPr b="1"/>
            </a:lvl1pPr>
          </a:lstStyle>
          <a:p>
            <a:r>
              <a:rPr lang="en-US" dirty="0"/>
              <a:t>Click to add title</a:t>
            </a:r>
          </a:p>
        </p:txBody>
      </p:sp>
    </p:spTree>
    <p:extLst>
      <p:ext uri="{BB962C8B-B14F-4D97-AF65-F5344CB8AC3E}">
        <p14:creationId xmlns:p14="http://schemas.microsoft.com/office/powerpoint/2010/main" val="50887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B7AD5B-62F9-2B30-58B1-D2952321778E}"/>
              </a:ext>
            </a:extLst>
          </p:cNvPr>
          <p:cNvSpPr/>
          <p:nvPr userDrawn="1"/>
        </p:nvSpPr>
        <p:spPr>
          <a:xfrm flipH="1">
            <a:off x="0" y="0"/>
            <a:ext cx="12192000" cy="3930316"/>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Act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72324"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2" name="Picture 11"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3"/>
          <a:stretch>
            <a:fillRect/>
          </a:stretch>
        </p:blipFill>
        <p:spPr>
          <a:xfrm>
            <a:off x="50076" y="4094989"/>
            <a:ext cx="2313405" cy="24173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Lesson Overview</a:t>
            </a:r>
          </a:p>
        </p:txBody>
      </p:sp>
      <p:sp>
        <p:nvSpPr>
          <p:cNvPr id="44" name="Text Placeholder 43">
            <a:extLst>
              <a:ext uri="{FF2B5EF4-FFF2-40B4-BE49-F238E27FC236}">
                <a16:creationId xmlns:a16="http://schemas.microsoft.com/office/drawing/2014/main" id="{EAE7AC08-8ACF-8A47-6539-ABE76AAE434E}"/>
              </a:ext>
            </a:extLst>
          </p:cNvPr>
          <p:cNvSpPr>
            <a:spLocks noGrp="1"/>
          </p:cNvSpPr>
          <p:nvPr>
            <p:ph type="body" sz="quarter" idx="10" hasCustomPrompt="1"/>
          </p:nvPr>
        </p:nvSpPr>
        <p:spPr>
          <a:xfrm>
            <a:off x="515569" y="1315916"/>
            <a:ext cx="8178363" cy="642938"/>
          </a:xfrm>
        </p:spPr>
        <p:txBody>
          <a:bodyPr tIns="0">
            <a:noAutofit/>
          </a:bodyPr>
          <a:lstStyle>
            <a:lvl1pPr marL="0" indent="0">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Essential Understanding: </a:t>
            </a:r>
          </a:p>
        </p:txBody>
      </p:sp>
      <p:sp>
        <p:nvSpPr>
          <p:cNvPr id="45" name="Text Placeholder 43">
            <a:extLst>
              <a:ext uri="{FF2B5EF4-FFF2-40B4-BE49-F238E27FC236}">
                <a16:creationId xmlns:a16="http://schemas.microsoft.com/office/drawing/2014/main" id="{9DD84C2B-121B-74A9-6362-C8FCD9883B65}"/>
              </a:ext>
            </a:extLst>
          </p:cNvPr>
          <p:cNvSpPr>
            <a:spLocks noGrp="1"/>
          </p:cNvSpPr>
          <p:nvPr>
            <p:ph type="body" sz="quarter" idx="11" hasCustomPrompt="1"/>
          </p:nvPr>
        </p:nvSpPr>
        <p:spPr>
          <a:xfrm>
            <a:off x="519808" y="4641591"/>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Discover: </a:t>
            </a:r>
            <a:endParaRPr lang="en-US" dirty="0"/>
          </a:p>
        </p:txBody>
      </p:sp>
      <p:pic>
        <p:nvPicPr>
          <p:cNvPr id="33" name="Picture 32"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8846323" y="1962031"/>
            <a:ext cx="2471279" cy="2582348"/>
          </a:xfrm>
          <a:prstGeom prst="rect">
            <a:avLst/>
          </a:prstGeom>
        </p:spPr>
      </p:pic>
      <p:pic>
        <p:nvPicPr>
          <p:cNvPr id="34" name="Picture 33"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rotWithShape="1">
          <a:blip r:embed="rId3"/>
          <a:srcRect l="19583" r="14738"/>
          <a:stretch/>
        </p:blipFill>
        <p:spPr>
          <a:xfrm>
            <a:off x="4766033" y="2243575"/>
            <a:ext cx="2575299" cy="2341347"/>
          </a:xfrm>
          <a:prstGeom prst="rect">
            <a:avLst/>
          </a:prstGeom>
        </p:spPr>
      </p:pic>
      <p:pic>
        <p:nvPicPr>
          <p:cNvPr id="35" name="Picture 34"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4"/>
          <a:stretch>
            <a:fillRect/>
          </a:stretch>
        </p:blipFill>
        <p:spPr>
          <a:xfrm>
            <a:off x="515569" y="2052889"/>
            <a:ext cx="2745473" cy="2400632"/>
          </a:xfrm>
          <a:prstGeom prst="rect">
            <a:avLst/>
          </a:prstGeom>
        </p:spPr>
      </p:pic>
      <p:sp>
        <p:nvSpPr>
          <p:cNvPr id="37" name="Text Placeholder 43">
            <a:extLst>
              <a:ext uri="{FF2B5EF4-FFF2-40B4-BE49-F238E27FC236}">
                <a16:creationId xmlns:a16="http://schemas.microsoft.com/office/drawing/2014/main" id="{9DD84C2B-121B-74A9-6362-C8FCD9883B65}"/>
              </a:ext>
            </a:extLst>
          </p:cNvPr>
          <p:cNvSpPr>
            <a:spLocks noGrp="1"/>
          </p:cNvSpPr>
          <p:nvPr>
            <p:ph type="body" sz="quarter" idx="26" hasCustomPrompt="1"/>
          </p:nvPr>
        </p:nvSpPr>
        <p:spPr>
          <a:xfrm>
            <a:off x="4766033" y="4635722"/>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Understand: </a:t>
            </a:r>
            <a:endParaRPr lang="en-US" dirty="0"/>
          </a:p>
        </p:txBody>
      </p:sp>
      <p:sp>
        <p:nvSpPr>
          <p:cNvPr id="38" name="Text Placeholder 43">
            <a:extLst>
              <a:ext uri="{FF2B5EF4-FFF2-40B4-BE49-F238E27FC236}">
                <a16:creationId xmlns:a16="http://schemas.microsoft.com/office/drawing/2014/main" id="{9DD84C2B-121B-74A9-6362-C8FCD9883B65}"/>
              </a:ext>
            </a:extLst>
          </p:cNvPr>
          <p:cNvSpPr>
            <a:spLocks noGrp="1"/>
          </p:cNvSpPr>
          <p:nvPr>
            <p:ph type="body" sz="quarter" idx="27" hasCustomPrompt="1"/>
          </p:nvPr>
        </p:nvSpPr>
        <p:spPr>
          <a:xfrm>
            <a:off x="8798561" y="4650240"/>
            <a:ext cx="2824702" cy="560223"/>
          </a:xfrm>
        </p:spPr>
        <p:txBody>
          <a:bodyPr tIns="0">
            <a:noAutofit/>
          </a:bodyPr>
          <a:lstStyle>
            <a:lvl1pPr marL="0" indent="0" algn="l">
              <a:buNone/>
              <a:defRPr sz="2400">
                <a:solidFill>
                  <a:schemeClr val="tx1"/>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Act: </a:t>
            </a:r>
            <a:endParaRPr lang="en-US" dirty="0"/>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8B7AD5B-62F9-2B30-58B1-D2952321778E}"/>
              </a:ext>
            </a:extLst>
          </p:cNvPr>
          <p:cNvSpPr/>
          <p:nvPr userDrawn="1"/>
        </p:nvSpPr>
        <p:spPr>
          <a:xfrm flipH="1">
            <a:off x="0" y="0"/>
            <a:ext cx="4287520" cy="6858000"/>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527326"/>
            <a:ext cx="7191488" cy="4961342"/>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 (Optional):</a:t>
            </a:r>
          </a:p>
          <a:p>
            <a:pPr lvl="0"/>
            <a:r>
              <a:rPr lang="en-US" dirty="0"/>
              <a:t>Act Investigation:</a:t>
            </a:r>
          </a:p>
          <a:p>
            <a:pPr lvl="0"/>
            <a:r>
              <a:rPr lang="en-US" dirty="0"/>
              <a:t>Act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9" name="Picture 8"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10342268" y="67851"/>
            <a:ext cx="1691880" cy="1767920"/>
          </a:xfrm>
          <a:prstGeom prst="rect">
            <a:avLst/>
          </a:prstGeom>
        </p:spPr>
      </p:pic>
      <p:sp>
        <p:nvSpPr>
          <p:cNvPr id="19"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4" name="Title 3">
            <a:extLst>
              <a:ext uri="{FF2B5EF4-FFF2-40B4-BE49-F238E27FC236}">
                <a16:creationId xmlns:a16="http://schemas.microsoft.com/office/drawing/2014/main" id="{6A2AEA16-48EB-F08C-35F4-F05A42299B3D}"/>
              </a:ext>
            </a:extLst>
          </p:cNvPr>
          <p:cNvSpPr>
            <a:spLocks noGrp="1"/>
          </p:cNvSpPr>
          <p:nvPr>
            <p:ph type="title" hasCustomPrompt="1"/>
          </p:nvPr>
        </p:nvSpPr>
        <p:spPr>
          <a:xfrm>
            <a:off x="4431552" y="201763"/>
            <a:ext cx="5798298" cy="1325563"/>
          </a:xfrm>
        </p:spPr>
        <p:txBody>
          <a:bodyPr/>
          <a:lstStyle>
            <a:lvl1pPr>
              <a:defRPr b="1"/>
            </a:lvl1pPr>
          </a:lstStyle>
          <a:p>
            <a:r>
              <a:rPr lang="en-US" dirty="0"/>
              <a:t>Click to add 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92784"/>
            <a:ext cx="10924717" cy="410745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02314" y="1384917"/>
            <a:ext cx="7221166" cy="563697"/>
          </a:xfrm>
        </p:spPr>
        <p:txBody>
          <a:bodyPr>
            <a:normAutofit/>
          </a:bodyPr>
          <a:lstStyle>
            <a:lvl1pPr marL="0" indent="0" algn="ctr">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143201" y="-15006"/>
            <a:ext cx="8539392" cy="1297278"/>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1632506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0"/>
            <a:ext cx="12192000" cy="1300187"/>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948614"/>
            <a:ext cx="10924717" cy="4351623"/>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22007" y="-15006"/>
            <a:ext cx="1879163" cy="1963620"/>
          </a:xfrm>
          <a:prstGeom prst="rect">
            <a:avLst/>
          </a:prstGeom>
        </p:spPr>
      </p:pic>
      <p:sp>
        <p:nvSpPr>
          <p:cNvPr id="2" name="Title 1">
            <a:extLst>
              <a:ext uri="{FF2B5EF4-FFF2-40B4-BE49-F238E27FC236}">
                <a16:creationId xmlns:a16="http://schemas.microsoft.com/office/drawing/2014/main" id="{49D722AC-C477-02A7-6BA4-D5B60200E098}"/>
              </a:ext>
            </a:extLst>
          </p:cNvPr>
          <p:cNvSpPr>
            <a:spLocks noGrp="1"/>
          </p:cNvSpPr>
          <p:nvPr>
            <p:ph type="title" hasCustomPrompt="1"/>
          </p:nvPr>
        </p:nvSpPr>
        <p:spPr>
          <a:xfrm>
            <a:off x="2143201" y="-15006"/>
            <a:ext cx="8539392" cy="1297278"/>
          </a:xfrm>
        </p:spPr>
        <p:txBody>
          <a:bodyPr/>
          <a:lstStyle>
            <a:lvl1pPr algn="ctr">
              <a:defRPr b="1"/>
            </a:lvl1pPr>
          </a:lstStyle>
          <a:p>
            <a:r>
              <a:rPr lang="en-US" dirty="0"/>
              <a:t>Click to add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121763"/>
            <a:ext cx="10924717" cy="4178474"/>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34704" y="1389155"/>
            <a:ext cx="7735235" cy="562282"/>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734704" y="384199"/>
            <a:ext cx="7735235" cy="751252"/>
          </a:xfrm>
        </p:spPr>
        <p:txBody>
          <a:bodyPr/>
          <a:lstStyle>
            <a:lvl1pPr>
              <a:defRPr b="1"/>
            </a:lvl1pPr>
          </a:lstStyle>
          <a:p>
            <a:r>
              <a:rPr lang="en-US" dirty="0"/>
              <a:t>Click to add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764511"/>
            <a:ext cx="10924717" cy="4535726"/>
          </a:xfrm>
        </p:spPr>
        <p:txBody>
          <a:bodyPr>
            <a:normAutofit/>
          </a:bodyPr>
          <a:lstStyle>
            <a:lvl1pPr marL="514350" indent="-514350">
              <a:buFont typeface="+mj-lt"/>
              <a:buAutoNum type="arabicPeriod"/>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Act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608717" y="6488668"/>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276085" y="0"/>
            <a:ext cx="1688617" cy="1764511"/>
          </a:xfrm>
          <a:prstGeom prst="rect">
            <a:avLst/>
          </a:prstGeom>
        </p:spPr>
      </p:pic>
      <p:pic>
        <p:nvPicPr>
          <p:cNvPr id="2" name="Graphic 6">
            <a:extLst>
              <a:ext uri="{FF2B5EF4-FFF2-40B4-BE49-F238E27FC236}">
                <a16:creationId xmlns:a16="http://schemas.microsoft.com/office/drawing/2014/main" id="{11B9B5B4-D242-2AAD-F41A-70A950150AD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F5B133F4-46A5-D537-A1D9-5EFA88B033C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9B47CF4D-9902-E82A-F37F-84E2B7172CF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1991FA10-F7F5-B65F-CE89-3718A8C63C6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AF65757F-629C-DEE3-67C3-3CAE31294633}"/>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5336A86D-B849-E21E-0F51-341569A583F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8D3FB5D1-8C09-06B0-AA29-6FB4B4D6E7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53696799-83BF-422A-C291-49685AF0DC09}"/>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97933950-B483-BC3D-CF33-2216FFA1D38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361428B6-3B7B-4EBE-2CC9-699364B3B27C}"/>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917578F2-5A21-86A3-A247-5CB85E11EF0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522BF40B-5ACB-09AF-95BA-8D95970D1670}"/>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1545FD54-5E1A-1381-C944-6AF91093E85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FB70F785-05BC-5DCE-5837-AE16F4C693CD}"/>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F7434768-C658-579E-7EBC-5692229A0A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7225FD0C-91BA-C619-9495-5C655F74199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8204B8A1-7CAA-1127-1DCD-C9BF0AAD2216}"/>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643630BA-1C15-37A2-EC12-C292B7C2839C}"/>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45B7D10C-4DD7-A276-5038-540EED4A1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7B761B39-EAB4-13A3-496B-BE4C5D32F165}"/>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F010155C-A6BE-8223-6178-580FF3A3E17E}"/>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F3C31276-56F8-2EA0-2F94-6CA03E998A14}"/>
              </a:ext>
            </a:extLst>
          </p:cNvPr>
          <p:cNvSpPr>
            <a:spLocks noGrp="1"/>
          </p:cNvSpPr>
          <p:nvPr>
            <p:ph type="title" hasCustomPrompt="1"/>
          </p:nvPr>
        </p:nvSpPr>
        <p:spPr>
          <a:xfrm>
            <a:off x="2734704" y="384199"/>
            <a:ext cx="7735235" cy="760164"/>
          </a:xfrm>
        </p:spPr>
        <p:txBody>
          <a:bodyPr/>
          <a:lstStyle>
            <a:lvl1pPr>
              <a:defRPr b="1"/>
            </a:lvl1pPr>
          </a:lstStyle>
          <a:p>
            <a:r>
              <a:rPr lang="en-US" dirty="0"/>
              <a:t>Click to add title</a:t>
            </a:r>
          </a:p>
        </p:txBody>
      </p:sp>
    </p:spTree>
    <p:extLst>
      <p:ext uri="{BB962C8B-B14F-4D97-AF65-F5344CB8AC3E}">
        <p14:creationId xmlns:p14="http://schemas.microsoft.com/office/powerpoint/2010/main" val="2379418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074609"/>
            <a:ext cx="10924717" cy="4248846"/>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5" y="1423102"/>
            <a:ext cx="8886631" cy="528592"/>
          </a:xfrm>
        </p:spPr>
        <p:txBody>
          <a:bodyPr>
            <a:normAutofit/>
          </a:bodyPr>
          <a:lstStyle>
            <a:lvl1pPr marL="0" indent="0" algn="l">
              <a:buNone/>
              <a:defRPr sz="2800">
                <a:solidFill>
                  <a:srgbClr val="008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8881749" cy="890588"/>
          </a:xfrm>
        </p:spPr>
        <p:txBody>
          <a:bodyPr/>
          <a:lstStyle>
            <a:lvl1pPr>
              <a:defRPr b="1"/>
            </a:lvl1pPr>
          </a:lstStyle>
          <a:p>
            <a:r>
              <a:rPr lang="en-US" dirty="0"/>
              <a:t>Click to add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1752600"/>
            <a:ext cx="10924717" cy="4570855"/>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sp>
        <p:nvSpPr>
          <p:cNvPr id="33" name="Rectangle 32">
            <a:extLst>
              <a:ext uri="{FF2B5EF4-FFF2-40B4-BE49-F238E27FC236}">
                <a16:creationId xmlns:a16="http://schemas.microsoft.com/office/drawing/2014/main" id="{48B7AD5B-62F9-2B30-58B1-D2952321778E}"/>
              </a:ext>
            </a:extLst>
          </p:cNvPr>
          <p:cNvSpPr/>
          <p:nvPr userDrawn="1"/>
        </p:nvSpPr>
        <p:spPr>
          <a:xfrm flipH="1">
            <a:off x="0" y="1144363"/>
            <a:ext cx="12192000" cy="155824"/>
          </a:xfrm>
          <a:prstGeom prst="rect">
            <a:avLst/>
          </a:prstGeom>
          <a:solidFill>
            <a:srgbClr val="00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2"/>
          <a:stretch>
            <a:fillRect/>
          </a:stretch>
        </p:blipFill>
        <p:spPr>
          <a:xfrm>
            <a:off x="9994231" y="-117527"/>
            <a:ext cx="1923487" cy="2009937"/>
          </a:xfrm>
          <a:prstGeom prst="rect">
            <a:avLst/>
          </a:prstGeom>
        </p:spPr>
      </p:pic>
      <p:pic>
        <p:nvPicPr>
          <p:cNvPr id="2" name="Graphic 6">
            <a:extLst>
              <a:ext uri="{FF2B5EF4-FFF2-40B4-BE49-F238E27FC236}">
                <a16:creationId xmlns:a16="http://schemas.microsoft.com/office/drawing/2014/main" id="{7B38B41B-E461-F153-9B78-C738268DD7F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8A628AFE-7FC5-928F-57E5-4975E409B5A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E782C3F2-06C6-22C4-A675-909AC8AC4D2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AC7B53B9-C26A-0243-BA49-B81E796B49C6}"/>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0" name="Graphic 7">
            <a:extLst>
              <a:ext uri="{FF2B5EF4-FFF2-40B4-BE49-F238E27FC236}">
                <a16:creationId xmlns:a16="http://schemas.microsoft.com/office/drawing/2014/main" id="{FE862E35-7D99-D663-6AC1-FD383C637A19}"/>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5" name="Graphic 6">
            <a:extLst>
              <a:ext uri="{FF2B5EF4-FFF2-40B4-BE49-F238E27FC236}">
                <a16:creationId xmlns:a16="http://schemas.microsoft.com/office/drawing/2014/main" id="{6EDB91CA-6911-70E1-EA94-067E97D060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6" name="Graphic 8">
            <a:extLst>
              <a:ext uri="{FF2B5EF4-FFF2-40B4-BE49-F238E27FC236}">
                <a16:creationId xmlns:a16="http://schemas.microsoft.com/office/drawing/2014/main" id="{A369D96A-A0B0-D0AF-9C73-4C360B7352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7" name="Graphic 11">
            <a:extLst>
              <a:ext uri="{FF2B5EF4-FFF2-40B4-BE49-F238E27FC236}">
                <a16:creationId xmlns:a16="http://schemas.microsoft.com/office/drawing/2014/main" id="{5F42CCED-3FB6-8B31-932F-F77592CC252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8" name="Graphic 12">
            <a:extLst>
              <a:ext uri="{FF2B5EF4-FFF2-40B4-BE49-F238E27FC236}">
                <a16:creationId xmlns:a16="http://schemas.microsoft.com/office/drawing/2014/main" id="{05B88987-C97E-8D04-7514-84CFFD6B6E9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9" name="Graphic 7">
            <a:extLst>
              <a:ext uri="{FF2B5EF4-FFF2-40B4-BE49-F238E27FC236}">
                <a16:creationId xmlns:a16="http://schemas.microsoft.com/office/drawing/2014/main" id="{23D38275-886C-C3FC-0788-D8031ADF46EA}"/>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40" name="Graphic 6">
            <a:extLst>
              <a:ext uri="{FF2B5EF4-FFF2-40B4-BE49-F238E27FC236}">
                <a16:creationId xmlns:a16="http://schemas.microsoft.com/office/drawing/2014/main" id="{0DF0BD51-2796-5AE2-A795-C443FBCCD90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1" name="Graphic 8">
            <a:extLst>
              <a:ext uri="{FF2B5EF4-FFF2-40B4-BE49-F238E27FC236}">
                <a16:creationId xmlns:a16="http://schemas.microsoft.com/office/drawing/2014/main" id="{5C50C93A-5C30-B0A3-429C-2CA47987DC5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2" name="Graphic 11">
            <a:extLst>
              <a:ext uri="{FF2B5EF4-FFF2-40B4-BE49-F238E27FC236}">
                <a16:creationId xmlns:a16="http://schemas.microsoft.com/office/drawing/2014/main" id="{8A464050-13D5-4CCC-2561-16025F5A8D0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3" name="Graphic 12">
            <a:extLst>
              <a:ext uri="{FF2B5EF4-FFF2-40B4-BE49-F238E27FC236}">
                <a16:creationId xmlns:a16="http://schemas.microsoft.com/office/drawing/2014/main" id="{22C3C105-FA8B-030A-24D6-60DEF0A79CC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4" name="Graphic 7">
            <a:extLst>
              <a:ext uri="{FF2B5EF4-FFF2-40B4-BE49-F238E27FC236}">
                <a16:creationId xmlns:a16="http://schemas.microsoft.com/office/drawing/2014/main" id="{69850E01-17C0-D47D-0D0D-FFB87BB729AB}"/>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5" name="Picture 44" descr="A blue binoculars with black background&#10;&#10;Description automatically generated">
            <a:extLst>
              <a:ext uri="{FF2B5EF4-FFF2-40B4-BE49-F238E27FC236}">
                <a16:creationId xmlns:a16="http://schemas.microsoft.com/office/drawing/2014/main" id="{64DA7207-E9A9-A82C-7358-E29DEDCF0D3B}"/>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0EB00A49-6F61-DFA7-8FAD-228E41B3487B}"/>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30F7AB29-9D01-5838-E5A7-B3C92698F2AA}"/>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8" name="Picture 47" descr="A yellow globe with a magnifying glass&#10;&#10;Description automatically generated">
            <a:extLst>
              <a:ext uri="{FF2B5EF4-FFF2-40B4-BE49-F238E27FC236}">
                <a16:creationId xmlns:a16="http://schemas.microsoft.com/office/drawing/2014/main" id="{7AAD33F2-8831-3183-AB91-989AEAB78759}"/>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47512597-CDE4-F531-F62E-CC9943966D20}"/>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50" name="Picture 49" descr="A blue binoculars with black background&#10;&#10;Description automatically generated">
            <a:extLst>
              <a:ext uri="{FF2B5EF4-FFF2-40B4-BE49-F238E27FC236}">
                <a16:creationId xmlns:a16="http://schemas.microsoft.com/office/drawing/2014/main" id="{FD3BF185-0EEC-FA1A-5D2D-F05442ACDC0D}"/>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A0C07ADA-E2CC-4336-0BEA-AD5C61627852}"/>
              </a:ext>
            </a:extLst>
          </p:cNvPr>
          <p:cNvSpPr>
            <a:spLocks noGrp="1"/>
          </p:cNvSpPr>
          <p:nvPr>
            <p:ph type="title" hasCustomPrompt="1"/>
          </p:nvPr>
        </p:nvSpPr>
        <p:spPr>
          <a:xfrm>
            <a:off x="532408" y="246328"/>
            <a:ext cx="8881749" cy="890588"/>
          </a:xfrm>
        </p:spPr>
        <p:txBody>
          <a:bodyPr/>
          <a:lstStyle>
            <a:lvl1pPr>
              <a:defRPr b="1"/>
            </a:lvl1pPr>
          </a:lstStyle>
          <a:p>
            <a:r>
              <a:rPr lang="en-US" dirty="0"/>
              <a:t>Click to add title</a:t>
            </a:r>
          </a:p>
        </p:txBody>
      </p:sp>
    </p:spTree>
    <p:extLst>
      <p:ext uri="{BB962C8B-B14F-4D97-AF65-F5344CB8AC3E}">
        <p14:creationId xmlns:p14="http://schemas.microsoft.com/office/powerpoint/2010/main" val="942296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six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hasCustomPrompt="1"/>
          </p:nvPr>
        </p:nvSpPr>
        <p:spPr>
          <a:xfrm>
            <a:off x="515569" y="314222"/>
            <a:ext cx="11493551" cy="881277"/>
          </a:xfrm>
        </p:spPr>
        <p:txBody>
          <a:bodyPr anchor="ctr">
            <a:normAutofit/>
          </a:bodyPr>
          <a:lstStyle>
            <a:lvl1pPr>
              <a:defRPr sz="4800">
                <a:solidFill>
                  <a:schemeClr val="tx1"/>
                </a:solidFill>
              </a:defRPr>
            </a:lvl1pPr>
          </a:lstStyle>
          <a:p>
            <a:r>
              <a:rPr lang="en-US" dirty="0"/>
              <a:t>Glossary</a:t>
            </a:r>
          </a:p>
        </p:txBody>
      </p:sp>
      <p:sp>
        <p:nvSpPr>
          <p:cNvPr id="39" name="TextBox 38">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sp>
        <p:nvSpPr>
          <p:cNvPr id="4" name="Text Placeholder 3">
            <a:extLst>
              <a:ext uri="{FF2B5EF4-FFF2-40B4-BE49-F238E27FC236}">
                <a16:creationId xmlns:a16="http://schemas.microsoft.com/office/drawing/2014/main" id="{36E95231-6C47-A4AB-146A-3B3BC7F2A29B}"/>
              </a:ext>
            </a:extLst>
          </p:cNvPr>
          <p:cNvSpPr>
            <a:spLocks noGrp="1"/>
          </p:cNvSpPr>
          <p:nvPr>
            <p:ph type="body" sz="quarter" idx="10" hasCustomPrompt="1"/>
          </p:nvPr>
        </p:nvSpPr>
        <p:spPr>
          <a:xfrm>
            <a:off x="515938" y="1527175"/>
            <a:ext cx="11493500" cy="4492625"/>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1"/>
            <a:r>
              <a:rPr lang="en-US" dirty="0"/>
              <a:t>Click to add glossary words</a:t>
            </a:r>
          </a:p>
        </p:txBody>
      </p:sp>
    </p:spTree>
    <p:extLst>
      <p:ext uri="{BB962C8B-B14F-4D97-AF65-F5344CB8AC3E}">
        <p14:creationId xmlns:p14="http://schemas.microsoft.com/office/powerpoint/2010/main" val="521374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5107" y="4566822"/>
            <a:ext cx="1747228" cy="1747228"/>
          </a:xfrm>
          <a:prstGeom prst="rect">
            <a:avLst/>
          </a:prstGeom>
        </p:spPr>
      </p:pic>
      <p:pic>
        <p:nvPicPr>
          <p:cNvPr id="9"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28895" y="2972520"/>
            <a:ext cx="1385821" cy="1385821"/>
          </a:xfrm>
          <a:prstGeom prst="rect">
            <a:avLst/>
          </a:prstGeom>
        </p:spPr>
      </p:pic>
      <p:pic>
        <p:nvPicPr>
          <p:cNvPr id="10" name="Graphic 9">
            <a:extLst>
              <a:ext uri="{FF2B5EF4-FFF2-40B4-BE49-F238E27FC236}">
                <a16:creationId xmlns:a16="http://schemas.microsoft.com/office/drawing/2014/main" id="{1A2DC491-EA74-1A63-78D5-3236C8B0D4D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6740" y="4586054"/>
            <a:ext cx="1645260" cy="1645260"/>
          </a:xfrm>
          <a:prstGeom prst="rect">
            <a:avLst/>
          </a:prstGeom>
        </p:spPr>
      </p:pic>
      <p:pic>
        <p:nvPicPr>
          <p:cNvPr id="1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74225" y="3261863"/>
            <a:ext cx="1182816" cy="1182816"/>
          </a:xfrm>
          <a:prstGeom prst="rect">
            <a:avLst/>
          </a:prstGeom>
        </p:spPr>
      </p:pic>
      <p:pic>
        <p:nvPicPr>
          <p:cNvPr id="1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5804" y="5372414"/>
            <a:ext cx="1118205" cy="1118205"/>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86198" y="116366"/>
            <a:ext cx="3175540" cy="1055927"/>
          </a:xfrm>
        </p:spPr>
        <p:txBody>
          <a:bodyPr anchor="ctr">
            <a:normAutofit/>
          </a:bodyPr>
          <a:lstStyle>
            <a:lvl1pPr algn="ctr">
              <a:defRPr sz="6000">
                <a:solidFill>
                  <a:schemeClr val="tx1"/>
                </a:solidFill>
              </a:defRPr>
            </a:lvl1pPr>
          </a:lstStyle>
          <a:p>
            <a:r>
              <a:rPr lang="en-US" dirty="0"/>
              <a:t>Symbols</a:t>
            </a:r>
          </a:p>
        </p:txBody>
      </p:sp>
      <p:pic>
        <p:nvPicPr>
          <p:cNvPr id="11" name="Picture 10" descr="A handshake in a circle&#10;&#10;Description automatically generated">
            <a:extLst>
              <a:ext uri="{FF2B5EF4-FFF2-40B4-BE49-F238E27FC236}">
                <a16:creationId xmlns:a16="http://schemas.microsoft.com/office/drawing/2014/main" id="{9C594840-1B00-8F70-0416-76EA896A35B5}"/>
              </a:ext>
            </a:extLst>
          </p:cNvPr>
          <p:cNvPicPr>
            <a:picLocks noChangeAspect="1"/>
          </p:cNvPicPr>
          <p:nvPr userDrawn="1"/>
        </p:nvPicPr>
        <p:blipFill>
          <a:blip r:embed="rId12"/>
          <a:stretch>
            <a:fillRect/>
          </a:stretch>
        </p:blipFill>
        <p:spPr>
          <a:xfrm>
            <a:off x="4211462" y="5017078"/>
            <a:ext cx="1691880" cy="1767920"/>
          </a:xfrm>
          <a:prstGeom prst="rect">
            <a:avLst/>
          </a:prstGeom>
        </p:spPr>
      </p:pic>
      <p:pic>
        <p:nvPicPr>
          <p:cNvPr id="1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15114" r="15244"/>
          <a:stretch/>
        </p:blipFill>
        <p:spPr>
          <a:xfrm>
            <a:off x="10659809" y="2654778"/>
            <a:ext cx="1186387" cy="1703563"/>
          </a:xfrm>
          <a:prstGeom prst="rect">
            <a:avLst/>
          </a:prstGeom>
        </p:spPr>
      </p:pic>
      <p:pic>
        <p:nvPicPr>
          <p:cNvPr id="16" name="Picture 15" descr="A purple circle with white gears&#10;&#10;Description automatically generated">
            <a:extLst>
              <a:ext uri="{FF2B5EF4-FFF2-40B4-BE49-F238E27FC236}">
                <a16:creationId xmlns:a16="http://schemas.microsoft.com/office/drawing/2014/main" id="{180B90AB-7A84-6B32-4DDF-5B605FC61805}"/>
              </a:ext>
            </a:extLst>
          </p:cNvPr>
          <p:cNvPicPr>
            <a:picLocks noChangeAspect="1"/>
          </p:cNvPicPr>
          <p:nvPr userDrawn="1"/>
        </p:nvPicPr>
        <p:blipFill>
          <a:blip r:embed="rId15"/>
          <a:stretch>
            <a:fillRect/>
          </a:stretch>
        </p:blipFill>
        <p:spPr>
          <a:xfrm>
            <a:off x="3610526" y="3229907"/>
            <a:ext cx="2629770" cy="1570293"/>
          </a:xfrm>
          <a:prstGeom prst="rect">
            <a:avLst/>
          </a:prstGeom>
        </p:spPr>
      </p:pic>
      <p:pic>
        <p:nvPicPr>
          <p:cNvPr id="18" name="Picture 17"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16"/>
          <a:stretch>
            <a:fillRect/>
          </a:stretch>
        </p:blipFill>
        <p:spPr>
          <a:xfrm>
            <a:off x="4118318" y="1352682"/>
            <a:ext cx="1787624" cy="1563092"/>
          </a:xfrm>
          <a:prstGeom prst="rect">
            <a:avLst/>
          </a:prstGeom>
        </p:spPr>
      </p:pic>
      <p:pic>
        <p:nvPicPr>
          <p:cNvPr id="36" name="Picture 35">
            <a:extLst>
              <a:ext uri="{FF2B5EF4-FFF2-40B4-BE49-F238E27FC236}">
                <a16:creationId xmlns:a16="http://schemas.microsoft.com/office/drawing/2014/main" id="{E52436D3-97AB-EA58-FCD8-68E3D9EB091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30334" y="5006843"/>
            <a:ext cx="1687984" cy="1687984"/>
          </a:xfrm>
          <a:prstGeom prst="rect">
            <a:avLst/>
          </a:prstGeom>
        </p:spPr>
      </p:pic>
      <p:pic>
        <p:nvPicPr>
          <p:cNvPr id="38" name="Picture 37">
            <a:extLst>
              <a:ext uri="{FF2B5EF4-FFF2-40B4-BE49-F238E27FC236}">
                <a16:creationId xmlns:a16="http://schemas.microsoft.com/office/drawing/2014/main" id="{60AB093A-50E3-9BED-96BE-4CB9917ABA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6769" y="3188627"/>
            <a:ext cx="1844059" cy="1642065"/>
          </a:xfrm>
          <a:prstGeom prst="rect">
            <a:avLst/>
          </a:prstGeom>
        </p:spPr>
      </p:pic>
      <p:pic>
        <p:nvPicPr>
          <p:cNvPr id="39" name="Picture 38">
            <a:extLst>
              <a:ext uri="{FF2B5EF4-FFF2-40B4-BE49-F238E27FC236}">
                <a16:creationId xmlns:a16="http://schemas.microsoft.com/office/drawing/2014/main" id="{BC8C06FB-1CCC-0222-1970-34B052FFF62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73968" y="1424190"/>
            <a:ext cx="1507228" cy="1507228"/>
          </a:xfrm>
          <a:prstGeom prst="rect">
            <a:avLst/>
          </a:prstGeom>
        </p:spPr>
      </p:pic>
      <p:pic>
        <p:nvPicPr>
          <p:cNvPr id="40" name="Picture 39">
            <a:extLst>
              <a:ext uri="{FF2B5EF4-FFF2-40B4-BE49-F238E27FC236}">
                <a16:creationId xmlns:a16="http://schemas.microsoft.com/office/drawing/2014/main" id="{4DF44CF5-8F20-222D-21F4-E6B940C4F38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7992" y="5006843"/>
            <a:ext cx="1680209" cy="1590399"/>
          </a:xfrm>
          <a:prstGeom prst="rect">
            <a:avLst/>
          </a:prstGeom>
        </p:spPr>
      </p:pic>
      <p:pic>
        <p:nvPicPr>
          <p:cNvPr id="41" name="Picture 40">
            <a:extLst>
              <a:ext uri="{FF2B5EF4-FFF2-40B4-BE49-F238E27FC236}">
                <a16:creationId xmlns:a16="http://schemas.microsoft.com/office/drawing/2014/main" id="{121BD45D-93EA-576A-8A0A-AE3272360AA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63443" y="3188627"/>
            <a:ext cx="1317753" cy="1584455"/>
          </a:xfrm>
          <a:prstGeom prst="rect">
            <a:avLst/>
          </a:prstGeom>
        </p:spPr>
      </p:pic>
      <p:pic>
        <p:nvPicPr>
          <p:cNvPr id="42" name="Picture 41">
            <a:extLst>
              <a:ext uri="{FF2B5EF4-FFF2-40B4-BE49-F238E27FC236}">
                <a16:creationId xmlns:a16="http://schemas.microsoft.com/office/drawing/2014/main" id="{810C5492-8F0F-89DC-E1B9-47D0F7FB2F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25767" y="1435404"/>
            <a:ext cx="1614875" cy="1597249"/>
          </a:xfrm>
          <a:prstGeom prst="rect">
            <a:avLst/>
          </a:prstGeom>
          <a:solidFill>
            <a:srgbClr val="00A1DD">
              <a:alpha val="0"/>
            </a:srgbClr>
          </a:solidFill>
        </p:spPr>
      </p:pic>
      <p:pic>
        <p:nvPicPr>
          <p:cNvPr id="43" name="Picture 42">
            <a:extLst>
              <a:ext uri="{FF2B5EF4-FFF2-40B4-BE49-F238E27FC236}">
                <a16:creationId xmlns:a16="http://schemas.microsoft.com/office/drawing/2014/main" id="{9FADE8F2-E92E-1BF0-CC4E-92061BE7E993}"/>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664348" y="219325"/>
            <a:ext cx="6802569" cy="916680"/>
          </a:xfrm>
          <a:prstGeom prst="rect">
            <a:avLst/>
          </a:prstGeom>
        </p:spPr>
      </p:pic>
      <p:pic>
        <p:nvPicPr>
          <p:cNvPr id="44" name="Picture 43">
            <a:extLst>
              <a:ext uri="{FF2B5EF4-FFF2-40B4-BE49-F238E27FC236}">
                <a16:creationId xmlns:a16="http://schemas.microsoft.com/office/drawing/2014/main" id="{FFF23187-F68F-28ED-3DE2-13895540D987}"/>
              </a:ext>
            </a:extLst>
          </p:cNvPr>
          <p:cNvPicPr>
            <a:picLocks noChangeAspect="1"/>
          </p:cNvPicPr>
          <p:nvPr userDrawn="1"/>
        </p:nvPicPr>
        <p:blipFill>
          <a:blip r:embed="rId24"/>
          <a:srcRect l="26072" t="21587" r="27768" b="65238"/>
          <a:stretch/>
        </p:blipFill>
        <p:spPr>
          <a:xfrm>
            <a:off x="7198031" y="1494086"/>
            <a:ext cx="4748126" cy="762272"/>
          </a:xfrm>
          <a:prstGeom prst="rect">
            <a:avLst/>
          </a:prstGeom>
        </p:spPr>
      </p:pic>
      <p:pic>
        <p:nvPicPr>
          <p:cNvPr id="3" name="Picture 2" descr="A blue binoculars with black background&#10;&#10;Description automatically generated">
            <a:extLst>
              <a:ext uri="{FF2B5EF4-FFF2-40B4-BE49-F238E27FC236}">
                <a16:creationId xmlns:a16="http://schemas.microsoft.com/office/drawing/2014/main" id="{E83BFFAA-2E8B-7A9F-1CAA-732E27504638}"/>
              </a:ext>
            </a:extLst>
          </p:cNvPr>
          <p:cNvPicPr>
            <a:picLocks noChangeAspect="1"/>
          </p:cNvPicPr>
          <p:nvPr userDrawn="1"/>
        </p:nvPicPr>
        <p:blipFill>
          <a:blip r:embed="rId25"/>
          <a:stretch>
            <a:fillRect/>
          </a:stretch>
        </p:blipFill>
        <p:spPr>
          <a:xfrm>
            <a:off x="6143064" y="1875222"/>
            <a:ext cx="1023299" cy="857254"/>
          </a:xfrm>
          <a:prstGeom prst="rect">
            <a:avLst/>
          </a:prstGeom>
        </p:spPr>
      </p:pic>
      <p:pic>
        <p:nvPicPr>
          <p:cNvPr id="4" name="Picture 3" descr="A yellow globe with a magnifying glass&#10;&#10;Description automatically generated">
            <a:extLst>
              <a:ext uri="{FF2B5EF4-FFF2-40B4-BE49-F238E27FC236}">
                <a16:creationId xmlns:a16="http://schemas.microsoft.com/office/drawing/2014/main" id="{D1F81F66-2ECE-B80E-A1E4-C6F00FDEE45C}"/>
              </a:ext>
            </a:extLst>
          </p:cNvPr>
          <p:cNvPicPr>
            <a:picLocks noChangeAspect="1"/>
          </p:cNvPicPr>
          <p:nvPr userDrawn="1"/>
        </p:nvPicPr>
        <p:blipFill>
          <a:blip r:embed="rId26"/>
          <a:stretch>
            <a:fillRect/>
          </a:stretch>
        </p:blipFill>
        <p:spPr>
          <a:xfrm>
            <a:off x="9210281" y="4874982"/>
            <a:ext cx="1336460" cy="1356331"/>
          </a:xfrm>
          <a:prstGeom prst="rect">
            <a:avLst/>
          </a:prstGeom>
        </p:spPr>
      </p:pic>
      <p:pic>
        <p:nvPicPr>
          <p:cNvPr id="5" name="Picture 4">
            <a:extLst>
              <a:ext uri="{FF2B5EF4-FFF2-40B4-BE49-F238E27FC236}">
                <a16:creationId xmlns:a16="http://schemas.microsoft.com/office/drawing/2014/main" id="{C7E10E21-F5D0-63EB-D3CB-2366399B1817}"/>
              </a:ext>
              <a:ext uri="{C183D7F6-B498-43B3-948B-1728B52AA6E4}">
                <adec:decorative xmlns:adec="http://schemas.microsoft.com/office/drawing/2017/decorative" val="1"/>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291394" y="3261863"/>
            <a:ext cx="1276350" cy="1355166"/>
          </a:xfrm>
          <a:prstGeom prst="rect">
            <a:avLst/>
          </a:prstGeom>
        </p:spPr>
      </p:pic>
    </p:spTree>
    <p:extLst>
      <p:ext uri="{BB962C8B-B14F-4D97-AF65-F5344CB8AC3E}">
        <p14:creationId xmlns:p14="http://schemas.microsoft.com/office/powerpoint/2010/main" val="338858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FD992B0-A519-A120-5871-8CEDBBE5696A}"/>
              </a:ext>
            </a:extLst>
          </p:cNvPr>
          <p:cNvSpPr/>
          <p:nvPr userDrawn="1"/>
        </p:nvSpPr>
        <p:spPr>
          <a:xfrm>
            <a:off x="0" y="10156"/>
            <a:ext cx="12192000" cy="392016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94738" y="5799665"/>
            <a:ext cx="5802522" cy="931547"/>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hasCustomPrompt="1"/>
          </p:nvPr>
        </p:nvSpPr>
        <p:spPr>
          <a:xfrm>
            <a:off x="773747" y="776052"/>
            <a:ext cx="10644505" cy="2388367"/>
          </a:xfrm>
          <a:solidFill>
            <a:schemeClr val="bg1"/>
          </a:solidFill>
          <a:ln w="38100">
            <a:solidFill>
              <a:schemeClr val="tx1"/>
            </a:solidFill>
            <a:prstDash val="solid"/>
          </a:ln>
        </p:spPr>
        <p:txBody>
          <a:bodyPr anchor="ctr">
            <a:normAutofit/>
          </a:bodyPr>
          <a:lstStyle>
            <a:lvl1pPr algn="ctr">
              <a:defRPr sz="6600" baseline="0">
                <a:solidFill>
                  <a:schemeClr val="tx1"/>
                </a:solidFill>
              </a:defRPr>
            </a:lvl1pPr>
          </a:lstStyle>
          <a:p>
            <a:r>
              <a:rPr lang="en-US" dirty="0"/>
              <a:t>Discover Investigation</a:t>
            </a:r>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508155" y="4601582"/>
            <a:ext cx="7768641"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330402" y="6366174"/>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27" name="Picture 26"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3"/>
          <a:stretch>
            <a:fillRect/>
          </a:stretch>
        </p:blipFill>
        <p:spPr>
          <a:xfrm>
            <a:off x="287855" y="4177534"/>
            <a:ext cx="2220300" cy="1941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5"/>
            <a:ext cx="4287520" cy="6847845"/>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4431552" y="1498712"/>
            <a:ext cx="7191488" cy="4989956"/>
          </a:xfrm>
        </p:spPr>
        <p:txBody>
          <a:bodyPr>
            <a:normAutofit/>
          </a:bodyPr>
          <a:lstStyle>
            <a:lvl1pPr>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 (Optional):</a:t>
            </a:r>
          </a:p>
          <a:p>
            <a:pPr lvl="0"/>
            <a:r>
              <a:rPr lang="en-US" dirty="0"/>
              <a:t>Discovery Investigation:</a:t>
            </a:r>
          </a:p>
          <a:p>
            <a:pPr lvl="0"/>
            <a:r>
              <a:rPr lang="en-US" dirty="0"/>
              <a:t>Discover Investigation Extension: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0265767" y="96465"/>
            <a:ext cx="1768381" cy="1546266"/>
          </a:xfrm>
          <a:prstGeom prst="rect">
            <a:avLst/>
          </a:prstGeom>
        </p:spPr>
      </p:pic>
      <p:sp>
        <p:nvSpPr>
          <p:cNvPr id="15"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344303" y="435621"/>
            <a:ext cx="3510404" cy="5996912"/>
          </a:xfrm>
        </p:spPr>
        <p:style>
          <a:lnRef idx="2">
            <a:schemeClr val="dk1"/>
          </a:lnRef>
          <a:fillRef idx="1">
            <a:schemeClr val="lt1"/>
          </a:fillRef>
          <a:effectRef idx="0">
            <a:schemeClr val="dk1"/>
          </a:effectRef>
          <a:fontRef idx="none"/>
        </p:style>
        <p:txBody>
          <a:bodyPr lIns="274320" rIns="274320" anchor="ctr">
            <a:normAutofit/>
          </a:bodyPr>
          <a:lstStyle>
            <a:lvl1pPr marL="0" indent="0" algn="l">
              <a:buNone/>
              <a:defRPr sz="28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Lesson Objective:</a:t>
            </a:r>
          </a:p>
        </p:txBody>
      </p:sp>
      <p:sp>
        <p:nvSpPr>
          <p:cNvPr id="3" name="Title 2">
            <a:extLst>
              <a:ext uri="{FF2B5EF4-FFF2-40B4-BE49-F238E27FC236}">
                <a16:creationId xmlns:a16="http://schemas.microsoft.com/office/drawing/2014/main" id="{E579BC1A-F610-9F8C-90F0-00142451E9FB}"/>
              </a:ext>
            </a:extLst>
          </p:cNvPr>
          <p:cNvSpPr>
            <a:spLocks noGrp="1"/>
          </p:cNvSpPr>
          <p:nvPr>
            <p:ph type="title" hasCustomPrompt="1"/>
          </p:nvPr>
        </p:nvSpPr>
        <p:spPr>
          <a:xfrm>
            <a:off x="4431551" y="315025"/>
            <a:ext cx="5834215" cy="1183687"/>
          </a:xfrm>
        </p:spPr>
        <p:txBody>
          <a:bodyPr/>
          <a:lstStyle>
            <a:lvl1pPr>
              <a:defRPr b="1"/>
            </a:lvl1pPr>
          </a:lstStyle>
          <a:p>
            <a:r>
              <a:rPr lang="en-US" dirty="0"/>
              <a:t>Discover Overview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326793"/>
            <a:ext cx="10924717" cy="3973444"/>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811839" y="1328485"/>
            <a:ext cx="7221166" cy="523144"/>
          </a:xfrm>
        </p:spPr>
        <p:txBody>
          <a:bodyPr>
            <a:normAutofit/>
          </a:bodyPr>
          <a:lstStyle>
            <a:lvl1pPr marL="0" indent="0" algn="ctr">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2811839" y="-8894"/>
            <a:ext cx="7221166" cy="1325563"/>
          </a:xfrm>
        </p:spPr>
        <p:txBody>
          <a:bodyPr/>
          <a:lstStyle>
            <a:lvl1pPr algn="ctr">
              <a:defRPr b="1"/>
            </a:lvl1pPr>
          </a:lstStyle>
          <a:p>
            <a:r>
              <a:rPr lang="en-US" dirty="0"/>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0156"/>
            <a:ext cx="12192000" cy="1264870"/>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95475"/>
            <a:ext cx="10924717" cy="4404762"/>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Discover Reading</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tx1"/>
                </a:solidFill>
              </a:rPr>
              <a:t>© Smithsonian </a:t>
            </a:r>
            <a:r>
              <a:rPr lang="en-US" sz="1300">
                <a:solidFill>
                  <a:schemeClr val="tx1"/>
                </a:solidFill>
              </a:rPr>
              <a:t>Institution 2025</a:t>
            </a:r>
            <a:endParaRPr lang="en-US" sz="1300" dirty="0">
              <a:solidFill>
                <a:schemeClr val="tx1"/>
              </a:solidFill>
            </a:endParaRP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230620" y="10156"/>
            <a:ext cx="2073631" cy="1813175"/>
          </a:xfrm>
          <a:prstGeom prst="rect">
            <a:avLst/>
          </a:prstGeom>
        </p:spPr>
      </p:pic>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3488924" y="-8893"/>
            <a:ext cx="6125593" cy="1283920"/>
          </a:xfrm>
        </p:spPr>
        <p:txBody>
          <a:bodyPr/>
          <a:lstStyle>
            <a:lvl1pPr algn="ctr">
              <a:defRPr b="1"/>
            </a:lvl1pPr>
          </a:lstStyle>
          <a:p>
            <a:r>
              <a:rPr lang="en-US" dirty="0"/>
              <a:t>Click to add title</a:t>
            </a:r>
          </a:p>
        </p:txBody>
      </p:sp>
    </p:spTree>
    <p:extLst>
      <p:ext uri="{BB962C8B-B14F-4D97-AF65-F5344CB8AC3E}">
        <p14:creationId xmlns:p14="http://schemas.microsoft.com/office/powerpoint/2010/main" val="263438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2326793"/>
            <a:ext cx="10924717" cy="3973444"/>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2751595" y="1377400"/>
            <a:ext cx="9321413" cy="556175"/>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633641" y="1830966"/>
            <a:ext cx="10924717" cy="4469271"/>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118991" y="0"/>
            <a:ext cx="2040488" cy="1784195"/>
          </a:xfrm>
          <a:prstGeom prst="rect">
            <a:avLst/>
          </a:prstGeom>
        </p:spPr>
      </p:pic>
      <p:pic>
        <p:nvPicPr>
          <p:cNvPr id="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12"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13"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15"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16"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19"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21"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22"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23"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24"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27" name="Graphic 6">
            <a:extLst>
              <a:ext uri="{FF2B5EF4-FFF2-40B4-BE49-F238E27FC236}">
                <a16:creationId xmlns:a16="http://schemas.microsoft.com/office/drawing/2014/main" id="{A00BC3F5-39B3-1648-62F2-45C0868659F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28" name="Graphic 8">
            <a:extLst>
              <a:ext uri="{FF2B5EF4-FFF2-40B4-BE49-F238E27FC236}">
                <a16:creationId xmlns:a16="http://schemas.microsoft.com/office/drawing/2014/main" id="{24326095-3B51-C5F9-14E2-1D754BD5110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29" name="Graphic 11">
            <a:extLst>
              <a:ext uri="{FF2B5EF4-FFF2-40B4-BE49-F238E27FC236}">
                <a16:creationId xmlns:a16="http://schemas.microsoft.com/office/drawing/2014/main" id="{5FE53462-3A3E-FD14-1012-5A19F0FD0E53}"/>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30" name="Graphic 12">
            <a:extLst>
              <a:ext uri="{FF2B5EF4-FFF2-40B4-BE49-F238E27FC236}">
                <a16:creationId xmlns:a16="http://schemas.microsoft.com/office/drawing/2014/main" id="{35361A00-F2C4-8F3D-504C-2CF21C8E9B8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31" name="Graphic 7">
            <a:extLst>
              <a:ext uri="{FF2B5EF4-FFF2-40B4-BE49-F238E27FC236}">
                <a16:creationId xmlns:a16="http://schemas.microsoft.com/office/drawing/2014/main" id="{5E336A36-2AF8-97CB-ADEB-128FD7952DD1}"/>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6" name="Picture 5" descr="A blue binoculars with black background&#10;&#10;Description automatically generated">
            <a:extLst>
              <a:ext uri="{FF2B5EF4-FFF2-40B4-BE49-F238E27FC236}">
                <a16:creationId xmlns:a16="http://schemas.microsoft.com/office/drawing/2014/main" id="{FDB3E2BA-0BF0-C217-AB64-137B864B265D}"/>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34" name="Picture 33"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35" name="Picture 34" descr="A yellow globe with a magnifying glass&#10;&#10;Description automatically generated">
            <a:extLst>
              <a:ext uri="{FF2B5EF4-FFF2-40B4-BE49-F238E27FC236}">
                <a16:creationId xmlns:a16="http://schemas.microsoft.com/office/drawing/2014/main" id="{08D0CF49-1D87-371A-2120-F900DF3CE796}"/>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36" name="Picture 35" descr="A yellow globe with a magnifying glass&#10;&#10;Description automatically generated">
            <a:extLst>
              <a:ext uri="{FF2B5EF4-FFF2-40B4-BE49-F238E27FC236}">
                <a16:creationId xmlns:a16="http://schemas.microsoft.com/office/drawing/2014/main" id="{B592658A-3572-44DF-1A61-8F1BFB65DA1C}"/>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37" name="Picture 36" descr="A blue binoculars with black background&#10;&#10;Description automatically generated">
            <a:extLst>
              <a:ext uri="{FF2B5EF4-FFF2-40B4-BE49-F238E27FC236}">
                <a16:creationId xmlns:a16="http://schemas.microsoft.com/office/drawing/2014/main" id="{A3F62591-A281-A73D-8951-09DC1BCD8E6A}"/>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38" name="Picture 37" descr="A blue binoculars with black background&#10;&#10;Description automatically generated">
            <a:extLst>
              <a:ext uri="{FF2B5EF4-FFF2-40B4-BE49-F238E27FC236}">
                <a16:creationId xmlns:a16="http://schemas.microsoft.com/office/drawing/2014/main" id="{1420FAAB-B617-91E7-3784-F776CDF8178C}"/>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2" name="Title 1">
            <a:extLst>
              <a:ext uri="{FF2B5EF4-FFF2-40B4-BE49-F238E27FC236}">
                <a16:creationId xmlns:a16="http://schemas.microsoft.com/office/drawing/2014/main" id="{A56BF640-847D-2432-C5CC-DD12784900FC}"/>
              </a:ext>
            </a:extLst>
          </p:cNvPr>
          <p:cNvSpPr>
            <a:spLocks noGrp="1"/>
          </p:cNvSpPr>
          <p:nvPr>
            <p:ph type="title" hasCustomPrompt="1"/>
          </p:nvPr>
        </p:nvSpPr>
        <p:spPr>
          <a:xfrm>
            <a:off x="2734704" y="457200"/>
            <a:ext cx="9338305" cy="679716"/>
          </a:xfrm>
        </p:spPr>
        <p:txBody>
          <a:bodyPr/>
          <a:lstStyle>
            <a:lvl1pPr>
              <a:defRPr b="1"/>
            </a:lvl1pPr>
          </a:lstStyle>
          <a:p>
            <a:r>
              <a:rPr lang="en-US" dirty="0"/>
              <a:t>Click to add title</a:t>
            </a:r>
          </a:p>
        </p:txBody>
      </p:sp>
    </p:spTree>
    <p:extLst>
      <p:ext uri="{BB962C8B-B14F-4D97-AF65-F5344CB8AC3E}">
        <p14:creationId xmlns:p14="http://schemas.microsoft.com/office/powerpoint/2010/main" val="14864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0" y="1136916"/>
            <a:ext cx="12192000" cy="163271"/>
          </a:xfrm>
          <a:prstGeom prst="rect">
            <a:avLst/>
          </a:prstGeom>
          <a:solidFill>
            <a:srgbClr val="01C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hasCustomPrompt="1"/>
          </p:nvPr>
        </p:nvSpPr>
        <p:spPr>
          <a:xfrm>
            <a:off x="527526" y="2080366"/>
            <a:ext cx="10924717" cy="4243089"/>
          </a:xfrm>
        </p:spPr>
        <p:txBody>
          <a:bodyPr>
            <a:normAutofit/>
          </a:bodyPr>
          <a:lstStyle>
            <a:lvl1pPr marL="514350" indent="-514350">
              <a:buFont typeface="+mj-lt"/>
              <a:buAutoNum type="arabicPeriod"/>
              <a:defRPr sz="24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Investigation Steps</a:t>
            </a:r>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9581309" y="6461981"/>
            <a:ext cx="2559072" cy="292388"/>
          </a:xfrm>
          <a:prstGeom prst="rect">
            <a:avLst/>
          </a:prstGeom>
          <a:noFill/>
        </p:spPr>
        <p:txBody>
          <a:bodyPr wrap="square" rtlCol="0">
            <a:spAutoFit/>
          </a:bodyPr>
          <a:lstStyle/>
          <a:p>
            <a:r>
              <a:rPr lang="en-US" sz="1300">
                <a:solidFill>
                  <a:schemeClr val="tx1"/>
                </a:solidFill>
              </a:rPr>
              <a:t>© Smithsonian Institution 2025</a:t>
            </a:r>
          </a:p>
        </p:txBody>
      </p:sp>
      <p:pic>
        <p:nvPicPr>
          <p:cNvPr id="10" name="Picture 9" descr="A blue circle with a white map and a point in the center&#10;&#10;Description automatically generated">
            <a:extLst>
              <a:ext uri="{FF2B5EF4-FFF2-40B4-BE49-F238E27FC236}">
                <a16:creationId xmlns:a16="http://schemas.microsoft.com/office/drawing/2014/main" id="{9655F596-C739-595E-43D4-140DE608D4B0}"/>
              </a:ext>
            </a:extLst>
          </p:cNvPr>
          <p:cNvPicPr>
            <a:picLocks noChangeAspect="1"/>
          </p:cNvPicPr>
          <p:nvPr userDrawn="1"/>
        </p:nvPicPr>
        <p:blipFill>
          <a:blip r:embed="rId2"/>
          <a:stretch>
            <a:fillRect/>
          </a:stretch>
        </p:blipFill>
        <p:spPr>
          <a:xfrm>
            <a:off x="9941829" y="19662"/>
            <a:ext cx="2250171" cy="1967541"/>
          </a:xfrm>
          <a:prstGeom prst="rect">
            <a:avLst/>
          </a:prstGeom>
        </p:spPr>
      </p:pic>
      <p:sp>
        <p:nvSpPr>
          <p:cNvPr id="20" name="Subtitle 2">
            <a:extLst>
              <a:ext uri="{FF2B5EF4-FFF2-40B4-BE49-F238E27FC236}">
                <a16:creationId xmlns:a16="http://schemas.microsoft.com/office/drawing/2014/main" id="{5D140298-3E00-4E73-B947-697E69282864}"/>
              </a:ext>
            </a:extLst>
          </p:cNvPr>
          <p:cNvSpPr>
            <a:spLocks noGrp="1"/>
          </p:cNvSpPr>
          <p:nvPr>
            <p:ph type="subTitle" idx="1" hasCustomPrompt="1"/>
          </p:nvPr>
        </p:nvSpPr>
        <p:spPr>
          <a:xfrm>
            <a:off x="527526" y="1393350"/>
            <a:ext cx="9511824" cy="568013"/>
          </a:xfrm>
        </p:spPr>
        <p:txBody>
          <a:bodyPr>
            <a:normAutofit/>
          </a:bodyPr>
          <a:lstStyle>
            <a:lvl1pPr marL="0" indent="0" algn="l">
              <a:buNone/>
              <a:defRPr sz="2800">
                <a:solidFill>
                  <a:srgbClr val="01C2F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2" name="Graphic 6">
            <a:extLst>
              <a:ext uri="{FF2B5EF4-FFF2-40B4-BE49-F238E27FC236}">
                <a16:creationId xmlns:a16="http://schemas.microsoft.com/office/drawing/2014/main" id="{B7EE27FD-792F-CCA0-FB1E-760E6E0EDA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4704" y="6436616"/>
            <a:ext cx="421150" cy="421150"/>
          </a:xfrm>
          <a:prstGeom prst="rect">
            <a:avLst/>
          </a:prstGeom>
        </p:spPr>
      </p:pic>
      <p:pic>
        <p:nvPicPr>
          <p:cNvPr id="3" name="Graphic 8">
            <a:extLst>
              <a:ext uri="{FF2B5EF4-FFF2-40B4-BE49-F238E27FC236}">
                <a16:creationId xmlns:a16="http://schemas.microsoft.com/office/drawing/2014/main" id="{9C833E11-1D45-4E9E-A867-91B0519EFDD5}"/>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9" y="6395544"/>
            <a:ext cx="478636" cy="478636"/>
          </a:xfrm>
          <a:prstGeom prst="rect">
            <a:avLst/>
          </a:prstGeom>
        </p:spPr>
      </p:pic>
      <p:pic>
        <p:nvPicPr>
          <p:cNvPr id="4" name="Graphic 11">
            <a:extLst>
              <a:ext uri="{FF2B5EF4-FFF2-40B4-BE49-F238E27FC236}">
                <a16:creationId xmlns:a16="http://schemas.microsoft.com/office/drawing/2014/main" id="{1B72D5F6-ED8C-4D39-3B37-77F972CFA145}"/>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23364" y="6440962"/>
            <a:ext cx="406232" cy="402200"/>
          </a:xfrm>
          <a:prstGeom prst="rect">
            <a:avLst/>
          </a:prstGeom>
        </p:spPr>
      </p:pic>
      <p:pic>
        <p:nvPicPr>
          <p:cNvPr id="6" name="Graphic 12">
            <a:extLst>
              <a:ext uri="{FF2B5EF4-FFF2-40B4-BE49-F238E27FC236}">
                <a16:creationId xmlns:a16="http://schemas.microsoft.com/office/drawing/2014/main" id="{2EA01EE1-79B1-F56F-C864-038D25AA9DE1}"/>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3517" y="6473354"/>
            <a:ext cx="374139" cy="374139"/>
          </a:xfrm>
          <a:prstGeom prst="rect">
            <a:avLst/>
          </a:prstGeom>
        </p:spPr>
      </p:pic>
      <p:pic>
        <p:nvPicPr>
          <p:cNvPr id="33" name="Graphic 7">
            <a:extLst>
              <a:ext uri="{FF2B5EF4-FFF2-40B4-BE49-F238E27FC236}">
                <a16:creationId xmlns:a16="http://schemas.microsoft.com/office/drawing/2014/main" id="{6AF32D16-433B-F79C-D302-239A380C68B6}"/>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2364287" y="6435623"/>
            <a:ext cx="260091" cy="373471"/>
          </a:xfrm>
          <a:prstGeom prst="rect">
            <a:avLst/>
          </a:prstGeom>
        </p:spPr>
      </p:pic>
      <p:pic>
        <p:nvPicPr>
          <p:cNvPr id="34" name="Graphic 6">
            <a:extLst>
              <a:ext uri="{FF2B5EF4-FFF2-40B4-BE49-F238E27FC236}">
                <a16:creationId xmlns:a16="http://schemas.microsoft.com/office/drawing/2014/main" id="{4DAF4FB2-3B0D-88C7-BA42-E701D419AFB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0613" y="6427699"/>
            <a:ext cx="421150" cy="421150"/>
          </a:xfrm>
          <a:prstGeom prst="rect">
            <a:avLst/>
          </a:prstGeom>
        </p:spPr>
      </p:pic>
      <p:pic>
        <p:nvPicPr>
          <p:cNvPr id="35" name="Graphic 8">
            <a:extLst>
              <a:ext uri="{FF2B5EF4-FFF2-40B4-BE49-F238E27FC236}">
                <a16:creationId xmlns:a16="http://schemas.microsoft.com/office/drawing/2014/main" id="{59FE6AC6-6E6A-C1F6-AF4A-D32A11BA9D73}"/>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6383" y="6396718"/>
            <a:ext cx="478636" cy="478636"/>
          </a:xfrm>
          <a:prstGeom prst="rect">
            <a:avLst/>
          </a:prstGeom>
        </p:spPr>
      </p:pic>
      <p:pic>
        <p:nvPicPr>
          <p:cNvPr id="36" name="Graphic 11">
            <a:extLst>
              <a:ext uri="{FF2B5EF4-FFF2-40B4-BE49-F238E27FC236}">
                <a16:creationId xmlns:a16="http://schemas.microsoft.com/office/drawing/2014/main" id="{82D90D4D-13D0-B788-E3D0-8E2BE66043DF}"/>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019654" y="6423681"/>
            <a:ext cx="406232" cy="402200"/>
          </a:xfrm>
          <a:prstGeom prst="rect">
            <a:avLst/>
          </a:prstGeom>
        </p:spPr>
      </p:pic>
      <p:pic>
        <p:nvPicPr>
          <p:cNvPr id="37" name="Graphic 12">
            <a:extLst>
              <a:ext uri="{FF2B5EF4-FFF2-40B4-BE49-F238E27FC236}">
                <a16:creationId xmlns:a16="http://schemas.microsoft.com/office/drawing/2014/main" id="{8BC6E086-C36F-9BAC-84C2-B785FF3E1A6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6386" y="6464973"/>
            <a:ext cx="374139" cy="374139"/>
          </a:xfrm>
          <a:prstGeom prst="rect">
            <a:avLst/>
          </a:prstGeom>
        </p:spPr>
      </p:pic>
      <p:pic>
        <p:nvPicPr>
          <p:cNvPr id="38" name="Graphic 7">
            <a:extLst>
              <a:ext uri="{FF2B5EF4-FFF2-40B4-BE49-F238E27FC236}">
                <a16:creationId xmlns:a16="http://schemas.microsoft.com/office/drawing/2014/main" id="{7B88904D-20E5-E181-EE02-FF76D123A7B0}"/>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5537396" y="6441142"/>
            <a:ext cx="260091" cy="373471"/>
          </a:xfrm>
          <a:prstGeom prst="rect">
            <a:avLst/>
          </a:prstGeom>
        </p:spPr>
      </p:pic>
      <p:pic>
        <p:nvPicPr>
          <p:cNvPr id="39" name="Graphic 6">
            <a:extLst>
              <a:ext uri="{FF2B5EF4-FFF2-40B4-BE49-F238E27FC236}">
                <a16:creationId xmlns:a16="http://schemas.microsoft.com/office/drawing/2014/main" id="{BBC61D86-E4A3-46C0-C176-E0B6C61D87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3926" y="6411173"/>
            <a:ext cx="421150" cy="421150"/>
          </a:xfrm>
          <a:prstGeom prst="rect">
            <a:avLst/>
          </a:prstGeom>
        </p:spPr>
      </p:pic>
      <p:pic>
        <p:nvPicPr>
          <p:cNvPr id="40" name="Graphic 8">
            <a:extLst>
              <a:ext uri="{FF2B5EF4-FFF2-40B4-BE49-F238E27FC236}">
                <a16:creationId xmlns:a16="http://schemas.microsoft.com/office/drawing/2014/main" id="{93B26803-3E9E-F4A8-C7EA-1F7BB8DB5E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2179" y="6392710"/>
            <a:ext cx="478636" cy="478636"/>
          </a:xfrm>
          <a:prstGeom prst="rect">
            <a:avLst/>
          </a:prstGeom>
        </p:spPr>
      </p:pic>
      <p:pic>
        <p:nvPicPr>
          <p:cNvPr id="41" name="Graphic 11">
            <a:extLst>
              <a:ext uri="{FF2B5EF4-FFF2-40B4-BE49-F238E27FC236}">
                <a16:creationId xmlns:a16="http://schemas.microsoft.com/office/drawing/2014/main" id="{9E584B0D-3326-1D8B-80C6-82EB1DD7FBA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8210463" y="6435480"/>
            <a:ext cx="406232" cy="402200"/>
          </a:xfrm>
          <a:prstGeom prst="rect">
            <a:avLst/>
          </a:prstGeom>
        </p:spPr>
      </p:pic>
      <p:pic>
        <p:nvPicPr>
          <p:cNvPr id="42" name="Graphic 12">
            <a:extLst>
              <a:ext uri="{FF2B5EF4-FFF2-40B4-BE49-F238E27FC236}">
                <a16:creationId xmlns:a16="http://schemas.microsoft.com/office/drawing/2014/main" id="{1D6452FA-189A-1D71-7F25-99416F89F194}"/>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3188" y="6458184"/>
            <a:ext cx="374139" cy="374139"/>
          </a:xfrm>
          <a:prstGeom prst="rect">
            <a:avLst/>
          </a:prstGeom>
        </p:spPr>
      </p:pic>
      <p:pic>
        <p:nvPicPr>
          <p:cNvPr id="43" name="Graphic 7">
            <a:extLst>
              <a:ext uri="{FF2B5EF4-FFF2-40B4-BE49-F238E27FC236}">
                <a16:creationId xmlns:a16="http://schemas.microsoft.com/office/drawing/2014/main" id="{03AF5381-379C-614A-E84F-64145620FB65}"/>
              </a:ext>
              <a:ext uri="{C183D7F6-B498-43B3-948B-1728B52AA6E4}">
                <adec:decorative xmlns:adec="http://schemas.microsoft.com/office/drawing/2017/decorative" val="1"/>
              </a:ext>
            </a:extLst>
          </p:cNvPr>
          <p:cNvPicPr>
            <a:picLocks noChangeAspect="1"/>
          </p:cNvPicPr>
          <p:nvPr userDrawn="1"/>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5114" r="15244"/>
          <a:stretch/>
        </p:blipFill>
        <p:spPr>
          <a:xfrm>
            <a:off x="8713306" y="6445962"/>
            <a:ext cx="260091" cy="373471"/>
          </a:xfrm>
          <a:prstGeom prst="rect">
            <a:avLst/>
          </a:prstGeom>
        </p:spPr>
      </p:pic>
      <p:pic>
        <p:nvPicPr>
          <p:cNvPr id="44" name="Picture 43" descr="A blue binoculars with black background&#10;&#10;Description automatically generated">
            <a:extLst>
              <a:ext uri="{FF2B5EF4-FFF2-40B4-BE49-F238E27FC236}">
                <a16:creationId xmlns:a16="http://schemas.microsoft.com/office/drawing/2014/main" id="{F10A9B54-5997-ADFE-7BF2-FD1449937350}"/>
              </a:ext>
            </a:extLst>
          </p:cNvPr>
          <p:cNvPicPr>
            <a:picLocks noChangeAspect="1"/>
          </p:cNvPicPr>
          <p:nvPr userDrawn="1"/>
        </p:nvPicPr>
        <p:blipFill>
          <a:blip r:embed="rId13"/>
          <a:stretch>
            <a:fillRect/>
          </a:stretch>
        </p:blipFill>
        <p:spPr>
          <a:xfrm>
            <a:off x="4628795" y="6487733"/>
            <a:ext cx="344488" cy="288590"/>
          </a:xfrm>
          <a:prstGeom prst="rect">
            <a:avLst/>
          </a:prstGeom>
        </p:spPr>
      </p:pic>
      <p:pic>
        <p:nvPicPr>
          <p:cNvPr id="45" name="Picture 44" descr="A yellow globe with a magnifying glass&#10;&#10;Description automatically generated">
            <a:extLst>
              <a:ext uri="{FF2B5EF4-FFF2-40B4-BE49-F238E27FC236}">
                <a16:creationId xmlns:a16="http://schemas.microsoft.com/office/drawing/2014/main" id="{723F5D66-D9F2-5AAB-1A73-012CE8377E8D}"/>
              </a:ext>
            </a:extLst>
          </p:cNvPr>
          <p:cNvPicPr>
            <a:picLocks noChangeAspect="1"/>
          </p:cNvPicPr>
          <p:nvPr userDrawn="1"/>
        </p:nvPicPr>
        <p:blipFill>
          <a:blip r:embed="rId14"/>
          <a:stretch>
            <a:fillRect/>
          </a:stretch>
        </p:blipFill>
        <p:spPr>
          <a:xfrm>
            <a:off x="1030870" y="6452141"/>
            <a:ext cx="360087" cy="365441"/>
          </a:xfrm>
          <a:prstGeom prst="rect">
            <a:avLst/>
          </a:prstGeom>
        </p:spPr>
      </p:pic>
      <p:pic>
        <p:nvPicPr>
          <p:cNvPr id="46" name="Picture 45" descr="A yellow globe with a magnifying glass&#10;&#10;Description automatically generated">
            <a:extLst>
              <a:ext uri="{FF2B5EF4-FFF2-40B4-BE49-F238E27FC236}">
                <a16:creationId xmlns:a16="http://schemas.microsoft.com/office/drawing/2014/main" id="{9CD784ED-9E91-3BF0-A7AF-60A0EAA3EBA4}"/>
              </a:ext>
            </a:extLst>
          </p:cNvPr>
          <p:cNvPicPr>
            <a:picLocks noChangeAspect="1"/>
          </p:cNvPicPr>
          <p:nvPr userDrawn="1"/>
        </p:nvPicPr>
        <p:blipFill>
          <a:blip r:embed="rId14"/>
          <a:stretch>
            <a:fillRect/>
          </a:stretch>
        </p:blipFill>
        <p:spPr>
          <a:xfrm>
            <a:off x="4172602" y="6461981"/>
            <a:ext cx="360087" cy="365441"/>
          </a:xfrm>
          <a:prstGeom prst="rect">
            <a:avLst/>
          </a:prstGeom>
        </p:spPr>
      </p:pic>
      <p:pic>
        <p:nvPicPr>
          <p:cNvPr id="47" name="Picture 46" descr="A yellow globe with a magnifying glass&#10;&#10;Description automatically generated">
            <a:extLst>
              <a:ext uri="{FF2B5EF4-FFF2-40B4-BE49-F238E27FC236}">
                <a16:creationId xmlns:a16="http://schemas.microsoft.com/office/drawing/2014/main" id="{7BDE2FAC-E9BE-910B-7900-B709E7A9B77A}"/>
              </a:ext>
            </a:extLst>
          </p:cNvPr>
          <p:cNvPicPr>
            <a:picLocks noChangeAspect="1"/>
          </p:cNvPicPr>
          <p:nvPr userDrawn="1"/>
        </p:nvPicPr>
        <p:blipFill>
          <a:blip r:embed="rId14"/>
          <a:stretch>
            <a:fillRect/>
          </a:stretch>
        </p:blipFill>
        <p:spPr>
          <a:xfrm>
            <a:off x="7309891" y="6461981"/>
            <a:ext cx="360087" cy="365441"/>
          </a:xfrm>
          <a:prstGeom prst="rect">
            <a:avLst/>
          </a:prstGeom>
        </p:spPr>
      </p:pic>
      <p:pic>
        <p:nvPicPr>
          <p:cNvPr id="48" name="Picture 47" descr="A blue binoculars with black background&#10;&#10;Description automatically generated">
            <a:extLst>
              <a:ext uri="{FF2B5EF4-FFF2-40B4-BE49-F238E27FC236}">
                <a16:creationId xmlns:a16="http://schemas.microsoft.com/office/drawing/2014/main" id="{A8EBEDBE-872E-E19F-6C5A-0A392C4A3173}"/>
              </a:ext>
            </a:extLst>
          </p:cNvPr>
          <p:cNvPicPr>
            <a:picLocks noChangeAspect="1"/>
          </p:cNvPicPr>
          <p:nvPr userDrawn="1"/>
        </p:nvPicPr>
        <p:blipFill>
          <a:blip r:embed="rId13"/>
          <a:stretch>
            <a:fillRect/>
          </a:stretch>
        </p:blipFill>
        <p:spPr>
          <a:xfrm>
            <a:off x="1480221" y="6487733"/>
            <a:ext cx="344488" cy="288590"/>
          </a:xfrm>
          <a:prstGeom prst="rect">
            <a:avLst/>
          </a:prstGeom>
        </p:spPr>
      </p:pic>
      <p:pic>
        <p:nvPicPr>
          <p:cNvPr id="49" name="Picture 48" descr="A blue binoculars with black background&#10;&#10;Description automatically generated">
            <a:extLst>
              <a:ext uri="{FF2B5EF4-FFF2-40B4-BE49-F238E27FC236}">
                <a16:creationId xmlns:a16="http://schemas.microsoft.com/office/drawing/2014/main" id="{B5CC8D65-0AA1-88BD-9FBB-1361154C8A5B}"/>
              </a:ext>
            </a:extLst>
          </p:cNvPr>
          <p:cNvPicPr>
            <a:picLocks noChangeAspect="1"/>
          </p:cNvPicPr>
          <p:nvPr userDrawn="1"/>
        </p:nvPicPr>
        <p:blipFill>
          <a:blip r:embed="rId13"/>
          <a:stretch>
            <a:fillRect/>
          </a:stretch>
        </p:blipFill>
        <p:spPr>
          <a:xfrm>
            <a:off x="7783240" y="6507747"/>
            <a:ext cx="344488" cy="288590"/>
          </a:xfrm>
          <a:prstGeom prst="rect">
            <a:avLst/>
          </a:prstGeom>
        </p:spPr>
      </p:pic>
      <p:sp>
        <p:nvSpPr>
          <p:cNvPr id="8" name="Title 7">
            <a:extLst>
              <a:ext uri="{FF2B5EF4-FFF2-40B4-BE49-F238E27FC236}">
                <a16:creationId xmlns:a16="http://schemas.microsoft.com/office/drawing/2014/main" id="{86A01B1D-AD7A-B522-0A66-54575ACFBFB3}"/>
              </a:ext>
            </a:extLst>
          </p:cNvPr>
          <p:cNvSpPr>
            <a:spLocks noGrp="1"/>
          </p:cNvSpPr>
          <p:nvPr>
            <p:ph type="title" hasCustomPrompt="1"/>
          </p:nvPr>
        </p:nvSpPr>
        <p:spPr>
          <a:xfrm>
            <a:off x="539687" y="371475"/>
            <a:ext cx="9499663" cy="764629"/>
          </a:xfrm>
        </p:spPr>
        <p:txBody>
          <a:bodyPr/>
          <a:lstStyle>
            <a:lvl1pPr>
              <a:defRPr b="1"/>
            </a:lvl1pPr>
          </a:lstStyle>
          <a:p>
            <a:r>
              <a:rPr lang="en-US" dirty="0"/>
              <a:t>Click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4/28/2025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6" r:id="rId3"/>
    <p:sldLayoutId id="2147483677" r:id="rId4"/>
    <p:sldLayoutId id="2147483674" r:id="rId5"/>
    <p:sldLayoutId id="2147483690" r:id="rId6"/>
    <p:sldLayoutId id="2147483680" r:id="rId7"/>
    <p:sldLayoutId id="2147483691" r:id="rId8"/>
    <p:sldLayoutId id="2147483683" r:id="rId9"/>
    <p:sldLayoutId id="2147483697" r:id="rId10"/>
    <p:sldLayoutId id="2147483687" r:id="rId11"/>
    <p:sldLayoutId id="2147483675" r:id="rId12"/>
    <p:sldLayoutId id="2147483678" r:id="rId13"/>
    <p:sldLayoutId id="2147483692" r:id="rId14"/>
    <p:sldLayoutId id="2147483681" r:id="rId15"/>
    <p:sldLayoutId id="2147483689" r:id="rId16"/>
    <p:sldLayoutId id="2147483684" r:id="rId17"/>
    <p:sldLayoutId id="2147483693" r:id="rId18"/>
    <p:sldLayoutId id="2147483688" r:id="rId19"/>
    <p:sldLayoutId id="2147483676" r:id="rId20"/>
    <p:sldLayoutId id="2147483694" r:id="rId21"/>
    <p:sldLayoutId id="2147483679" r:id="rId22"/>
    <p:sldLayoutId id="2147483682" r:id="rId23"/>
    <p:sldLayoutId id="2147483695" r:id="rId24"/>
    <p:sldLayoutId id="2147483685" r:id="rId25"/>
    <p:sldLayoutId id="2147483696" r:id="rId26"/>
    <p:sldLayoutId id="2147483698" r:id="rId27"/>
    <p:sldLayoutId id="2147483699"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solidFill>
                  <a:srgbClr val="000000"/>
                </a:solidFill>
              </a:rPr>
              <a:t>Energy and Renewables</a:t>
            </a:r>
            <a:br>
              <a:rPr lang="en-US" dirty="0"/>
            </a:br>
            <a:r>
              <a:rPr lang="en-US" dirty="0"/>
              <a:t>Understand</a:t>
            </a:r>
          </a:p>
        </p:txBody>
      </p:sp>
      <p:sp>
        <p:nvSpPr>
          <p:cNvPr id="3" name="Subtitle 2"/>
          <p:cNvSpPr>
            <a:spLocks noGrp="1"/>
          </p:cNvSpPr>
          <p:nvPr>
            <p:ph type="subTitle" idx="1"/>
          </p:nvPr>
        </p:nvSpPr>
        <p:spPr>
          <a:xfrm>
            <a:off x="2937389" y="4327244"/>
            <a:ext cx="8980808" cy="607910"/>
          </a:xfrm>
        </p:spPr>
        <p:txBody>
          <a:bodyPr/>
          <a:lstStyle/>
          <a:p>
            <a:r>
              <a:rPr lang="en-US" dirty="0"/>
              <a:t>What are the best renewable options for my place?</a:t>
            </a:r>
          </a:p>
        </p:txBody>
      </p:sp>
    </p:spTree>
    <p:extLst>
      <p:ext uri="{BB962C8B-B14F-4D97-AF65-F5344CB8AC3E}">
        <p14:creationId xmlns:p14="http://schemas.microsoft.com/office/powerpoint/2010/main" val="97719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F7CEF4-BBAA-4F0E-0247-D077E6563F33}"/>
              </a:ext>
            </a:extLst>
          </p:cNvPr>
          <p:cNvSpPr>
            <a:spLocks noGrp="1"/>
          </p:cNvSpPr>
          <p:nvPr>
            <p:ph type="title"/>
          </p:nvPr>
        </p:nvSpPr>
        <p:spPr>
          <a:xfrm>
            <a:off x="2029527" y="323849"/>
            <a:ext cx="9952923" cy="749731"/>
          </a:xfrm>
        </p:spPr>
        <p:txBody>
          <a:bodyPr vert="horz" lIns="91440" tIns="45720" rIns="91440" bIns="45720" rtlCol="0" anchor="b">
            <a:normAutofit/>
          </a:bodyPr>
          <a:lstStyle/>
          <a:p>
            <a:r>
              <a:rPr lang="en-US" dirty="0"/>
              <a:t>Understand Investigation, slide 4</a:t>
            </a:r>
          </a:p>
        </p:txBody>
      </p:sp>
      <p:sp>
        <p:nvSpPr>
          <p:cNvPr id="2" name="Content Placeholder 1"/>
          <p:cNvSpPr>
            <a:spLocks noGrp="1"/>
          </p:cNvSpPr>
          <p:nvPr>
            <p:ph sz="quarter" idx="11"/>
          </p:nvPr>
        </p:nvSpPr>
        <p:spPr>
          <a:xfrm>
            <a:off x="633641" y="1994451"/>
            <a:ext cx="10924717" cy="4305785"/>
          </a:xfrm>
        </p:spPr>
        <p:txBody>
          <a:bodyPr/>
          <a:lstStyle/>
          <a:p>
            <a:pPr lvl="0">
              <a:buFont typeface="+mj-lt"/>
              <a:buAutoNum type="arabicPeriod" startAt="4"/>
            </a:pPr>
            <a:r>
              <a:rPr lang="en-US" dirty="0"/>
              <a:t>After your investigation, discuss as a group:</a:t>
            </a:r>
          </a:p>
          <a:p>
            <a:pPr marL="1022350" lvl="0">
              <a:buFont typeface="+mj-lt"/>
              <a:buAutoNum type="alphaLcPeriod"/>
            </a:pPr>
            <a:r>
              <a:rPr lang="en-US" dirty="0"/>
              <a:t>Based on what you learned, which renewables might work in your area?</a:t>
            </a:r>
          </a:p>
          <a:p>
            <a:pPr marL="1022350" lvl="0">
              <a:buFont typeface="+mj-lt"/>
              <a:buAutoNum type="alphaLcPeriod"/>
            </a:pPr>
            <a:r>
              <a:rPr lang="en-US" dirty="0"/>
              <a:t>Are there other things you think people should think about when deciding on a renewable energy source?</a:t>
            </a:r>
          </a:p>
          <a:p>
            <a:pPr lvl="0">
              <a:buFont typeface="+mj-lt"/>
              <a:buAutoNum type="arabicPeriod" startAt="5"/>
            </a:pPr>
            <a:r>
              <a:rPr lang="en-US" dirty="0"/>
              <a:t>If you have your SWOT Analysis Worksheet from the Discover activity, take it out and examine it. How do you think the renewables you identified might help your community take advantage of some opportunities or minimize some threats?</a:t>
            </a:r>
          </a:p>
          <a:p>
            <a:pPr>
              <a:buAutoNum type="arabicPeriod" startAt="3"/>
            </a:pPr>
            <a:endParaRPr lang="en-US" dirty="0"/>
          </a:p>
        </p:txBody>
      </p:sp>
    </p:spTree>
    <p:extLst>
      <p:ext uri="{BB962C8B-B14F-4D97-AF65-F5344CB8AC3E}">
        <p14:creationId xmlns:p14="http://schemas.microsoft.com/office/powerpoint/2010/main" val="75583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27541-FA84-D61F-3290-BE39B79ECE69}"/>
              </a:ext>
            </a:extLst>
          </p:cNvPr>
          <p:cNvSpPr>
            <a:spLocks noGrp="1"/>
          </p:cNvSpPr>
          <p:nvPr>
            <p:ph type="title"/>
          </p:nvPr>
        </p:nvSpPr>
        <p:spPr/>
        <p:txBody>
          <a:bodyPr vert="horz" lIns="91440" tIns="45720" rIns="91440" bIns="45720" rtlCol="0" anchor="b">
            <a:normAutofit/>
          </a:bodyPr>
          <a:lstStyle/>
          <a:p>
            <a:r>
              <a:rPr lang="en-US" sz="4000" dirty="0"/>
              <a:t>Understand Research Extension</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527526" y="1292753"/>
            <a:ext cx="7221166" cy="851099"/>
          </a:xfrm>
        </p:spPr>
        <p:txBody>
          <a:bodyPr/>
          <a:lstStyle/>
          <a:p>
            <a:r>
              <a:rPr lang="en-US" dirty="0"/>
              <a:t>Research More! </a:t>
            </a:r>
          </a:p>
        </p:txBody>
      </p:sp>
      <p:sp>
        <p:nvSpPr>
          <p:cNvPr id="2" name="Content Placeholder 1"/>
          <p:cNvSpPr>
            <a:spLocks noGrp="1"/>
          </p:cNvSpPr>
          <p:nvPr>
            <p:ph sz="quarter" idx="11"/>
          </p:nvPr>
        </p:nvSpPr>
        <p:spPr>
          <a:xfrm>
            <a:off x="527526" y="2143852"/>
            <a:ext cx="10924717" cy="4227228"/>
          </a:xfrm>
        </p:spPr>
        <p:txBody>
          <a:bodyPr/>
          <a:lstStyle/>
          <a:p>
            <a:pPr marL="0" lvl="0" indent="0">
              <a:lnSpc>
                <a:spcPct val="100000"/>
              </a:lnSpc>
              <a:buNone/>
            </a:pPr>
            <a:r>
              <a:rPr lang="en-US" dirty="0"/>
              <a:t>When a community or group decides to start using a different energy source, there are many points of view, or perspectives, to balance. The perspectives you will explore now are social, environmental, economic, and ethical. People using different perspectives believe different parts of the community system are most important to consider. The four perspectives you will be thinking about are social, environmental, economic, and ethical. Balancing these perspectives is important if you want something to be sustainable, or able to work for a long time. </a:t>
            </a:r>
          </a:p>
        </p:txBody>
      </p:sp>
    </p:spTree>
    <p:extLst>
      <p:ext uri="{BB962C8B-B14F-4D97-AF65-F5344CB8AC3E}">
        <p14:creationId xmlns:p14="http://schemas.microsoft.com/office/powerpoint/2010/main" val="32258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FEAB3-0DDD-5D12-B028-7836DDA667C4}"/>
              </a:ext>
            </a:extLst>
          </p:cNvPr>
          <p:cNvSpPr>
            <a:spLocks noGrp="1"/>
          </p:cNvSpPr>
          <p:nvPr>
            <p:ph type="title"/>
          </p:nvPr>
        </p:nvSpPr>
        <p:spPr>
          <a:xfrm>
            <a:off x="527525" y="342900"/>
            <a:ext cx="10086975" cy="772270"/>
          </a:xfrm>
        </p:spPr>
        <p:txBody>
          <a:bodyPr vert="horz" lIns="91440" tIns="45720" rIns="91440" bIns="45720" rtlCol="0" anchor="b">
            <a:noAutofit/>
          </a:bodyPr>
          <a:lstStyle/>
          <a:p>
            <a:r>
              <a:rPr lang="en-US" sz="3600" dirty="0"/>
              <a:t>Understand Research Extension, slide 2</a:t>
            </a:r>
          </a:p>
        </p:txBody>
      </p:sp>
      <p:sp>
        <p:nvSpPr>
          <p:cNvPr id="2" name="Content Placeholder 1"/>
          <p:cNvSpPr>
            <a:spLocks noGrp="1"/>
          </p:cNvSpPr>
          <p:nvPr>
            <p:ph sz="quarter" idx="11"/>
          </p:nvPr>
        </p:nvSpPr>
        <p:spPr>
          <a:xfrm>
            <a:off x="527526" y="1994451"/>
            <a:ext cx="10924717" cy="4329003"/>
          </a:xfrm>
        </p:spPr>
        <p:txBody>
          <a:bodyPr>
            <a:normAutofit/>
          </a:bodyPr>
          <a:lstStyle/>
          <a:p>
            <a:pPr lvl="0"/>
            <a:r>
              <a:rPr lang="en-US" dirty="0"/>
              <a:t>As a group, pick the renewable energy source you think might be the best option for your community.</a:t>
            </a:r>
          </a:p>
          <a:p>
            <a:pPr lvl="0"/>
            <a:r>
              <a:rPr lang="en-US" dirty="0"/>
              <a:t>Divide your group into four smaller groups and assign each small group a perspective: social, environmental, economic, or ethical.</a:t>
            </a:r>
          </a:p>
          <a:p>
            <a:pPr lvl="0"/>
            <a:r>
              <a:rPr lang="en-US" dirty="0"/>
              <a:t>As a small group, take out a piece of paper or use a part of a class board to record your ideas.</a:t>
            </a:r>
          </a:p>
        </p:txBody>
      </p:sp>
    </p:spTree>
    <p:extLst>
      <p:ext uri="{BB962C8B-B14F-4D97-AF65-F5344CB8AC3E}">
        <p14:creationId xmlns:p14="http://schemas.microsoft.com/office/powerpoint/2010/main" val="22719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EAF22-F5F1-0E0E-1116-D3D71A871A73}"/>
              </a:ext>
            </a:extLst>
          </p:cNvPr>
          <p:cNvSpPr>
            <a:spLocks noGrp="1"/>
          </p:cNvSpPr>
          <p:nvPr>
            <p:ph type="title"/>
          </p:nvPr>
        </p:nvSpPr>
        <p:spPr>
          <a:xfrm>
            <a:off x="527526" y="342900"/>
            <a:ext cx="9988074" cy="772270"/>
          </a:xfrm>
        </p:spPr>
        <p:txBody>
          <a:bodyPr vert="horz" lIns="91440" tIns="45720" rIns="91440" bIns="45720" rtlCol="0" anchor="b">
            <a:normAutofit/>
          </a:bodyPr>
          <a:lstStyle/>
          <a:p>
            <a:r>
              <a:rPr lang="en-US" sz="3600" dirty="0"/>
              <a:t>Understand Research Extension, slide 3</a:t>
            </a:r>
          </a:p>
        </p:txBody>
      </p:sp>
      <p:sp>
        <p:nvSpPr>
          <p:cNvPr id="2" name="Content Placeholder 1"/>
          <p:cNvSpPr>
            <a:spLocks noGrp="1"/>
          </p:cNvSpPr>
          <p:nvPr>
            <p:ph sz="quarter" idx="11"/>
          </p:nvPr>
        </p:nvSpPr>
        <p:spPr>
          <a:xfrm>
            <a:off x="527526" y="1781175"/>
            <a:ext cx="11173694" cy="4542280"/>
          </a:xfrm>
        </p:spPr>
        <p:txBody>
          <a:bodyPr>
            <a:normAutofit fontScale="70000" lnSpcReduction="20000"/>
          </a:bodyPr>
          <a:lstStyle/>
          <a:p>
            <a:pPr lvl="0">
              <a:buFont typeface="+mj-lt"/>
              <a:buAutoNum type="arabicPeriod" startAt="4"/>
            </a:pPr>
            <a:r>
              <a:rPr lang="en-US" sz="2800" dirty="0"/>
              <a:t>As a small group, use your own knowledge to answer the questions from your perspective. If you have time, you can also do additional research.</a:t>
            </a:r>
          </a:p>
          <a:p>
            <a:pPr marL="511175" lvl="0" indent="0">
              <a:buNone/>
            </a:pPr>
            <a:r>
              <a:rPr lang="en-US" sz="2800" b="1" dirty="0"/>
              <a:t>Resource: Perspective Research slides</a:t>
            </a:r>
          </a:p>
          <a:p>
            <a:pPr marL="1022350" lvl="0">
              <a:lnSpc>
                <a:spcPct val="120000"/>
              </a:lnSpc>
              <a:buFont typeface="+mj-lt"/>
              <a:buAutoNum type="alphaLcPeriod"/>
            </a:pPr>
            <a:r>
              <a:rPr lang="en-US" sz="2800" dirty="0"/>
              <a:t>Social: How does this renewable energy source help or harm the health, well-being, education, or social interactions among people? For example, does it make people healthier by decreasing air pollution or take away community spaces?</a:t>
            </a:r>
          </a:p>
          <a:p>
            <a:pPr marL="1022350" lvl="0">
              <a:lnSpc>
                <a:spcPct val="120000"/>
              </a:lnSpc>
              <a:buFont typeface="+mj-lt"/>
              <a:buAutoNum type="alphaLcPeriod"/>
            </a:pPr>
            <a:r>
              <a:rPr lang="en-US" sz="2800" dirty="0"/>
              <a:t>Environmental: How does this renewable energy source help or harm the natural world? For example, does it protect habitats or hurt living things?</a:t>
            </a:r>
          </a:p>
          <a:p>
            <a:pPr marL="1022350" lvl="0">
              <a:lnSpc>
                <a:spcPct val="120000"/>
              </a:lnSpc>
              <a:buFont typeface="+mj-lt"/>
              <a:buAutoNum type="alphaLcPeriod"/>
            </a:pPr>
            <a:r>
              <a:rPr lang="en-US" sz="2800" dirty="0"/>
              <a:t>Economic: How does this renewable energy source help or harm the economic situation? For example, does it create jobs or cost a lot of money?</a:t>
            </a:r>
          </a:p>
          <a:p>
            <a:pPr marL="1022350" lvl="0">
              <a:lnSpc>
                <a:spcPct val="120000"/>
              </a:lnSpc>
              <a:buFont typeface="+mj-lt"/>
              <a:buAutoNum type="alphaLcPeriod"/>
            </a:pPr>
            <a:r>
              <a:rPr lang="en-US" sz="2800" dirty="0"/>
              <a:t>Ethical: How does this renewable energy source make your community fairer or less fair? For example, does it help provide energy access to more people or does it increase inequality between people?</a:t>
            </a:r>
          </a:p>
        </p:txBody>
      </p:sp>
    </p:spTree>
    <p:extLst>
      <p:ext uri="{BB962C8B-B14F-4D97-AF65-F5344CB8AC3E}">
        <p14:creationId xmlns:p14="http://schemas.microsoft.com/office/powerpoint/2010/main" val="97640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EAF22-F5F1-0E0E-1116-D3D71A871A73}"/>
              </a:ext>
            </a:extLst>
          </p:cNvPr>
          <p:cNvSpPr>
            <a:spLocks noGrp="1"/>
          </p:cNvSpPr>
          <p:nvPr>
            <p:ph type="title"/>
          </p:nvPr>
        </p:nvSpPr>
        <p:spPr>
          <a:xfrm>
            <a:off x="527526" y="342900"/>
            <a:ext cx="9988074" cy="772270"/>
          </a:xfrm>
        </p:spPr>
        <p:txBody>
          <a:bodyPr vert="horz" lIns="91440" tIns="45720" rIns="91440" bIns="45720" rtlCol="0" anchor="b">
            <a:normAutofit/>
          </a:bodyPr>
          <a:lstStyle/>
          <a:p>
            <a:r>
              <a:rPr lang="en-US" sz="3600" dirty="0"/>
              <a:t>Understand Research Extension, slide 4 </a:t>
            </a:r>
          </a:p>
        </p:txBody>
      </p:sp>
      <p:sp>
        <p:nvSpPr>
          <p:cNvPr id="2" name="Content Placeholder 1"/>
          <p:cNvSpPr>
            <a:spLocks noGrp="1"/>
          </p:cNvSpPr>
          <p:nvPr>
            <p:ph sz="quarter" idx="11"/>
          </p:nvPr>
        </p:nvSpPr>
        <p:spPr>
          <a:xfrm>
            <a:off x="527526" y="1781175"/>
            <a:ext cx="11173694" cy="4542280"/>
          </a:xfrm>
        </p:spPr>
        <p:txBody>
          <a:bodyPr>
            <a:normAutofit/>
          </a:bodyPr>
          <a:lstStyle/>
          <a:p>
            <a:pPr lvl="0">
              <a:buFont typeface="+mj-lt"/>
              <a:buAutoNum type="arabicPeriod" startAt="5"/>
            </a:pPr>
            <a:r>
              <a:rPr lang="en-US" sz="2800" dirty="0"/>
              <a:t>Post your papers around your learning space and examine them.</a:t>
            </a:r>
          </a:p>
          <a:p>
            <a:pPr lvl="0">
              <a:buFont typeface="+mj-lt"/>
              <a:buAutoNum type="arabicPeriod" startAt="5"/>
            </a:pPr>
            <a:r>
              <a:rPr lang="en-US" sz="2800" dirty="0"/>
              <a:t>Discuss as a team. Sustainable means an approach that balances the different perspectives and can keep working for a long time. Do you think this renewable energy source could be sustainable for your community?</a:t>
            </a:r>
          </a:p>
        </p:txBody>
      </p:sp>
    </p:spTree>
    <p:extLst>
      <p:ext uri="{BB962C8B-B14F-4D97-AF65-F5344CB8AC3E}">
        <p14:creationId xmlns:p14="http://schemas.microsoft.com/office/powerpoint/2010/main" val="42126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D3E910-9F36-B5E2-7563-ADA4FCFFB434}"/>
              </a:ext>
            </a:extLst>
          </p:cNvPr>
          <p:cNvSpPr>
            <a:spLocks noGrp="1"/>
          </p:cNvSpPr>
          <p:nvPr>
            <p:ph type="title"/>
          </p:nvPr>
        </p:nvSpPr>
        <p:spPr/>
        <p:txBody>
          <a:bodyPr/>
          <a:lstStyle/>
          <a:p>
            <a:r>
              <a:rPr lang="en-US" dirty="0"/>
              <a:t>Understand Overview</a:t>
            </a:r>
          </a:p>
        </p:txBody>
      </p:sp>
      <p:sp>
        <p:nvSpPr>
          <p:cNvPr id="3" name="Subtitle 2">
            <a:extLst>
              <a:ext uri="{FF2B5EF4-FFF2-40B4-BE49-F238E27FC236}">
                <a16:creationId xmlns:a16="http://schemas.microsoft.com/office/drawing/2014/main" id="{7EC61346-F738-FFBA-CDEE-E79B6688D2B5}"/>
              </a:ext>
            </a:extLst>
          </p:cNvPr>
          <p:cNvSpPr>
            <a:spLocks noGrp="1"/>
          </p:cNvSpPr>
          <p:nvPr>
            <p:ph type="subTitle" idx="1"/>
          </p:nvPr>
        </p:nvSpPr>
        <p:spPr/>
        <p:txBody>
          <a:bodyPr/>
          <a:lstStyle/>
          <a:p>
            <a:r>
              <a:rPr lang="en-US" dirty="0"/>
              <a:t>Learning Objective: </a:t>
            </a:r>
          </a:p>
          <a:p>
            <a:r>
              <a:rPr lang="en-US" sz="2800" b="0" dirty="0"/>
              <a:t>We will be able to identify, investigate, and analyze a renewable source of energy that would be a good fit for our community.</a:t>
            </a:r>
          </a:p>
        </p:txBody>
      </p:sp>
      <p:sp>
        <p:nvSpPr>
          <p:cNvPr id="2" name="Content Placeholder 1">
            <a:extLst>
              <a:ext uri="{FF2B5EF4-FFF2-40B4-BE49-F238E27FC236}">
                <a16:creationId xmlns:a16="http://schemas.microsoft.com/office/drawing/2014/main" id="{FA4AEFB5-D794-A465-101C-EBE3917F395B}"/>
              </a:ext>
            </a:extLst>
          </p:cNvPr>
          <p:cNvSpPr>
            <a:spLocks noGrp="1"/>
          </p:cNvSpPr>
          <p:nvPr>
            <p:ph sz="quarter" idx="11"/>
          </p:nvPr>
        </p:nvSpPr>
        <p:spPr/>
        <p:txBody>
          <a:bodyPr>
            <a:normAutofit fontScale="85000" lnSpcReduction="10000"/>
          </a:bodyPr>
          <a:lstStyle/>
          <a:p>
            <a:pPr lvl="0"/>
            <a:r>
              <a:rPr lang="en-US" b="1" dirty="0"/>
              <a:t>Understand Reading (optional):</a:t>
            </a:r>
            <a:r>
              <a:rPr lang="en-US" dirty="0"/>
              <a:t> A 1-page reading on different renewable sources of energy.</a:t>
            </a:r>
          </a:p>
          <a:p>
            <a:pPr lvl="0"/>
            <a:endParaRPr lang="en-US" dirty="0"/>
          </a:p>
          <a:p>
            <a:pPr lvl="0"/>
            <a:r>
              <a:rPr lang="en-US" b="1" dirty="0"/>
              <a:t>Understand Investigation: </a:t>
            </a:r>
            <a:r>
              <a:rPr lang="en-US" dirty="0"/>
              <a:t>Students decide on a possible renewable source of energy for their community and then choose between solar, wind, and hydropower investigations to understand the energy source further.</a:t>
            </a:r>
          </a:p>
          <a:p>
            <a:pPr lvl="0"/>
            <a:endParaRPr lang="en-US" dirty="0"/>
          </a:p>
          <a:p>
            <a:pPr lvl="0"/>
            <a:r>
              <a:rPr lang="en-US" b="1" dirty="0"/>
              <a:t>Understand Research Extension (optional): </a:t>
            </a:r>
            <a:r>
              <a:rPr lang="en-US" dirty="0"/>
              <a:t>Students can extend their learning through perspective-taking on the social, environmental, economic, and ethical perspectives related to their chosen renewable energy source.</a:t>
            </a:r>
          </a:p>
        </p:txBody>
      </p:sp>
    </p:spTree>
    <p:extLst>
      <p:ext uri="{BB962C8B-B14F-4D97-AF65-F5344CB8AC3E}">
        <p14:creationId xmlns:p14="http://schemas.microsoft.com/office/powerpoint/2010/main" val="354801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DCA5FE-62A3-C4FC-B8E0-D3C5A4C989DA}"/>
              </a:ext>
              <a:ext uri="{C183D7F6-B498-43B3-948B-1728B52AA6E4}">
                <adec:decorative xmlns:adec="http://schemas.microsoft.com/office/drawing/2017/decorative" val="0"/>
              </a:ext>
            </a:extLst>
          </p:cNvPr>
          <p:cNvSpPr>
            <a:spLocks noGrp="1"/>
          </p:cNvSpPr>
          <p:nvPr>
            <p:ph type="title"/>
          </p:nvPr>
        </p:nvSpPr>
        <p:spPr>
          <a:xfrm>
            <a:off x="3446841" y="9525"/>
            <a:ext cx="5932111" cy="980445"/>
          </a:xfrm>
        </p:spPr>
        <p:txBody>
          <a:bodyPr vert="horz" lIns="91440" tIns="45720" rIns="91440" bIns="45720" rtlCol="0" anchor="b">
            <a:normAutofit/>
          </a:bodyPr>
          <a:lstStyle/>
          <a:p>
            <a:r>
              <a:rPr lang="en-US" dirty="0"/>
              <a:t>Understand Reading</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2802313" y="1395437"/>
            <a:ext cx="7221166" cy="838175"/>
          </a:xfrm>
        </p:spPr>
        <p:txBody>
          <a:bodyPr/>
          <a:lstStyle/>
          <a:p>
            <a:r>
              <a:rPr lang="en-US" dirty="0"/>
              <a:t>Choosing a More Sustainable Energy Source</a:t>
            </a:r>
          </a:p>
        </p:txBody>
      </p:sp>
      <p:sp>
        <p:nvSpPr>
          <p:cNvPr id="2" name="Content Placeholder 1">
            <a:extLst>
              <a:ext uri="{C183D7F6-B498-43B3-948B-1728B52AA6E4}">
                <adec:decorative xmlns:adec="http://schemas.microsoft.com/office/drawing/2017/decorative" val="0"/>
              </a:ext>
            </a:extLst>
          </p:cNvPr>
          <p:cNvSpPr>
            <a:spLocks noGrp="1"/>
          </p:cNvSpPr>
          <p:nvPr>
            <p:ph sz="quarter" idx="11"/>
          </p:nvPr>
        </p:nvSpPr>
        <p:spPr>
          <a:xfrm>
            <a:off x="633641" y="2326793"/>
            <a:ext cx="10988516" cy="3973444"/>
          </a:xfrm>
        </p:spPr>
        <p:txBody>
          <a:bodyPr>
            <a:normAutofit lnSpcReduction="10000"/>
          </a:bodyPr>
          <a:lstStyle/>
          <a:p>
            <a:r>
              <a:rPr lang="en-US" dirty="0"/>
              <a:t>Choosing an energy source can depend on a lot of things. It is often a combination of your priorities (that is, what is important to you) and where you are. </a:t>
            </a:r>
          </a:p>
          <a:p>
            <a:r>
              <a:rPr lang="en-US" dirty="0"/>
              <a:t>Priorities are often different among people. Priorities related to energy often include some of the following characteristics of energy sources: dependable (able to be used at all times), affordable, accessible (able to be used by everyone), low carbon (doesn’t add a lot of carbon dioxide to the air), clean (doesn’t create pollution when it is accessed or used), renewable (cannot be used up), and safe.</a:t>
            </a:r>
          </a:p>
        </p:txBody>
      </p:sp>
    </p:spTree>
    <p:extLst>
      <p:ext uri="{BB962C8B-B14F-4D97-AF65-F5344CB8AC3E}">
        <p14:creationId xmlns:p14="http://schemas.microsoft.com/office/powerpoint/2010/main" val="103393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A7CD4-89D2-6052-1A47-0C17EF661FD3}"/>
              </a:ext>
            </a:extLst>
          </p:cNvPr>
          <p:cNvSpPr>
            <a:spLocks noGrp="1"/>
          </p:cNvSpPr>
          <p:nvPr>
            <p:ph type="title"/>
          </p:nvPr>
        </p:nvSpPr>
        <p:spPr>
          <a:xfrm>
            <a:off x="2726114" y="124455"/>
            <a:ext cx="8208586" cy="913770"/>
          </a:xfrm>
        </p:spPr>
        <p:txBody>
          <a:bodyPr vert="horz" lIns="91440" tIns="45720" rIns="91440" bIns="45720" rtlCol="0" anchor="b">
            <a:normAutofit/>
          </a:bodyPr>
          <a:lstStyle/>
          <a:p>
            <a:r>
              <a:rPr lang="en-US" dirty="0"/>
              <a:t>Understand Reading, slide 2</a:t>
            </a:r>
          </a:p>
        </p:txBody>
      </p:sp>
      <p:sp>
        <p:nvSpPr>
          <p:cNvPr id="9" name="Content Placeholder 1"/>
          <p:cNvSpPr txBox="1">
            <a:spLocks/>
          </p:cNvSpPr>
          <p:nvPr/>
        </p:nvSpPr>
        <p:spPr>
          <a:xfrm>
            <a:off x="489284" y="2262752"/>
            <a:ext cx="11180940" cy="42332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Location also affects people’s energy choices. If a place is near many coal reserves, people might think about the opportunity to use those resources. If a place is near a powerful water source, people might think about the opportunity for hydropower. The best renewable energy sources often depend on the characteristics of a place and what is available there. Here are brief descriptions of some possible renewable energy sources.</a:t>
            </a:r>
          </a:p>
        </p:txBody>
      </p:sp>
    </p:spTree>
    <p:extLst>
      <p:ext uri="{BB962C8B-B14F-4D97-AF65-F5344CB8AC3E}">
        <p14:creationId xmlns:p14="http://schemas.microsoft.com/office/powerpoint/2010/main" val="165426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A7CD4-89D2-6052-1A47-0C17EF661FD3}"/>
              </a:ext>
            </a:extLst>
          </p:cNvPr>
          <p:cNvSpPr>
            <a:spLocks noGrp="1"/>
          </p:cNvSpPr>
          <p:nvPr>
            <p:ph type="title"/>
          </p:nvPr>
        </p:nvSpPr>
        <p:spPr>
          <a:xfrm>
            <a:off x="2726114" y="124455"/>
            <a:ext cx="8208586" cy="913770"/>
          </a:xfrm>
        </p:spPr>
        <p:txBody>
          <a:bodyPr vert="horz" lIns="91440" tIns="45720" rIns="91440" bIns="45720" rtlCol="0" anchor="b">
            <a:normAutofit/>
          </a:bodyPr>
          <a:lstStyle/>
          <a:p>
            <a:r>
              <a:rPr lang="en-US" dirty="0"/>
              <a:t>Understand Reading, slide 3</a:t>
            </a:r>
          </a:p>
        </p:txBody>
      </p:sp>
      <p:sp>
        <p:nvSpPr>
          <p:cNvPr id="9" name="Content Placeholder 1"/>
          <p:cNvSpPr txBox="1">
            <a:spLocks/>
          </p:cNvSpPr>
          <p:nvPr/>
        </p:nvSpPr>
        <p:spPr>
          <a:xfrm>
            <a:off x="449157" y="1890794"/>
            <a:ext cx="6825938" cy="457417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b="1"/>
              <a:t>Solar energy: </a:t>
            </a:r>
            <a:r>
              <a:rPr lang="en-US"/>
              <a:t>converts light energy from the sun into electricity using solar panels</a:t>
            </a:r>
          </a:p>
          <a:p>
            <a:pPr marL="457200" indent="-457200">
              <a:buFont typeface="Arial" panose="020B0604020202020204" pitchFamily="34" charset="0"/>
              <a:buChar char="•"/>
            </a:pPr>
            <a:r>
              <a:rPr lang="en-US" b="1"/>
              <a:t>Wind energy: </a:t>
            </a:r>
            <a:r>
              <a:rPr lang="en-US"/>
              <a:t>converts wind, or the movement of air, into electricity using a windmill or turbine</a:t>
            </a:r>
          </a:p>
          <a:p>
            <a:pPr marL="457200" indent="-457200">
              <a:buFont typeface="Arial" panose="020B0604020202020204" pitchFamily="34" charset="0"/>
              <a:buChar char="•"/>
            </a:pPr>
            <a:r>
              <a:rPr lang="en-US" b="1"/>
              <a:t>Hydropower and ocean energy: </a:t>
            </a:r>
            <a:r>
              <a:rPr lang="en-US"/>
              <a:t>converts energy from moving water, such as a river or the tides of the ocean, into electricity</a:t>
            </a:r>
          </a:p>
          <a:p>
            <a:pPr marL="457200" indent="-457200">
              <a:buFont typeface="Arial" panose="020B0604020202020204" pitchFamily="34" charset="0"/>
              <a:buChar char="•"/>
            </a:pPr>
            <a:r>
              <a:rPr lang="en-US" b="1"/>
              <a:t>Geothermal energy: </a:t>
            </a:r>
            <a:r>
              <a:rPr lang="en-US"/>
              <a:t>uses heat from underground to produce electricity or heat</a:t>
            </a:r>
          </a:p>
          <a:p>
            <a:pPr marL="457200" indent="-457200">
              <a:buFont typeface="Arial" panose="020B0604020202020204" pitchFamily="34" charset="0"/>
              <a:buChar char="•"/>
            </a:pPr>
            <a:r>
              <a:rPr lang="en-US" b="1"/>
              <a:t>Biofuel energy: </a:t>
            </a:r>
            <a:r>
              <a:rPr lang="en-US"/>
              <a:t>uses the energy found in living things, such as wood, algae, or animal fat or poop, to generate electricity or produce heat</a:t>
            </a:r>
            <a:endParaRPr lang="en-US" dirty="0"/>
          </a:p>
        </p:txBody>
      </p:sp>
      <p:pic>
        <p:nvPicPr>
          <p:cNvPr id="2" name="Picture 1" descr="a collage of four energy images: solar panels, bio energy, wind turbines,  and power lines">
            <a:extLst>
              <a:ext uri="{FF2B5EF4-FFF2-40B4-BE49-F238E27FC236}">
                <a16:creationId xmlns:a16="http://schemas.microsoft.com/office/drawing/2014/main" id="{5925759F-588A-D210-70B6-76787B996C0A}"/>
              </a:ext>
            </a:extLst>
          </p:cNvPr>
          <p:cNvPicPr>
            <a:picLocks noChangeAspect="1"/>
          </p:cNvPicPr>
          <p:nvPr/>
        </p:nvPicPr>
        <p:blipFill>
          <a:blip r:embed="rId2"/>
          <a:stretch>
            <a:fillRect/>
          </a:stretch>
        </p:blipFill>
        <p:spPr>
          <a:xfrm>
            <a:off x="7460443" y="2511333"/>
            <a:ext cx="4282400" cy="2391971"/>
          </a:xfrm>
          <a:prstGeom prst="rect">
            <a:avLst/>
          </a:prstGeom>
          <a:ln w="28575">
            <a:solidFill>
              <a:srgbClr val="E60BAC"/>
            </a:solidFill>
          </a:ln>
        </p:spPr>
      </p:pic>
    </p:spTree>
    <p:extLst>
      <p:ext uri="{BB962C8B-B14F-4D97-AF65-F5344CB8AC3E}">
        <p14:creationId xmlns:p14="http://schemas.microsoft.com/office/powerpoint/2010/main" val="332151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386FD-C382-8E15-5A34-B03CE8987B47}"/>
              </a:ext>
            </a:extLst>
          </p:cNvPr>
          <p:cNvSpPr>
            <a:spLocks noGrp="1"/>
          </p:cNvSpPr>
          <p:nvPr>
            <p:ph type="title"/>
          </p:nvPr>
        </p:nvSpPr>
        <p:spPr>
          <a:xfrm>
            <a:off x="1945064" y="191130"/>
            <a:ext cx="10515600" cy="894720"/>
          </a:xfrm>
        </p:spPr>
        <p:txBody>
          <a:bodyPr vert="horz" lIns="91440" tIns="45720" rIns="91440" bIns="45720" rtlCol="0" anchor="b">
            <a:normAutofit/>
          </a:bodyPr>
          <a:lstStyle/>
          <a:p>
            <a:r>
              <a:rPr lang="en-US" dirty="0"/>
              <a:t>Understand Reading, slide 4</a:t>
            </a:r>
          </a:p>
        </p:txBody>
      </p:sp>
      <p:sp>
        <p:nvSpPr>
          <p:cNvPr id="2" name="Content Placeholder 1"/>
          <p:cNvSpPr>
            <a:spLocks noGrp="1"/>
          </p:cNvSpPr>
          <p:nvPr>
            <p:ph sz="quarter" idx="11"/>
          </p:nvPr>
        </p:nvSpPr>
        <p:spPr>
          <a:xfrm>
            <a:off x="4313062" y="2547711"/>
            <a:ext cx="7288388" cy="2976789"/>
          </a:xfrm>
        </p:spPr>
        <p:txBody>
          <a:bodyPr/>
          <a:lstStyle/>
          <a:p>
            <a:r>
              <a:rPr lang="en-US" b="1" dirty="0"/>
              <a:t>Community connection:</a:t>
            </a:r>
            <a:r>
              <a:rPr lang="en-US" dirty="0"/>
              <a:t> Think about energy priorities. What are your top three priorities? </a:t>
            </a:r>
          </a:p>
          <a:p>
            <a:r>
              <a:rPr lang="en-US" dirty="0"/>
              <a:t>Think about the renewable energy sources that might work best in your place. Which ones do you think might be possible?</a:t>
            </a:r>
          </a:p>
        </p:txBody>
      </p:sp>
      <p:pic>
        <p:nvPicPr>
          <p:cNvPr id="4" name="Picture 3">
            <a:extLst>
              <a:ext uri="{FF2B5EF4-FFF2-40B4-BE49-F238E27FC236}">
                <a16:creationId xmlns:a16="http://schemas.microsoft.com/office/drawing/2014/main" id="{BC8C06FB-1CCC-0222-1970-34B052FFF62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28" y="2070118"/>
            <a:ext cx="3780645" cy="3780645"/>
          </a:xfrm>
          <a:prstGeom prst="rect">
            <a:avLst/>
          </a:prstGeom>
        </p:spPr>
      </p:pic>
    </p:spTree>
    <p:extLst>
      <p:ext uri="{BB962C8B-B14F-4D97-AF65-F5344CB8AC3E}">
        <p14:creationId xmlns:p14="http://schemas.microsoft.com/office/powerpoint/2010/main" val="87739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6FE82-34E5-3656-565B-C4AA9B21C215}"/>
              </a:ext>
            </a:extLst>
          </p:cNvPr>
          <p:cNvSpPr>
            <a:spLocks noGrp="1"/>
          </p:cNvSpPr>
          <p:nvPr>
            <p:ph type="title"/>
          </p:nvPr>
        </p:nvSpPr>
        <p:spPr>
          <a:xfrm>
            <a:off x="2624377" y="1"/>
            <a:ext cx="9920749" cy="1067922"/>
          </a:xfrm>
        </p:spPr>
        <p:txBody>
          <a:bodyPr vert="horz" lIns="91440" tIns="45720" rIns="91440" bIns="45720" rtlCol="0" anchor="b">
            <a:normAutofit/>
          </a:bodyPr>
          <a:lstStyle/>
          <a:p>
            <a:r>
              <a:rPr lang="en-US" dirty="0"/>
              <a:t>Understand Investigation</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p:txBody>
          <a:bodyPr/>
          <a:lstStyle/>
          <a:p>
            <a:r>
              <a:rPr lang="en-US" dirty="0"/>
              <a:t>What are the best renewable options for my place?</a:t>
            </a:r>
          </a:p>
        </p:txBody>
      </p:sp>
      <p:sp>
        <p:nvSpPr>
          <p:cNvPr id="2" name="Content Placeholder 1"/>
          <p:cNvSpPr>
            <a:spLocks noGrp="1"/>
          </p:cNvSpPr>
          <p:nvPr>
            <p:ph sz="quarter" idx="11"/>
          </p:nvPr>
        </p:nvSpPr>
        <p:spPr>
          <a:xfrm>
            <a:off x="633641" y="2326793"/>
            <a:ext cx="10924717" cy="3973444"/>
          </a:xfrm>
        </p:spPr>
        <p:txBody>
          <a:bodyPr>
            <a:normAutofit/>
          </a:bodyPr>
          <a:lstStyle/>
          <a:p>
            <a:pPr marL="0" lvl="0" indent="0">
              <a:buNone/>
            </a:pPr>
            <a:r>
              <a:rPr lang="en-US" dirty="0"/>
              <a:t>Not all renewable energy sources work well in all places. If your place is sunny most days, then solar energy might work well. If your place is often very windy, then wind energy might work well. If your place has moving water, then hydropower or ocean energy might work well. If you live near a geothermal hot spot, such as places near hot springs or volcanoes, then geothermal energy might work well. If you have many biofuel resources, such as wood waste, algae, or animal poop, then biofuel energy might work well.</a:t>
            </a:r>
          </a:p>
        </p:txBody>
      </p:sp>
    </p:spTree>
    <p:extLst>
      <p:ext uri="{BB962C8B-B14F-4D97-AF65-F5344CB8AC3E}">
        <p14:creationId xmlns:p14="http://schemas.microsoft.com/office/powerpoint/2010/main" val="153122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22CE14-5313-7B11-21B5-36E25F88F6F6}"/>
              </a:ext>
            </a:extLst>
          </p:cNvPr>
          <p:cNvSpPr>
            <a:spLocks noGrp="1"/>
          </p:cNvSpPr>
          <p:nvPr>
            <p:ph type="title"/>
          </p:nvPr>
        </p:nvSpPr>
        <p:spPr/>
        <p:txBody>
          <a:bodyPr vert="horz" lIns="91440" tIns="45720" rIns="91440" bIns="45720" rtlCol="0" anchor="b">
            <a:normAutofit/>
          </a:bodyPr>
          <a:lstStyle/>
          <a:p>
            <a:r>
              <a:rPr lang="en-US" dirty="0"/>
              <a:t>Understand Investigation, slide 2</a:t>
            </a:r>
          </a:p>
        </p:txBody>
      </p:sp>
      <p:sp>
        <p:nvSpPr>
          <p:cNvPr id="2" name="Content Placeholder 1"/>
          <p:cNvSpPr>
            <a:spLocks noGrp="1"/>
          </p:cNvSpPr>
          <p:nvPr>
            <p:ph sz="quarter" idx="11"/>
          </p:nvPr>
        </p:nvSpPr>
        <p:spPr>
          <a:xfrm>
            <a:off x="722243" y="2113723"/>
            <a:ext cx="10417015" cy="4744278"/>
          </a:xfrm>
        </p:spPr>
        <p:txBody>
          <a:bodyPr>
            <a:normAutofit/>
          </a:bodyPr>
          <a:lstStyle/>
          <a:p>
            <a:r>
              <a:rPr lang="en-US" dirty="0"/>
              <a:t>As a group, think about the place you live. What are the characteristics of the environment around you? For example, does it have a lot of sun, wind, running water, an ocean, volcanoes, or other features?</a:t>
            </a:r>
          </a:p>
          <a:p>
            <a:r>
              <a:rPr lang="en-US" dirty="0"/>
              <a:t>Discuss each type of renewable energy: solar, wind, hydropower or ocean, geothermal, and biofuel. </a:t>
            </a:r>
          </a:p>
          <a:p>
            <a:pPr marL="1022350">
              <a:buFont typeface="+mj-lt"/>
              <a:buAutoNum type="alphaLcPeriod"/>
            </a:pPr>
            <a:r>
              <a:rPr lang="en-US" dirty="0"/>
              <a:t>How do you think each renewable would fit or not fit with the characteristics and resources of your place?</a:t>
            </a:r>
          </a:p>
        </p:txBody>
      </p:sp>
    </p:spTree>
    <p:extLst>
      <p:ext uri="{BB962C8B-B14F-4D97-AF65-F5344CB8AC3E}">
        <p14:creationId xmlns:p14="http://schemas.microsoft.com/office/powerpoint/2010/main" val="149010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22CE14-5313-7B11-21B5-36E25F88F6F6}"/>
              </a:ext>
            </a:extLst>
          </p:cNvPr>
          <p:cNvSpPr>
            <a:spLocks noGrp="1"/>
          </p:cNvSpPr>
          <p:nvPr>
            <p:ph type="title"/>
          </p:nvPr>
        </p:nvSpPr>
        <p:spPr/>
        <p:txBody>
          <a:bodyPr vert="horz" lIns="91440" tIns="45720" rIns="91440" bIns="45720" rtlCol="0" anchor="b">
            <a:normAutofit/>
          </a:bodyPr>
          <a:lstStyle/>
          <a:p>
            <a:r>
              <a:rPr lang="en-US" dirty="0"/>
              <a:t>Understand Investigation, slide 3</a:t>
            </a:r>
          </a:p>
        </p:txBody>
      </p:sp>
      <p:sp>
        <p:nvSpPr>
          <p:cNvPr id="2" name="Content Placeholder 1"/>
          <p:cNvSpPr>
            <a:spLocks noGrp="1"/>
          </p:cNvSpPr>
          <p:nvPr>
            <p:ph sz="quarter" idx="11"/>
          </p:nvPr>
        </p:nvSpPr>
        <p:spPr>
          <a:xfrm>
            <a:off x="214541" y="1968285"/>
            <a:ext cx="10924717" cy="4889715"/>
          </a:xfrm>
        </p:spPr>
        <p:txBody>
          <a:bodyPr>
            <a:normAutofit/>
          </a:bodyPr>
          <a:lstStyle/>
          <a:p>
            <a:pPr>
              <a:buFont typeface="+mj-lt"/>
              <a:buAutoNum type="arabicPeriod" startAt="3"/>
            </a:pPr>
            <a:r>
              <a:rPr lang="en-US" dirty="0"/>
              <a:t>Make a choice. Pick one or more of these investigations to explore different renewable energy options.</a:t>
            </a:r>
          </a:p>
          <a:p>
            <a:pPr marL="976313" indent="-403225">
              <a:buNone/>
            </a:pPr>
            <a:r>
              <a:rPr lang="en-US" dirty="0"/>
              <a:t>a.	Solar power investigation</a:t>
            </a:r>
          </a:p>
          <a:p>
            <a:pPr marL="976313" indent="0">
              <a:buNone/>
            </a:pPr>
            <a:r>
              <a:rPr lang="en-US" b="1" dirty="0"/>
              <a:t>Resource: Solar Energy Investigation slides</a:t>
            </a:r>
          </a:p>
          <a:p>
            <a:pPr marL="976313" indent="-403225">
              <a:buNone/>
            </a:pPr>
            <a:r>
              <a:rPr lang="en-US" dirty="0"/>
              <a:t>b.	Wind power investigation</a:t>
            </a:r>
          </a:p>
          <a:p>
            <a:pPr marL="976313" indent="0">
              <a:buNone/>
            </a:pPr>
            <a:r>
              <a:rPr lang="en-US" b="1" dirty="0"/>
              <a:t>Resource: Wind Energy Investigation slides</a:t>
            </a:r>
          </a:p>
          <a:p>
            <a:pPr marL="976313" indent="-403225">
              <a:buNone/>
            </a:pPr>
            <a:r>
              <a:rPr lang="en-US" dirty="0"/>
              <a:t>c.	Hydropower investigation</a:t>
            </a:r>
          </a:p>
          <a:p>
            <a:pPr marL="976313" indent="0">
              <a:buNone/>
            </a:pPr>
            <a:r>
              <a:rPr lang="en-US" b="1" dirty="0"/>
              <a:t>Resource: Hydropower Energy Investigation slides</a:t>
            </a:r>
          </a:p>
        </p:txBody>
      </p:sp>
      <p:pic>
        <p:nvPicPr>
          <p:cNvPr id="26625" name="Picture 1">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478" y="2704836"/>
            <a:ext cx="2036397" cy="244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317200"/>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D777B-D8CE-45EA-8FDD-C1BE86991304}">
  <ds:schemaRefs>
    <ds:schemaRef ds:uri="16c05727-aa75-4e4a-9b5f-8a80a1165891"/>
    <ds:schemaRef ds:uri="http://purl.org/dc/elements/1.1/"/>
    <ds:schemaRef ds:uri="71af3243-3dd4-4a8d-8c0d-dd76da1f02a5"/>
    <ds:schemaRef ds:uri="http://purl.org/dc/terms/"/>
    <ds:schemaRef ds:uri="http://schemas.microsoft.com/sharepoint/v3"/>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3.xml><?xml version="1.0" encoding="utf-8"?>
<ds:datastoreItem xmlns:ds="http://schemas.openxmlformats.org/officeDocument/2006/customXml" ds:itemID="{D08BDDB5-E934-477E-B1FB-ADAB62970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6429</TotalTime>
  <Words>1238</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Rockwell</vt:lpstr>
      <vt:lpstr>Tahoma</vt:lpstr>
      <vt:lpstr>Custom</vt:lpstr>
      <vt:lpstr>Energy and Renewables Understand</vt:lpstr>
      <vt:lpstr>Understand Overview</vt:lpstr>
      <vt:lpstr>Understand Reading</vt:lpstr>
      <vt:lpstr>Understand Reading, slide 2</vt:lpstr>
      <vt:lpstr>Understand Reading, slide 3</vt:lpstr>
      <vt:lpstr>Understand Reading, slide 4</vt:lpstr>
      <vt:lpstr>Understand Investigation</vt:lpstr>
      <vt:lpstr>Understand Investigation, slide 2</vt:lpstr>
      <vt:lpstr>Understand Investigation, slide 3</vt:lpstr>
      <vt:lpstr>Understand Investigation, slide 4</vt:lpstr>
      <vt:lpstr>Understand Research Extension</vt:lpstr>
      <vt:lpstr>Understand Research Extension, slide 2</vt:lpstr>
      <vt:lpstr>Understand Research Extension, slide 3</vt:lpstr>
      <vt:lpstr>Understand Research Extension, slide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Jill Curry</dc:creator>
  <cp:lastModifiedBy>Osborn, Hannah</cp:lastModifiedBy>
  <cp:revision>53</cp:revision>
  <dcterms:created xsi:type="dcterms:W3CDTF">2024-12-17T02:33:39Z</dcterms:created>
  <dcterms:modified xsi:type="dcterms:W3CDTF">2025-04-28T13:48:46Z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