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handoutMasterIdLst>
    <p:handoutMasterId r:id="rId12"/>
  </p:handoutMasterIdLst>
  <p:sldIdLst>
    <p:sldId id="311" r:id="rId5"/>
    <p:sldId id="312" r:id="rId6"/>
    <p:sldId id="317" r:id="rId7"/>
    <p:sldId id="318" r:id="rId8"/>
    <p:sldId id="319" r:id="rId9"/>
    <p:sldId id="31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bodeaux, Khadijah" initials="TK" lastIdx="1" clrIdx="0"/>
  <p:cmAuthor id="2" name="Gibson, Heidi" initials="H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2CE"/>
    <a:srgbClr val="F9CF32"/>
    <a:srgbClr val="5B9CD6"/>
    <a:srgbClr val="173668"/>
    <a:srgbClr val="CF8D2A"/>
    <a:srgbClr val="F29D33"/>
    <a:srgbClr val="E34584"/>
    <a:srgbClr val="ED6C33"/>
    <a:srgbClr val="902538"/>
    <a:srgbClr val="F6B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7" autoAdjust="0"/>
    <p:restoredTop sz="93098" autoAdjust="0"/>
  </p:normalViewPr>
  <p:slideViewPr>
    <p:cSldViewPr snapToGrid="0">
      <p:cViewPr varScale="1">
        <p:scale>
          <a:sx n="104" d="100"/>
          <a:sy n="104" d="100"/>
        </p:scale>
        <p:origin x="744" y="78"/>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8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4/9/2025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4/9/2025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dirty="0"/>
          </a:p>
        </p:txBody>
      </p:sp>
    </p:spTree>
    <p:extLst>
      <p:ext uri="{BB962C8B-B14F-4D97-AF65-F5344CB8AC3E}">
        <p14:creationId xmlns:p14="http://schemas.microsoft.com/office/powerpoint/2010/main" val="257704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405987-A2BD-F3D8-50E4-C5B7008DFBD2}"/>
              </a:ext>
            </a:extLst>
          </p:cNvPr>
          <p:cNvGrpSpPr/>
          <p:nvPr userDrawn="1"/>
        </p:nvGrpSpPr>
        <p:grpSpPr>
          <a:xfrm>
            <a:off x="615" y="1555541"/>
            <a:ext cx="12200983" cy="3897627"/>
            <a:chOff x="615" y="1555541"/>
            <a:chExt cx="12200983" cy="3897627"/>
          </a:xfrm>
        </p:grpSpPr>
        <p:sp>
          <p:nvSpPr>
            <p:cNvPr id="7" name="Hexagon 6"/>
            <p:cNvSpPr/>
            <p:nvPr userDrawn="1"/>
          </p:nvSpPr>
          <p:spPr>
            <a:xfrm>
              <a:off x="1264" y="2009433"/>
              <a:ext cx="257385" cy="93401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546474 w 834858"/>
                <a:gd name="connsiteY0" fmla="*/ 486471 h 917523"/>
                <a:gd name="connsiteX1" fmla="*/ 0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546474 w 834858"/>
                <a:gd name="connsiteY0" fmla="*/ 486471 h 917523"/>
                <a:gd name="connsiteX1" fmla="*/ 498763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47711 w 336095"/>
                <a:gd name="connsiteY0" fmla="*/ 486471 h 945232"/>
                <a:gd name="connsiteX1" fmla="*/ 0 w 336095"/>
                <a:gd name="connsiteY1" fmla="*/ 0 h 945232"/>
                <a:gd name="connsiteX2" fmla="*/ 106714 w 336095"/>
                <a:gd name="connsiteY2" fmla="*/ 0 h 945232"/>
                <a:gd name="connsiteX3" fmla="*/ 336095 w 336095"/>
                <a:gd name="connsiteY3" fmla="*/ 458762 h 945232"/>
                <a:gd name="connsiteX4" fmla="*/ 106714 w 336095"/>
                <a:gd name="connsiteY4" fmla="*/ 917523 h 945232"/>
                <a:gd name="connsiteX5" fmla="*/ 9237 w 336095"/>
                <a:gd name="connsiteY5" fmla="*/ 945232 h 945232"/>
                <a:gd name="connsiteX6" fmla="*/ 47711 w 336095"/>
                <a:gd name="connsiteY6" fmla="*/ 486471 h 945232"/>
                <a:gd name="connsiteX0" fmla="*/ 47711 w 336095"/>
                <a:gd name="connsiteY0" fmla="*/ 486471 h 954469"/>
                <a:gd name="connsiteX1" fmla="*/ 0 w 336095"/>
                <a:gd name="connsiteY1" fmla="*/ 0 h 954469"/>
                <a:gd name="connsiteX2" fmla="*/ 106714 w 336095"/>
                <a:gd name="connsiteY2" fmla="*/ 0 h 954469"/>
                <a:gd name="connsiteX3" fmla="*/ 336095 w 336095"/>
                <a:gd name="connsiteY3" fmla="*/ 458762 h 954469"/>
                <a:gd name="connsiteX4" fmla="*/ 106714 w 336095"/>
                <a:gd name="connsiteY4" fmla="*/ 917523 h 954469"/>
                <a:gd name="connsiteX5" fmla="*/ 64655 w 336095"/>
                <a:gd name="connsiteY5" fmla="*/ 954469 h 954469"/>
                <a:gd name="connsiteX6" fmla="*/ 47711 w 336095"/>
                <a:gd name="connsiteY6" fmla="*/ 486471 h 954469"/>
                <a:gd name="connsiteX0" fmla="*/ 47711 w 336095"/>
                <a:gd name="connsiteY0" fmla="*/ 486471 h 917523"/>
                <a:gd name="connsiteX1" fmla="*/ 0 w 336095"/>
                <a:gd name="connsiteY1" fmla="*/ 0 h 917523"/>
                <a:gd name="connsiteX2" fmla="*/ 106714 w 336095"/>
                <a:gd name="connsiteY2" fmla="*/ 0 h 917523"/>
                <a:gd name="connsiteX3" fmla="*/ 336095 w 336095"/>
                <a:gd name="connsiteY3" fmla="*/ 458762 h 917523"/>
                <a:gd name="connsiteX4" fmla="*/ 106714 w 336095"/>
                <a:gd name="connsiteY4" fmla="*/ 917523 h 917523"/>
                <a:gd name="connsiteX5" fmla="*/ 36946 w 336095"/>
                <a:gd name="connsiteY5" fmla="*/ 917523 h 917523"/>
                <a:gd name="connsiteX6" fmla="*/ 47711 w 336095"/>
                <a:gd name="connsiteY6" fmla="*/ 486471 h 917523"/>
                <a:gd name="connsiteX0" fmla="*/ 20002 w 308386"/>
                <a:gd name="connsiteY0" fmla="*/ 495707 h 926759"/>
                <a:gd name="connsiteX1" fmla="*/ 0 w 308386"/>
                <a:gd name="connsiteY1" fmla="*/ 0 h 926759"/>
                <a:gd name="connsiteX2" fmla="*/ 79005 w 308386"/>
                <a:gd name="connsiteY2" fmla="*/ 9236 h 926759"/>
                <a:gd name="connsiteX3" fmla="*/ 308386 w 308386"/>
                <a:gd name="connsiteY3" fmla="*/ 467998 h 926759"/>
                <a:gd name="connsiteX4" fmla="*/ 79005 w 308386"/>
                <a:gd name="connsiteY4" fmla="*/ 926759 h 926759"/>
                <a:gd name="connsiteX5" fmla="*/ 9237 w 308386"/>
                <a:gd name="connsiteY5" fmla="*/ 926759 h 926759"/>
                <a:gd name="connsiteX6" fmla="*/ 20002 w 308386"/>
                <a:gd name="connsiteY6" fmla="*/ 495707 h 926759"/>
                <a:gd name="connsiteX0" fmla="*/ 10765 w 299149"/>
                <a:gd name="connsiteY0" fmla="*/ 502964 h 934016"/>
                <a:gd name="connsiteX1" fmla="*/ 27049 w 299149"/>
                <a:gd name="connsiteY1" fmla="*/ 0 h 934016"/>
                <a:gd name="connsiteX2" fmla="*/ 69768 w 299149"/>
                <a:gd name="connsiteY2" fmla="*/ 16493 h 934016"/>
                <a:gd name="connsiteX3" fmla="*/ 299149 w 299149"/>
                <a:gd name="connsiteY3" fmla="*/ 475255 h 934016"/>
                <a:gd name="connsiteX4" fmla="*/ 69768 w 299149"/>
                <a:gd name="connsiteY4" fmla="*/ 934016 h 934016"/>
                <a:gd name="connsiteX5" fmla="*/ 0 w 299149"/>
                <a:gd name="connsiteY5" fmla="*/ 934016 h 934016"/>
                <a:gd name="connsiteX6" fmla="*/ 10765 w 299149"/>
                <a:gd name="connsiteY6" fmla="*/ 502964 h 934016"/>
                <a:gd name="connsiteX0" fmla="*/ 0 w 288384"/>
                <a:gd name="connsiteY0" fmla="*/ 502964 h 934016"/>
                <a:gd name="connsiteX1" fmla="*/ 16284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0 w 288384"/>
                <a:gd name="connsiteY0" fmla="*/ 502964 h 934016"/>
                <a:gd name="connsiteX1" fmla="*/ 34427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7136 w 255606"/>
                <a:gd name="connsiteY0" fmla="*/ 502964 h 934016"/>
                <a:gd name="connsiteX1" fmla="*/ 1649 w 255606"/>
                <a:gd name="connsiteY1" fmla="*/ 0 h 934016"/>
                <a:gd name="connsiteX2" fmla="*/ 26225 w 255606"/>
                <a:gd name="connsiteY2" fmla="*/ 16493 h 934016"/>
                <a:gd name="connsiteX3" fmla="*/ 255606 w 255606"/>
                <a:gd name="connsiteY3" fmla="*/ 475255 h 934016"/>
                <a:gd name="connsiteX4" fmla="*/ 26225 w 255606"/>
                <a:gd name="connsiteY4" fmla="*/ 934016 h 934016"/>
                <a:gd name="connsiteX5" fmla="*/ 0 w 255606"/>
                <a:gd name="connsiteY5" fmla="*/ 934016 h 934016"/>
                <a:gd name="connsiteX6" fmla="*/ 7136 w 255606"/>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2865 w 253957"/>
                <a:gd name="connsiteY5" fmla="*/ 934016 h 934016"/>
                <a:gd name="connsiteX6" fmla="*/ 5487 w 253957"/>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979 w 253957"/>
                <a:gd name="connsiteY5" fmla="*/ 930388 h 934016"/>
                <a:gd name="connsiteX6" fmla="*/ 5487 w 253957"/>
                <a:gd name="connsiteY6" fmla="*/ 502964 h 934016"/>
                <a:gd name="connsiteX0" fmla="*/ 122 w 257385"/>
                <a:gd name="connsiteY0" fmla="*/ 502964 h 934016"/>
                <a:gd name="connsiteX1" fmla="*/ 3428 w 257385"/>
                <a:gd name="connsiteY1" fmla="*/ 0 h 934016"/>
                <a:gd name="connsiteX2" fmla="*/ 28004 w 257385"/>
                <a:gd name="connsiteY2" fmla="*/ 16493 h 934016"/>
                <a:gd name="connsiteX3" fmla="*/ 257385 w 257385"/>
                <a:gd name="connsiteY3" fmla="*/ 475255 h 934016"/>
                <a:gd name="connsiteX4" fmla="*/ 28004 w 257385"/>
                <a:gd name="connsiteY4" fmla="*/ 934016 h 934016"/>
                <a:gd name="connsiteX5" fmla="*/ 5407 w 257385"/>
                <a:gd name="connsiteY5" fmla="*/ 930388 h 934016"/>
                <a:gd name="connsiteX6" fmla="*/ 122 w 257385"/>
                <a:gd name="connsiteY6" fmla="*/ 502964 h 93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385" h="934016">
                  <a:moveTo>
                    <a:pt x="122" y="502964"/>
                  </a:moveTo>
                  <a:lnTo>
                    <a:pt x="3428" y="0"/>
                  </a:lnTo>
                  <a:lnTo>
                    <a:pt x="28004" y="16493"/>
                  </a:lnTo>
                  <a:lnTo>
                    <a:pt x="257385" y="475255"/>
                  </a:lnTo>
                  <a:lnTo>
                    <a:pt x="28004" y="934016"/>
                  </a:lnTo>
                  <a:lnTo>
                    <a:pt x="5407" y="930388"/>
                  </a:lnTo>
                  <a:cubicBezTo>
                    <a:pt x="6576" y="787913"/>
                    <a:pt x="-1047" y="645439"/>
                    <a:pt x="122" y="502964"/>
                  </a:cubicBezTo>
                  <a:close/>
                </a:path>
              </a:pathLst>
            </a:cu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74559" y="252935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73089" y="20537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98888"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615" y="4002359"/>
              <a:ext cx="269220" cy="917523"/>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797950 w 1064239"/>
                <a:gd name="connsiteY5" fmla="*/ 902869 h 917523"/>
                <a:gd name="connsiteX6" fmla="*/ 0 w 1064239"/>
                <a:gd name="connsiteY6" fmla="*/ 458762 h 917523"/>
                <a:gd name="connsiteX0" fmla="*/ 2150 w 269220"/>
                <a:gd name="connsiteY0" fmla="*/ 414801 h 917523"/>
                <a:gd name="connsiteX1" fmla="*/ 0 w 269220"/>
                <a:gd name="connsiteY1" fmla="*/ 5862 h 917523"/>
                <a:gd name="connsiteX2" fmla="*/ 39839 w 269220"/>
                <a:gd name="connsiteY2" fmla="*/ 0 h 917523"/>
                <a:gd name="connsiteX3" fmla="*/ 269220 w 269220"/>
                <a:gd name="connsiteY3" fmla="*/ 458762 h 917523"/>
                <a:gd name="connsiteX4" fmla="*/ 39839 w 269220"/>
                <a:gd name="connsiteY4" fmla="*/ 917523 h 917523"/>
                <a:gd name="connsiteX5" fmla="*/ 2931 w 269220"/>
                <a:gd name="connsiteY5" fmla="*/ 902869 h 917523"/>
                <a:gd name="connsiteX6" fmla="*/ 2150 w 269220"/>
                <a:gd name="connsiteY6" fmla="*/ 414801 h 91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20" h="917523">
                  <a:moveTo>
                    <a:pt x="2150" y="414801"/>
                  </a:moveTo>
                  <a:cubicBezTo>
                    <a:pt x="1433" y="278488"/>
                    <a:pt x="717" y="142175"/>
                    <a:pt x="0" y="5862"/>
                  </a:cubicBezTo>
                  <a:lnTo>
                    <a:pt x="39839" y="0"/>
                  </a:lnTo>
                  <a:lnTo>
                    <a:pt x="269220" y="458762"/>
                  </a:lnTo>
                  <a:lnTo>
                    <a:pt x="39839" y="917523"/>
                  </a:lnTo>
                  <a:lnTo>
                    <a:pt x="2931" y="902869"/>
                  </a:lnTo>
                  <a:cubicBezTo>
                    <a:pt x="2671" y="740180"/>
                    <a:pt x="2410" y="577490"/>
                    <a:pt x="2150" y="414801"/>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85747" y="451697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73089" y="4007801"/>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98888" y="3509597"/>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86319" y="301947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6256" y="3023137"/>
              <a:ext cx="251635" cy="92338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61693 h 920454"/>
                <a:gd name="connsiteX1" fmla="*/ 812604 w 1064239"/>
                <a:gd name="connsiteY1" fmla="*/ 0 h 920454"/>
                <a:gd name="connsiteX2" fmla="*/ 834858 w 1064239"/>
                <a:gd name="connsiteY2" fmla="*/ 2931 h 920454"/>
                <a:gd name="connsiteX3" fmla="*/ 1064239 w 1064239"/>
                <a:gd name="connsiteY3" fmla="*/ 461693 h 920454"/>
                <a:gd name="connsiteX4" fmla="*/ 834858 w 1064239"/>
                <a:gd name="connsiteY4" fmla="*/ 920454 h 920454"/>
                <a:gd name="connsiteX5" fmla="*/ 229381 w 1064239"/>
                <a:gd name="connsiteY5" fmla="*/ 920454 h 920454"/>
                <a:gd name="connsiteX6" fmla="*/ 0 w 1064239"/>
                <a:gd name="connsiteY6" fmla="*/ 461693 h 920454"/>
                <a:gd name="connsiteX0" fmla="*/ 0 w 1064239"/>
                <a:gd name="connsiteY0" fmla="*/ 461693 h 923384"/>
                <a:gd name="connsiteX1" fmla="*/ 812604 w 1064239"/>
                <a:gd name="connsiteY1" fmla="*/ 0 h 923384"/>
                <a:gd name="connsiteX2" fmla="*/ 834858 w 1064239"/>
                <a:gd name="connsiteY2" fmla="*/ 2931 h 923384"/>
                <a:gd name="connsiteX3" fmla="*/ 1064239 w 1064239"/>
                <a:gd name="connsiteY3" fmla="*/ 461693 h 923384"/>
                <a:gd name="connsiteX4" fmla="*/ 834858 w 1064239"/>
                <a:gd name="connsiteY4" fmla="*/ 920454 h 923384"/>
                <a:gd name="connsiteX5" fmla="*/ 815535 w 1064239"/>
                <a:gd name="connsiteY5" fmla="*/ 923384 h 923384"/>
                <a:gd name="connsiteX6" fmla="*/ 0 w 1064239"/>
                <a:gd name="connsiteY6" fmla="*/ 461693 h 923384"/>
                <a:gd name="connsiteX0" fmla="*/ 2150 w 251635"/>
                <a:gd name="connsiteY0" fmla="*/ 444108 h 923384"/>
                <a:gd name="connsiteX1" fmla="*/ 0 w 251635"/>
                <a:gd name="connsiteY1" fmla="*/ 0 h 923384"/>
                <a:gd name="connsiteX2" fmla="*/ 22254 w 251635"/>
                <a:gd name="connsiteY2" fmla="*/ 2931 h 923384"/>
                <a:gd name="connsiteX3" fmla="*/ 251635 w 251635"/>
                <a:gd name="connsiteY3" fmla="*/ 461693 h 923384"/>
                <a:gd name="connsiteX4" fmla="*/ 22254 w 251635"/>
                <a:gd name="connsiteY4" fmla="*/ 920454 h 923384"/>
                <a:gd name="connsiteX5" fmla="*/ 2931 w 251635"/>
                <a:gd name="connsiteY5" fmla="*/ 923384 h 923384"/>
                <a:gd name="connsiteX6" fmla="*/ 2150 w 251635"/>
                <a:gd name="connsiteY6" fmla="*/ 444108 h 9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635" h="923384">
                  <a:moveTo>
                    <a:pt x="2150" y="444108"/>
                  </a:moveTo>
                  <a:cubicBezTo>
                    <a:pt x="1433" y="296072"/>
                    <a:pt x="717" y="148036"/>
                    <a:pt x="0" y="0"/>
                  </a:cubicBezTo>
                  <a:lnTo>
                    <a:pt x="22254" y="2931"/>
                  </a:lnTo>
                  <a:lnTo>
                    <a:pt x="251635" y="461693"/>
                  </a:lnTo>
                  <a:lnTo>
                    <a:pt x="22254" y="920454"/>
                  </a:lnTo>
                  <a:lnTo>
                    <a:pt x="2931" y="923384"/>
                  </a:lnTo>
                  <a:cubicBezTo>
                    <a:pt x="2671" y="763625"/>
                    <a:pt x="2410" y="603867"/>
                    <a:pt x="2150" y="444108"/>
                  </a:cubicBezTo>
                  <a:close/>
                </a:path>
              </a:pathLst>
            </a:cu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93630" y="155824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814172" y="2039231"/>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712702" y="15636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900402" y="449968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900402" y="3512077"/>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814172" y="3993288"/>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35078" y="35288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38500" y="3019475"/>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25932" y="252935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99700" y="2524757"/>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71979" y="206293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52131" y="2566366"/>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39473" y="207956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65272" y="15813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71979" y="4016994"/>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74507" y="45204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61849" y="403362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65272" y="353542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52703" y="3045299"/>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48848" y="304070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60014" y="158407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80556" y="206505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79086" y="15670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82026" y="452629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66786" y="3537901"/>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80556" y="401911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212650" y="3532314"/>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304885" y="3045299"/>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92316" y="2555177"/>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66085" y="2550580"/>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51437" y="450788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131592" y="20631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52133" y="2544149"/>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224593" y="45356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138363" y="4016994"/>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52133" y="4498205"/>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76462" y="3524393"/>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137662" y="3029674"/>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1031257"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90153" y="2065165"/>
              <a:ext cx="202341" cy="821271"/>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99589 w 1064239"/>
                <a:gd name="connsiteY1" fmla="*/ 45834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834858 w 1064239"/>
                <a:gd name="connsiteY4" fmla="*/ 871689 h 871689"/>
                <a:gd name="connsiteX5" fmla="*/ 229381 w 1064239"/>
                <a:gd name="connsiteY5" fmla="*/ 871689 h 871689"/>
                <a:gd name="connsiteX6" fmla="*/ 0 w 1064239"/>
                <a:gd name="connsiteY6" fmla="*/ 412928 h 871689"/>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236717 w 1064239"/>
                <a:gd name="connsiteY4" fmla="*/ 864814 h 871689"/>
                <a:gd name="connsiteX5" fmla="*/ 229381 w 1064239"/>
                <a:gd name="connsiteY5" fmla="*/ 871689 h 871689"/>
                <a:gd name="connsiteX6" fmla="*/ 0 w 1064239"/>
                <a:gd name="connsiteY6" fmla="*/ 412928 h 871689"/>
                <a:gd name="connsiteX0" fmla="*/ 0 w 1064239"/>
                <a:gd name="connsiteY0" fmla="*/ 412928 h 864814"/>
                <a:gd name="connsiteX1" fmla="*/ 199589 w 1064239"/>
                <a:gd name="connsiteY1" fmla="*/ 0 h 864814"/>
                <a:gd name="connsiteX2" fmla="*/ 202341 w 1064239"/>
                <a:gd name="connsiteY2" fmla="*/ 6876 h 864814"/>
                <a:gd name="connsiteX3" fmla="*/ 1064239 w 1064239"/>
                <a:gd name="connsiteY3" fmla="*/ 412928 h 864814"/>
                <a:gd name="connsiteX4" fmla="*/ 236717 w 1064239"/>
                <a:gd name="connsiteY4" fmla="*/ 864814 h 864814"/>
                <a:gd name="connsiteX5" fmla="*/ 181255 w 1064239"/>
                <a:gd name="connsiteY5" fmla="*/ 800645 h 864814"/>
                <a:gd name="connsiteX6" fmla="*/ 0 w 1064239"/>
                <a:gd name="connsiteY6" fmla="*/ 412928 h 864814"/>
                <a:gd name="connsiteX0" fmla="*/ 0 w 236717"/>
                <a:gd name="connsiteY0" fmla="*/ 412928 h 864814"/>
                <a:gd name="connsiteX1" fmla="*/ 199589 w 236717"/>
                <a:gd name="connsiteY1" fmla="*/ 0 h 864814"/>
                <a:gd name="connsiteX2" fmla="*/ 202341 w 236717"/>
                <a:gd name="connsiteY2" fmla="*/ 6876 h 864814"/>
                <a:gd name="connsiteX3" fmla="*/ 223175 w 236717"/>
                <a:gd name="connsiteY3" fmla="*/ 419803 h 864814"/>
                <a:gd name="connsiteX4" fmla="*/ 236717 w 236717"/>
                <a:gd name="connsiteY4" fmla="*/ 864814 h 864814"/>
                <a:gd name="connsiteX5" fmla="*/ 181255 w 236717"/>
                <a:gd name="connsiteY5" fmla="*/ 800645 h 864814"/>
                <a:gd name="connsiteX6" fmla="*/ 0 w 236717"/>
                <a:gd name="connsiteY6" fmla="*/ 412928 h 864814"/>
                <a:gd name="connsiteX0" fmla="*/ 0 w 223175"/>
                <a:gd name="connsiteY0" fmla="*/ 412928 h 821271"/>
                <a:gd name="connsiteX1" fmla="*/ 199589 w 223175"/>
                <a:gd name="connsiteY1" fmla="*/ 0 h 821271"/>
                <a:gd name="connsiteX2" fmla="*/ 202341 w 223175"/>
                <a:gd name="connsiteY2" fmla="*/ 6876 h 821271"/>
                <a:gd name="connsiteX3" fmla="*/ 223175 w 223175"/>
                <a:gd name="connsiteY3" fmla="*/ 419803 h 821271"/>
                <a:gd name="connsiteX4" fmla="*/ 195466 w 223175"/>
                <a:gd name="connsiteY4" fmla="*/ 821271 h 821271"/>
                <a:gd name="connsiteX5" fmla="*/ 181255 w 223175"/>
                <a:gd name="connsiteY5" fmla="*/ 800645 h 821271"/>
                <a:gd name="connsiteX6" fmla="*/ 0 w 223175"/>
                <a:gd name="connsiteY6" fmla="*/ 412928 h 821271"/>
                <a:gd name="connsiteX0" fmla="*/ 0 w 202341"/>
                <a:gd name="connsiteY0" fmla="*/ 412928 h 821271"/>
                <a:gd name="connsiteX1" fmla="*/ 199589 w 202341"/>
                <a:gd name="connsiteY1" fmla="*/ 0 h 821271"/>
                <a:gd name="connsiteX2" fmla="*/ 202341 w 202341"/>
                <a:gd name="connsiteY2" fmla="*/ 6876 h 821271"/>
                <a:gd name="connsiteX3" fmla="*/ 195675 w 202341"/>
                <a:gd name="connsiteY3" fmla="*/ 424387 h 821271"/>
                <a:gd name="connsiteX4" fmla="*/ 195466 w 202341"/>
                <a:gd name="connsiteY4" fmla="*/ 821271 h 821271"/>
                <a:gd name="connsiteX5" fmla="*/ 181255 w 202341"/>
                <a:gd name="connsiteY5" fmla="*/ 800645 h 821271"/>
                <a:gd name="connsiteX6" fmla="*/ 0 w 202341"/>
                <a:gd name="connsiteY6" fmla="*/ 412928 h 82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41" h="821271">
                  <a:moveTo>
                    <a:pt x="0" y="412928"/>
                  </a:moveTo>
                  <a:lnTo>
                    <a:pt x="199589" y="0"/>
                  </a:lnTo>
                  <a:lnTo>
                    <a:pt x="202341" y="6876"/>
                  </a:lnTo>
                  <a:lnTo>
                    <a:pt x="195675" y="424387"/>
                  </a:lnTo>
                  <a:cubicBezTo>
                    <a:pt x="195605" y="556682"/>
                    <a:pt x="195536" y="688976"/>
                    <a:pt x="195466" y="821271"/>
                  </a:cubicBezTo>
                  <a:lnTo>
                    <a:pt x="181255" y="800645"/>
                  </a:lnTo>
                  <a:lnTo>
                    <a:pt x="0" y="412928"/>
                  </a:lnTo>
                  <a:close/>
                </a:path>
              </a:pathLst>
            </a:cu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2001341" y="4069103"/>
              <a:ext cx="200257" cy="77543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192714 w 1064239"/>
                <a:gd name="connsiteY5" fmla="*/ 844187 h 917523"/>
                <a:gd name="connsiteX6" fmla="*/ 0 w 1064239"/>
                <a:gd name="connsiteY6" fmla="*/ 458762 h 917523"/>
                <a:gd name="connsiteX0" fmla="*/ 0 w 1064239"/>
                <a:gd name="connsiteY0" fmla="*/ 458762 h 848771"/>
                <a:gd name="connsiteX1" fmla="*/ 188130 w 1064239"/>
                <a:gd name="connsiteY1" fmla="*/ 73335 h 848771"/>
                <a:gd name="connsiteX2" fmla="*/ 834858 w 1064239"/>
                <a:gd name="connsiteY2" fmla="*/ 0 h 848771"/>
                <a:gd name="connsiteX3" fmla="*/ 1064239 w 1064239"/>
                <a:gd name="connsiteY3" fmla="*/ 458762 h 848771"/>
                <a:gd name="connsiteX4" fmla="*/ 197757 w 1064239"/>
                <a:gd name="connsiteY4" fmla="*/ 848771 h 848771"/>
                <a:gd name="connsiteX5" fmla="*/ 192714 w 1064239"/>
                <a:gd name="connsiteY5" fmla="*/ 844187 h 848771"/>
                <a:gd name="connsiteX6" fmla="*/ 0 w 1064239"/>
                <a:gd name="connsiteY6" fmla="*/ 458762 h 848771"/>
                <a:gd name="connsiteX0" fmla="*/ 0 w 1064239"/>
                <a:gd name="connsiteY0" fmla="*/ 385427 h 775436"/>
                <a:gd name="connsiteX1" fmla="*/ 188130 w 1064239"/>
                <a:gd name="connsiteY1" fmla="*/ 0 h 775436"/>
                <a:gd name="connsiteX2" fmla="*/ 195465 w 1064239"/>
                <a:gd name="connsiteY2" fmla="*/ 2292 h 775436"/>
                <a:gd name="connsiteX3" fmla="*/ 1064239 w 1064239"/>
                <a:gd name="connsiteY3" fmla="*/ 385427 h 775436"/>
                <a:gd name="connsiteX4" fmla="*/ 197757 w 1064239"/>
                <a:gd name="connsiteY4" fmla="*/ 775436 h 775436"/>
                <a:gd name="connsiteX5" fmla="*/ 192714 w 1064239"/>
                <a:gd name="connsiteY5" fmla="*/ 770852 h 775436"/>
                <a:gd name="connsiteX6" fmla="*/ 0 w 1064239"/>
                <a:gd name="connsiteY6" fmla="*/ 385427 h 775436"/>
                <a:gd name="connsiteX0" fmla="*/ 0 w 200257"/>
                <a:gd name="connsiteY0" fmla="*/ 385427 h 775436"/>
                <a:gd name="connsiteX1" fmla="*/ 188130 w 200257"/>
                <a:gd name="connsiteY1" fmla="*/ 0 h 775436"/>
                <a:gd name="connsiteX2" fmla="*/ 195465 w 200257"/>
                <a:gd name="connsiteY2" fmla="*/ 2292 h 775436"/>
                <a:gd name="connsiteX3" fmla="*/ 200257 w 200257"/>
                <a:gd name="connsiteY3" fmla="*/ 431262 h 775436"/>
                <a:gd name="connsiteX4" fmla="*/ 197757 w 200257"/>
                <a:gd name="connsiteY4" fmla="*/ 775436 h 775436"/>
                <a:gd name="connsiteX5" fmla="*/ 192714 w 200257"/>
                <a:gd name="connsiteY5" fmla="*/ 770852 h 775436"/>
                <a:gd name="connsiteX6" fmla="*/ 0 w 200257"/>
                <a:gd name="connsiteY6" fmla="*/ 385427 h 77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257" h="775436">
                  <a:moveTo>
                    <a:pt x="0" y="385427"/>
                  </a:moveTo>
                  <a:lnTo>
                    <a:pt x="188130" y="0"/>
                  </a:lnTo>
                  <a:lnTo>
                    <a:pt x="195465" y="2292"/>
                  </a:lnTo>
                  <a:cubicBezTo>
                    <a:pt x="197062" y="145282"/>
                    <a:pt x="198660" y="288272"/>
                    <a:pt x="200257" y="431262"/>
                  </a:cubicBezTo>
                  <a:cubicBezTo>
                    <a:pt x="199424" y="545987"/>
                    <a:pt x="198590" y="660711"/>
                    <a:pt x="197757" y="775436"/>
                  </a:cubicBezTo>
                  <a:lnTo>
                    <a:pt x="192714" y="770852"/>
                  </a:lnTo>
                  <a:lnTo>
                    <a:pt x="0" y="385427"/>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89399" y="3076769"/>
              <a:ext cx="209216" cy="81210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201881 w 1064239"/>
                <a:gd name="connsiteY1" fmla="*/ 57293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29381 w 1064239"/>
                <a:gd name="connsiteY5" fmla="*/ 860230 h 860230"/>
                <a:gd name="connsiteX6" fmla="*/ 0 w 1064239"/>
                <a:gd name="connsiteY6" fmla="*/ 401469 h 860230"/>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04172 w 1064239"/>
                <a:gd name="connsiteY5" fmla="*/ 812104 h 860230"/>
                <a:gd name="connsiteX6" fmla="*/ 0 w 1064239"/>
                <a:gd name="connsiteY6" fmla="*/ 401469 h 860230"/>
                <a:gd name="connsiteX0" fmla="*/ 0 w 1064239"/>
                <a:gd name="connsiteY0" fmla="*/ 401469 h 812104"/>
                <a:gd name="connsiteX1" fmla="*/ 201881 w 1064239"/>
                <a:gd name="connsiteY1" fmla="*/ 0 h 812104"/>
                <a:gd name="connsiteX2" fmla="*/ 206924 w 1064239"/>
                <a:gd name="connsiteY2" fmla="*/ 11459 h 812104"/>
                <a:gd name="connsiteX3" fmla="*/ 1064239 w 1064239"/>
                <a:gd name="connsiteY3" fmla="*/ 401469 h 812104"/>
                <a:gd name="connsiteX4" fmla="*/ 209216 w 1064239"/>
                <a:gd name="connsiteY4" fmla="*/ 809812 h 812104"/>
                <a:gd name="connsiteX5" fmla="*/ 204172 w 1064239"/>
                <a:gd name="connsiteY5" fmla="*/ 812104 h 812104"/>
                <a:gd name="connsiteX6" fmla="*/ 0 w 1064239"/>
                <a:gd name="connsiteY6" fmla="*/ 401469 h 812104"/>
                <a:gd name="connsiteX0" fmla="*/ 0 w 209216"/>
                <a:gd name="connsiteY0" fmla="*/ 401469 h 812104"/>
                <a:gd name="connsiteX1" fmla="*/ 201881 w 209216"/>
                <a:gd name="connsiteY1" fmla="*/ 0 h 812104"/>
                <a:gd name="connsiteX2" fmla="*/ 206924 w 209216"/>
                <a:gd name="connsiteY2" fmla="*/ 11459 h 812104"/>
                <a:gd name="connsiteX3" fmla="*/ 204841 w 209216"/>
                <a:gd name="connsiteY3" fmla="*/ 408344 h 812104"/>
                <a:gd name="connsiteX4" fmla="*/ 209216 w 209216"/>
                <a:gd name="connsiteY4" fmla="*/ 809812 h 812104"/>
                <a:gd name="connsiteX5" fmla="*/ 204172 w 209216"/>
                <a:gd name="connsiteY5" fmla="*/ 812104 h 812104"/>
                <a:gd name="connsiteX6" fmla="*/ 0 w 209216"/>
                <a:gd name="connsiteY6" fmla="*/ 401469 h 81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16" h="812104">
                  <a:moveTo>
                    <a:pt x="0" y="401469"/>
                  </a:moveTo>
                  <a:lnTo>
                    <a:pt x="201881" y="0"/>
                  </a:lnTo>
                  <a:lnTo>
                    <a:pt x="206924" y="11459"/>
                  </a:lnTo>
                  <a:cubicBezTo>
                    <a:pt x="206230" y="143754"/>
                    <a:pt x="205535" y="276049"/>
                    <a:pt x="204841" y="408344"/>
                  </a:cubicBezTo>
                  <a:cubicBezTo>
                    <a:pt x="206299" y="542167"/>
                    <a:pt x="207758" y="675989"/>
                    <a:pt x="209216" y="809812"/>
                  </a:cubicBezTo>
                  <a:lnTo>
                    <a:pt x="204172" y="812104"/>
                  </a:lnTo>
                  <a:lnTo>
                    <a:pt x="0" y="401469"/>
                  </a:lnTo>
                  <a:close/>
                </a:path>
              </a:pathLst>
            </a:cu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266773" y="5715651"/>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userDrawn="1">
            <p:ph type="ctrTitle"/>
          </p:nvPr>
        </p:nvSpPr>
        <p:spPr>
          <a:xfrm>
            <a:off x="400378" y="2310215"/>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userDrawn="1">
            <p:ph type="subTitle" idx="1"/>
          </p:nvPr>
        </p:nvSpPr>
        <p:spPr>
          <a:xfrm>
            <a:off x="1355451" y="455189"/>
            <a:ext cx="9620000" cy="607910"/>
          </a:xfrm>
          <a:no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85" name="Picture 8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4612" y="236447"/>
            <a:ext cx="941757" cy="94175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ound Same Side Corner Rectangle 4"/>
          <p:cNvSpPr/>
          <p:nvPr userDrawn="1"/>
        </p:nvSpPr>
        <p:spPr>
          <a:xfrm rot="10800000">
            <a:off x="-19929" y="61109"/>
            <a:ext cx="12211929" cy="5192622"/>
          </a:xfrm>
          <a:prstGeom prst="round2SameRect">
            <a:avLst>
              <a:gd name="adj1" fmla="val 21817"/>
              <a:gd name="adj2" fmla="val 0"/>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965972" y="5542021"/>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6138" y="5955876"/>
            <a:ext cx="739013" cy="739013"/>
          </a:xfrm>
          <a:prstGeom prst="rect">
            <a:avLst/>
          </a:prstGeom>
        </p:spPr>
      </p:pic>
      <p:sp>
        <p:nvSpPr>
          <p:cNvPr id="26" name="Round Same Side Corner Rectangle 25"/>
          <p:cNvSpPr/>
          <p:nvPr userDrawn="1"/>
        </p:nvSpPr>
        <p:spPr>
          <a:xfrm rot="10800000">
            <a:off x="-4" y="1169"/>
            <a:ext cx="12231857" cy="1833104"/>
          </a:xfrm>
          <a:prstGeom prst="round2SameRect">
            <a:avLst>
              <a:gd name="adj1" fmla="val 20574"/>
              <a:gd name="adj2" fmla="val 0"/>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635797" y="2221316"/>
            <a:ext cx="11199354" cy="2332396"/>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298324" y="718798"/>
            <a:ext cx="8059426" cy="607910"/>
          </a:xfrm>
          <a:solidFill>
            <a:schemeClr val="bg1"/>
          </a:solid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Institution 2025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9" name="Group 8"/>
          <p:cNvGrpSpPr/>
          <p:nvPr userDrawn="1"/>
        </p:nvGrpSpPr>
        <p:grpSpPr>
          <a:xfrm>
            <a:off x="-171544" y="-484189"/>
            <a:ext cx="12735115" cy="3660808"/>
            <a:chOff x="-815711" y="-479934"/>
            <a:chExt cx="13825856" cy="3884362"/>
          </a:xfrm>
        </p:grpSpPr>
        <p:sp>
          <p:nvSpPr>
            <p:cNvPr id="7" name="Hexagon 6"/>
            <p:cNvSpPr/>
            <p:nvPr userDrawn="1"/>
          </p:nvSpPr>
          <p:spPr>
            <a:xfrm>
              <a:off x="-814959" y="-111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62270" y="49056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57816" y="16574"/>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8651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803808" y="195855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73421" y="2471423"/>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57816" y="196398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86518" y="146747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71002" y="97901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815711" y="98558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75300" y="-47723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792784" y="2110"/>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688330" y="-471880"/>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882049" y="245419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882049" y="1469943"/>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792784" y="1949516"/>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10632" y="148667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17032" y="979018"/>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01516" y="49056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81350" y="48598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44421" y="2573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21650" y="5274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06045" y="4231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34747" y="-45419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44421" y="1973142"/>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43952" y="247485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28347" y="198971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34747" y="149320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19231" y="100475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21367" y="1000173"/>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23529" y="-45150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41013" y="2784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36559" y="-46844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45467" y="248071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30278" y="1495679"/>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41013" y="197525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170012" y="1490111"/>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265261" y="100475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49745" y="51630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29579" y="511719"/>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26937" y="246236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085901" y="2596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03385" y="505309"/>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181915" y="249002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092650" y="197314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03385" y="2452715"/>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27633" y="148221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091951" y="98918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098257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38290" y="-17721"/>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1949441" y="195198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37538" y="97901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26578" y="5753459"/>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260183" y="459688"/>
            <a:ext cx="11458476" cy="1773054"/>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452679" y="4027804"/>
            <a:ext cx="8672512"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92" name="Picture 91"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3"/>
          <a:stretch>
            <a:fillRect/>
          </a:stretch>
        </p:blipFill>
        <p:spPr>
          <a:xfrm>
            <a:off x="9475076" y="3756661"/>
            <a:ext cx="2061211" cy="21167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294324" y="6300237"/>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996665" y="219909"/>
            <a:ext cx="10198663"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669843" y="5905007"/>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2_Title and Content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179163" y="6611472"/>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1359693" y="219909"/>
            <a:ext cx="9472611"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880863" y="5953245"/>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4/9/2025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799" r:id="rId1"/>
    <p:sldLayoutId id="2147483698" r:id="rId2"/>
    <p:sldLayoutId id="2147483800" r:id="rId3"/>
    <p:sldLayoutId id="2147483717" r:id="rId4"/>
    <p:sldLayoutId id="21474837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ti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Wind Energy Investigation</a:t>
            </a:r>
          </a:p>
        </p:txBody>
      </p:sp>
      <p:sp>
        <p:nvSpPr>
          <p:cNvPr id="3" name="Subtitle 2"/>
          <p:cNvSpPr>
            <a:spLocks noGrp="1"/>
          </p:cNvSpPr>
          <p:nvPr>
            <p:ph type="subTitle" idx="1"/>
          </p:nvPr>
        </p:nvSpPr>
        <p:spPr>
          <a:xfrm>
            <a:off x="341377" y="418461"/>
            <a:ext cx="11850623" cy="607910"/>
          </a:xfrm>
        </p:spPr>
        <p:txBody>
          <a:bodyPr/>
          <a:lstStyle/>
          <a:p>
            <a:r>
              <a:rPr lang="en-US" b="0" dirty="0"/>
              <a:t>Starting with Sustainability</a:t>
            </a:r>
            <a:endParaRPr lang="en-US" dirty="0"/>
          </a:p>
        </p:txBody>
      </p:sp>
    </p:spTree>
    <p:extLst>
      <p:ext uri="{BB962C8B-B14F-4D97-AF65-F5344CB8AC3E}">
        <p14:creationId xmlns:p14="http://schemas.microsoft.com/office/powerpoint/2010/main" val="163157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99C4F-55E3-09ED-E630-37A81726E7F1}"/>
              </a:ext>
            </a:extLst>
          </p:cNvPr>
          <p:cNvSpPr>
            <a:spLocks noGrp="1"/>
          </p:cNvSpPr>
          <p:nvPr>
            <p:ph type="title"/>
          </p:nvPr>
        </p:nvSpPr>
        <p:spPr>
          <a:xfrm>
            <a:off x="205409" y="219909"/>
            <a:ext cx="11787808" cy="1325563"/>
          </a:xfrm>
        </p:spPr>
        <p:txBody>
          <a:bodyPr/>
          <a:lstStyle/>
          <a:p>
            <a:r>
              <a:rPr lang="en-US" dirty="0"/>
              <a:t>Wind Energy Overview</a:t>
            </a:r>
          </a:p>
        </p:txBody>
      </p:sp>
      <p:sp>
        <p:nvSpPr>
          <p:cNvPr id="2" name="Content Placeholder 1">
            <a:extLst>
              <a:ext uri="{FF2B5EF4-FFF2-40B4-BE49-F238E27FC236}">
                <a16:creationId xmlns:a16="http://schemas.microsoft.com/office/drawing/2014/main" id="{A6744D5F-1A1C-C585-B1AD-5FD28E57A831}"/>
              </a:ext>
            </a:extLst>
          </p:cNvPr>
          <p:cNvSpPr>
            <a:spLocks noGrp="1"/>
          </p:cNvSpPr>
          <p:nvPr>
            <p:ph sz="quarter" idx="11"/>
          </p:nvPr>
        </p:nvSpPr>
        <p:spPr>
          <a:xfrm>
            <a:off x="633639" y="1545472"/>
            <a:ext cx="10924717" cy="4674353"/>
          </a:xfrm>
        </p:spPr>
        <p:txBody>
          <a:bodyPr>
            <a:normAutofit/>
          </a:bodyPr>
          <a:lstStyle/>
          <a:p>
            <a:r>
              <a:rPr lang="en-US" dirty="0"/>
              <a:t>Wind energy captures energy from moving air, or wind, to turn a turbine, which connects to a generator. You may have noticed wind farms with many wind turbines. But individuals or small communities can also use fewer or smaller turbines to create wind power. </a:t>
            </a:r>
          </a:p>
        </p:txBody>
      </p:sp>
      <p:pic>
        <p:nvPicPr>
          <p:cNvPr id="6" name="Picture 5" descr="A compact wind turbine">
            <a:extLst>
              <a:ext uri="{FF2B5EF4-FFF2-40B4-BE49-F238E27FC236}">
                <a16:creationId xmlns:a16="http://schemas.microsoft.com/office/drawing/2014/main" id="{CADAABDD-E1BB-F7FB-5AB6-24A7417AEAAF}"/>
              </a:ext>
            </a:extLst>
          </p:cNvPr>
          <p:cNvPicPr>
            <a:picLocks noChangeAspect="1"/>
          </p:cNvPicPr>
          <p:nvPr/>
        </p:nvPicPr>
        <p:blipFill>
          <a:blip r:embed="rId2"/>
          <a:stretch>
            <a:fillRect/>
          </a:stretch>
        </p:blipFill>
        <p:spPr>
          <a:xfrm>
            <a:off x="2133600" y="3355717"/>
            <a:ext cx="3301497" cy="2934664"/>
          </a:xfrm>
          <a:prstGeom prst="rect">
            <a:avLst/>
          </a:prstGeom>
        </p:spPr>
      </p:pic>
      <p:pic>
        <p:nvPicPr>
          <p:cNvPr id="4" name="Picture 3" descr="a row of wind turbines in a field&#10;">
            <a:extLst>
              <a:ext uri="{FF2B5EF4-FFF2-40B4-BE49-F238E27FC236}">
                <a16:creationId xmlns:a16="http://schemas.microsoft.com/office/drawing/2014/main" id="{2646CFF7-BDBD-C621-2726-A620C83F2A2B}"/>
              </a:ext>
            </a:extLst>
          </p:cNvPr>
          <p:cNvPicPr>
            <a:picLocks noChangeAspect="1"/>
          </p:cNvPicPr>
          <p:nvPr/>
        </p:nvPicPr>
        <p:blipFill>
          <a:blip r:embed="rId3"/>
          <a:stretch>
            <a:fillRect/>
          </a:stretch>
        </p:blipFill>
        <p:spPr>
          <a:xfrm>
            <a:off x="6980889" y="3355717"/>
            <a:ext cx="3963939" cy="2229716"/>
          </a:xfrm>
          <a:prstGeom prst="rect">
            <a:avLst/>
          </a:prstGeom>
        </p:spPr>
      </p:pic>
    </p:spTree>
    <p:extLst>
      <p:ext uri="{BB962C8B-B14F-4D97-AF65-F5344CB8AC3E}">
        <p14:creationId xmlns:p14="http://schemas.microsoft.com/office/powerpoint/2010/main" val="959091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99C4F-55E3-09ED-E630-37A81726E7F1}"/>
              </a:ext>
            </a:extLst>
          </p:cNvPr>
          <p:cNvSpPr>
            <a:spLocks noGrp="1"/>
          </p:cNvSpPr>
          <p:nvPr>
            <p:ph type="title"/>
          </p:nvPr>
        </p:nvSpPr>
        <p:spPr>
          <a:xfrm>
            <a:off x="212035" y="219909"/>
            <a:ext cx="11774556" cy="1325563"/>
          </a:xfrm>
        </p:spPr>
        <p:txBody>
          <a:bodyPr/>
          <a:lstStyle/>
          <a:p>
            <a:r>
              <a:rPr lang="en-US" dirty="0"/>
              <a:t>Searching for Wind Power Sites</a:t>
            </a:r>
            <a:endParaRPr lang="en-US" sz="2000" dirty="0"/>
          </a:p>
        </p:txBody>
      </p:sp>
      <p:sp>
        <p:nvSpPr>
          <p:cNvPr id="2" name="Content Placeholder 1">
            <a:extLst>
              <a:ext uri="{FF2B5EF4-FFF2-40B4-BE49-F238E27FC236}">
                <a16:creationId xmlns:a16="http://schemas.microsoft.com/office/drawing/2014/main" id="{A6744D5F-1A1C-C585-B1AD-5FD28E57A831}"/>
              </a:ext>
            </a:extLst>
          </p:cNvPr>
          <p:cNvSpPr>
            <a:spLocks noGrp="1"/>
          </p:cNvSpPr>
          <p:nvPr>
            <p:ph sz="quarter" idx="11"/>
          </p:nvPr>
        </p:nvSpPr>
        <p:spPr>
          <a:xfrm>
            <a:off x="633639" y="1545472"/>
            <a:ext cx="10924717" cy="4674353"/>
          </a:xfrm>
        </p:spPr>
        <p:txBody>
          <a:bodyPr>
            <a:normAutofit/>
          </a:bodyPr>
          <a:lstStyle/>
          <a:p>
            <a:r>
              <a:rPr lang="en-US" dirty="0"/>
              <a:t>This investigation will help you investigate whether there are any sites in your community, such as your school or home, that are a good match for wind power.</a:t>
            </a:r>
          </a:p>
          <a:p>
            <a:pPr marL="514350" indent="-514350">
              <a:buFont typeface="+mj-lt"/>
              <a:buAutoNum type="alphaLcPeriod"/>
            </a:pPr>
            <a:r>
              <a:rPr lang="en-US" dirty="0"/>
              <a:t>Use paper or another way to record your observations and information. </a:t>
            </a:r>
          </a:p>
          <a:p>
            <a:pPr marL="514350" indent="-514350">
              <a:buFont typeface="+mj-lt"/>
              <a:buAutoNum type="alphaLcPeriod"/>
            </a:pPr>
            <a:r>
              <a:rPr lang="en-US" dirty="0"/>
              <a:t>A good site for wind power usually has an average wind speed of at least 14 kilometers (9 miles) per hour. </a:t>
            </a:r>
          </a:p>
        </p:txBody>
      </p:sp>
    </p:spTree>
    <p:extLst>
      <p:ext uri="{BB962C8B-B14F-4D97-AF65-F5344CB8AC3E}">
        <p14:creationId xmlns:p14="http://schemas.microsoft.com/office/powerpoint/2010/main" val="1180125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99C4F-55E3-09ED-E630-37A81726E7F1}"/>
              </a:ext>
            </a:extLst>
          </p:cNvPr>
          <p:cNvSpPr>
            <a:spLocks noGrp="1"/>
          </p:cNvSpPr>
          <p:nvPr>
            <p:ph type="title"/>
          </p:nvPr>
        </p:nvSpPr>
        <p:spPr>
          <a:xfrm>
            <a:off x="205409" y="219909"/>
            <a:ext cx="11767930" cy="1325563"/>
          </a:xfrm>
        </p:spPr>
        <p:txBody>
          <a:bodyPr/>
          <a:lstStyle/>
          <a:p>
            <a:r>
              <a:rPr lang="en-US" dirty="0"/>
              <a:t>Wind Power: Measure Wind Speed</a:t>
            </a:r>
          </a:p>
        </p:txBody>
      </p:sp>
      <p:sp>
        <p:nvSpPr>
          <p:cNvPr id="2" name="Content Placeholder 1">
            <a:extLst>
              <a:ext uri="{FF2B5EF4-FFF2-40B4-BE49-F238E27FC236}">
                <a16:creationId xmlns:a16="http://schemas.microsoft.com/office/drawing/2014/main" id="{A6744D5F-1A1C-C585-B1AD-5FD28E57A831}"/>
              </a:ext>
            </a:extLst>
          </p:cNvPr>
          <p:cNvSpPr>
            <a:spLocks noGrp="1"/>
          </p:cNvSpPr>
          <p:nvPr>
            <p:ph sz="quarter" idx="11"/>
          </p:nvPr>
        </p:nvSpPr>
        <p:spPr>
          <a:xfrm>
            <a:off x="633639" y="1545472"/>
            <a:ext cx="10924717" cy="4674353"/>
          </a:xfrm>
        </p:spPr>
        <p:txBody>
          <a:bodyPr>
            <a:normAutofit/>
          </a:bodyPr>
          <a:lstStyle/>
          <a:p>
            <a:pPr marL="514350" indent="-514350">
              <a:buFont typeface="+mj-lt"/>
              <a:buAutoNum type="alphaLcPeriod" startAt="3"/>
            </a:pPr>
            <a:r>
              <a:rPr lang="en-US" dirty="0"/>
              <a:t>Measure the average wind speed at a site in one of the following ways.</a:t>
            </a:r>
          </a:p>
          <a:p>
            <a:pPr marL="800100" indent="-282575">
              <a:buFont typeface="Arial" panose="020B0604020202020204" pitchFamily="34" charset="0"/>
              <a:buChar char="•"/>
            </a:pPr>
            <a:r>
              <a:rPr lang="en-US" dirty="0"/>
              <a:t>Use the average wind speed data from a nearby airport. Keep in mind that wind speed can vary based on the height at which it is measured and on the surrounding objects. But the airport data is a good start. </a:t>
            </a:r>
          </a:p>
          <a:p>
            <a:pPr marL="800100" indent="-282575">
              <a:buFont typeface="Arial" panose="020B0604020202020204" pitchFamily="34" charset="0"/>
              <a:buChar char="•"/>
            </a:pPr>
            <a:r>
              <a:rPr lang="en-US" dirty="0"/>
              <a:t>Check to see if your community, state, or country has wind maps. These maps display the average wind speed. </a:t>
            </a:r>
          </a:p>
        </p:txBody>
      </p:sp>
    </p:spTree>
    <p:extLst>
      <p:ext uri="{BB962C8B-B14F-4D97-AF65-F5344CB8AC3E}">
        <p14:creationId xmlns:p14="http://schemas.microsoft.com/office/powerpoint/2010/main" val="218895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99C4F-55E3-09ED-E630-37A81726E7F1}"/>
              </a:ext>
            </a:extLst>
          </p:cNvPr>
          <p:cNvSpPr>
            <a:spLocks noGrp="1"/>
          </p:cNvSpPr>
          <p:nvPr>
            <p:ph type="title"/>
          </p:nvPr>
        </p:nvSpPr>
        <p:spPr>
          <a:xfrm>
            <a:off x="205409" y="219909"/>
            <a:ext cx="11767930" cy="1325563"/>
          </a:xfrm>
        </p:spPr>
        <p:txBody>
          <a:bodyPr/>
          <a:lstStyle/>
          <a:p>
            <a:r>
              <a:rPr lang="en-US" dirty="0"/>
              <a:t>Wind Power: Observe trees</a:t>
            </a:r>
          </a:p>
        </p:txBody>
      </p:sp>
      <p:sp>
        <p:nvSpPr>
          <p:cNvPr id="2" name="Content Placeholder 1">
            <a:extLst>
              <a:ext uri="{FF2B5EF4-FFF2-40B4-BE49-F238E27FC236}">
                <a16:creationId xmlns:a16="http://schemas.microsoft.com/office/drawing/2014/main" id="{A6744D5F-1A1C-C585-B1AD-5FD28E57A831}"/>
              </a:ext>
            </a:extLst>
          </p:cNvPr>
          <p:cNvSpPr>
            <a:spLocks noGrp="1"/>
          </p:cNvSpPr>
          <p:nvPr>
            <p:ph sz="quarter" idx="11"/>
          </p:nvPr>
        </p:nvSpPr>
        <p:spPr>
          <a:xfrm>
            <a:off x="492449" y="1421877"/>
            <a:ext cx="7582509" cy="2797928"/>
          </a:xfrm>
        </p:spPr>
        <p:txBody>
          <a:bodyPr>
            <a:normAutofit/>
          </a:bodyPr>
          <a:lstStyle/>
          <a:p>
            <a:pPr marL="800100" indent="-282575">
              <a:buFont typeface="Arial" panose="020B0604020202020204" pitchFamily="34" charset="0"/>
              <a:buChar char="•"/>
            </a:pPr>
            <a:r>
              <a:rPr lang="en-US" dirty="0"/>
              <a:t>Observe tall trees near the site for signs of flagging. Flagging is when a tree changes shape because of long periods of wind. This picture shows an example. Higher average wind speeds cause more flagging in local trees. </a:t>
            </a:r>
          </a:p>
        </p:txBody>
      </p:sp>
      <p:pic>
        <p:nvPicPr>
          <p:cNvPr id="5" name="Picture 4" descr="A tree in barren rock ground bending to the right in the wind">
            <a:extLst>
              <a:ext uri="{FF2B5EF4-FFF2-40B4-BE49-F238E27FC236}">
                <a16:creationId xmlns:a16="http://schemas.microsoft.com/office/drawing/2014/main" id="{0EF96607-1846-2CAD-8A86-614234FA2A9F}"/>
              </a:ext>
            </a:extLst>
          </p:cNvPr>
          <p:cNvPicPr>
            <a:picLocks noChangeAspect="1"/>
          </p:cNvPicPr>
          <p:nvPr/>
        </p:nvPicPr>
        <p:blipFill>
          <a:blip r:embed="rId2"/>
          <a:stretch>
            <a:fillRect/>
          </a:stretch>
        </p:blipFill>
        <p:spPr>
          <a:xfrm>
            <a:off x="8128115" y="1421877"/>
            <a:ext cx="3346076" cy="2509557"/>
          </a:xfrm>
          <a:prstGeom prst="rect">
            <a:avLst/>
          </a:prstGeom>
        </p:spPr>
      </p:pic>
      <p:pic>
        <p:nvPicPr>
          <p:cNvPr id="7" name="Picture 6" descr="A index of tree flagging with a series of illustrations of trees and different levels of bending in the wind categories as 0 no deformity to vii carpeting ">
            <a:extLst>
              <a:ext uri="{FF2B5EF4-FFF2-40B4-BE49-F238E27FC236}">
                <a16:creationId xmlns:a16="http://schemas.microsoft.com/office/drawing/2014/main" id="{C71ED3F6-6BDC-076C-DD50-0C015DE47A49}"/>
              </a:ext>
            </a:extLst>
          </p:cNvPr>
          <p:cNvPicPr>
            <a:picLocks noChangeAspect="1"/>
          </p:cNvPicPr>
          <p:nvPr/>
        </p:nvPicPr>
        <p:blipFill>
          <a:blip r:embed="rId3"/>
          <a:stretch>
            <a:fillRect/>
          </a:stretch>
        </p:blipFill>
        <p:spPr>
          <a:xfrm>
            <a:off x="1613649" y="3931434"/>
            <a:ext cx="2908560" cy="2585386"/>
          </a:xfrm>
          <a:prstGeom prst="rect">
            <a:avLst/>
          </a:prstGeom>
        </p:spPr>
      </p:pic>
      <p:sp>
        <p:nvSpPr>
          <p:cNvPr id="9" name="TextBox 8">
            <a:extLst>
              <a:ext uri="{FF2B5EF4-FFF2-40B4-BE49-F238E27FC236}">
                <a16:creationId xmlns:a16="http://schemas.microsoft.com/office/drawing/2014/main" id="{2D95D0C9-D800-D474-BF3D-B692F0E09664}"/>
              </a:ext>
            </a:extLst>
          </p:cNvPr>
          <p:cNvSpPr txBox="1"/>
          <p:nvPr/>
        </p:nvSpPr>
        <p:spPr>
          <a:xfrm>
            <a:off x="4752415" y="3943050"/>
            <a:ext cx="6094878" cy="2246769"/>
          </a:xfrm>
          <a:prstGeom prst="rect">
            <a:avLst/>
          </a:prstGeom>
          <a:noFill/>
        </p:spPr>
        <p:txBody>
          <a:bodyPr wrap="square">
            <a:spAutoFit/>
          </a:bodyPr>
          <a:lstStyle/>
          <a:p>
            <a:r>
              <a:rPr lang="en-US" sz="2800" dirty="0"/>
              <a:t>If you notice flagging in the trees near your site, it might be a good site for wind power. You can also use the Griggs-Putnam Index of Deformity to help you.</a:t>
            </a:r>
          </a:p>
        </p:txBody>
      </p:sp>
    </p:spTree>
    <p:extLst>
      <p:ext uri="{BB962C8B-B14F-4D97-AF65-F5344CB8AC3E}">
        <p14:creationId xmlns:p14="http://schemas.microsoft.com/office/powerpoint/2010/main" val="2360818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2817B2-31D9-3946-878C-13B8733A75CF}"/>
              </a:ext>
            </a:extLst>
          </p:cNvPr>
          <p:cNvSpPr>
            <a:spLocks noGrp="1"/>
          </p:cNvSpPr>
          <p:nvPr>
            <p:ph type="title"/>
          </p:nvPr>
        </p:nvSpPr>
        <p:spPr/>
        <p:txBody>
          <a:bodyPr/>
          <a:lstStyle/>
          <a:p>
            <a:r>
              <a:rPr lang="en-US" dirty="0"/>
              <a:t>Wind Power: Observe the Site</a:t>
            </a:r>
          </a:p>
        </p:txBody>
      </p:sp>
      <p:sp>
        <p:nvSpPr>
          <p:cNvPr id="2" name="Content Placeholder 1">
            <a:extLst>
              <a:ext uri="{FF2B5EF4-FFF2-40B4-BE49-F238E27FC236}">
                <a16:creationId xmlns:a16="http://schemas.microsoft.com/office/drawing/2014/main" id="{8CC2E3AB-65F0-2AFF-B095-9B354FF15EAD}"/>
              </a:ext>
            </a:extLst>
          </p:cNvPr>
          <p:cNvSpPr>
            <a:spLocks noGrp="1"/>
          </p:cNvSpPr>
          <p:nvPr>
            <p:ph sz="quarter" idx="11"/>
          </p:nvPr>
        </p:nvSpPr>
        <p:spPr>
          <a:xfrm>
            <a:off x="633641" y="1583634"/>
            <a:ext cx="10924717" cy="4636191"/>
          </a:xfrm>
        </p:spPr>
        <p:txBody>
          <a:bodyPr>
            <a:normAutofit lnSpcReduction="10000"/>
          </a:bodyPr>
          <a:lstStyle/>
          <a:p>
            <a:pPr marL="514350" indent="-514350">
              <a:lnSpc>
                <a:spcPct val="110000"/>
              </a:lnSpc>
              <a:buFont typeface="+mj-lt"/>
              <a:buAutoNum type="alphaLcPeriod" startAt="4"/>
            </a:pPr>
            <a:r>
              <a:rPr lang="en-US" dirty="0"/>
              <a:t>Observe the site for any tall objects that might get in the way of wind flow. These objects might be tall buildings, hills, tall trees, or young trees that will grow larger over time. If your site is surrounded by a large area of flat, smooth land, it might be a good fit for wind power. </a:t>
            </a:r>
          </a:p>
          <a:p>
            <a:pPr marL="514350" indent="-514350">
              <a:lnSpc>
                <a:spcPct val="110000"/>
              </a:lnSpc>
              <a:buFont typeface="+mj-lt"/>
              <a:buAutoNum type="alphaLcPeriod" startAt="4"/>
            </a:pPr>
            <a:r>
              <a:rPr lang="en-US" dirty="0"/>
              <a:t>Move around your neighborhood to see if any nearby homes or buildings use wind power. If you are able, contact the owners of those homes or buildings and ask them about the wind conditions in the area and how much power they are able to generate.</a:t>
            </a:r>
          </a:p>
        </p:txBody>
      </p:sp>
    </p:spTree>
    <p:extLst>
      <p:ext uri="{BB962C8B-B14F-4D97-AF65-F5344CB8AC3E}">
        <p14:creationId xmlns:p14="http://schemas.microsoft.com/office/powerpoint/2010/main" val="2650939502"/>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4D777B-D8CE-45EA-8FDD-C1BE86991304}">
  <ds:schemaRefs>
    <ds:schemaRef ds:uri="http://purl.org/dc/elements/1.1/"/>
    <ds:schemaRef ds:uri="http://www.w3.org/XML/1998/namespace"/>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71af3243-3dd4-4a8d-8c0d-dd76da1f02a5"/>
    <ds:schemaRef ds:uri="http://schemas.microsoft.com/sharepoint/v3"/>
    <ds:schemaRef ds:uri="http://purl.org/dc/dcmitype/"/>
    <ds:schemaRef ds:uri="http://purl.org/dc/terms/"/>
  </ds:schemaRefs>
</ds:datastoreItem>
</file>

<file path=customXml/itemProps3.xml><?xml version="1.0" encoding="utf-8"?>
<ds:datastoreItem xmlns:ds="http://schemas.openxmlformats.org/officeDocument/2006/customXml" ds:itemID="{2A80BEFE-7C8F-4057-BD8C-435CCDE695C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10601</TotalTime>
  <Words>419</Words>
  <Application>Microsoft Office PowerPoint</Application>
  <PresentationFormat>Widescreen</PresentationFormat>
  <Paragraphs>19</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Rockwell</vt:lpstr>
      <vt:lpstr>Tahoma</vt:lpstr>
      <vt:lpstr>Custom</vt:lpstr>
      <vt:lpstr>Wind Energy Investigation</vt:lpstr>
      <vt:lpstr>Wind Energy Overview</vt:lpstr>
      <vt:lpstr>Searching for Wind Power Sites</vt:lpstr>
      <vt:lpstr>Wind Power: Measure Wind Speed</vt:lpstr>
      <vt:lpstr>Wind Power: Observe trees</vt:lpstr>
      <vt:lpstr>Wind Power: Observe the 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Gibson, Heidi</cp:lastModifiedBy>
  <cp:revision>102</cp:revision>
  <dcterms:created xsi:type="dcterms:W3CDTF">2024-12-17T02:33:39Z</dcterms:created>
  <dcterms:modified xsi:type="dcterms:W3CDTF">2025-04-09T17:39:31Z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