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71" r:id="rId5"/>
    <p:sldId id="272" r:id="rId6"/>
    <p:sldId id="297" r:id="rId7"/>
    <p:sldId id="298" r:id="rId8"/>
    <p:sldId id="312" r:id="rId9"/>
    <p:sldId id="300" r:id="rId10"/>
    <p:sldId id="301" r:id="rId11"/>
    <p:sldId id="302" r:id="rId12"/>
    <p:sldId id="303" r:id="rId13"/>
    <p:sldId id="304" r:id="rId14"/>
    <p:sldId id="305" r:id="rId15"/>
    <p:sldId id="306" r:id="rId16"/>
    <p:sldId id="307" r:id="rId17"/>
    <p:sldId id="308"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BAC"/>
    <a:srgbClr val="008F00"/>
    <a:srgbClr val="01C2FD"/>
    <a:srgbClr val="FFC000"/>
    <a:srgbClr val="D3A02A"/>
    <a:srgbClr val="EA3F33"/>
    <a:srgbClr val="173668"/>
    <a:srgbClr val="18558B"/>
    <a:srgbClr val="60BB46"/>
    <a:srgbClr val="2B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5" autoAdjust="0"/>
    <p:restoredTop sz="93120" autoAdjust="0"/>
  </p:normalViewPr>
  <p:slideViewPr>
    <p:cSldViewPr snapToGrid="0">
      <p:cViewPr varScale="1">
        <p:scale>
          <a:sx n="100" d="100"/>
          <a:sy n="100" d="100"/>
        </p:scale>
        <p:origin x="612" y="90"/>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2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Heidi" userId="625c5426-83d3-499a-b65b-cae782d30fe8" providerId="ADAL" clId="{6BC0663F-F64C-40C3-A40E-8875CA377CE4}"/>
    <pc:docChg chg="delSld">
      <pc:chgData name="Gibson, Heidi" userId="625c5426-83d3-499a-b65b-cae782d30fe8" providerId="ADAL" clId="{6BC0663F-F64C-40C3-A40E-8875CA377CE4}" dt="2025-01-14T02:28:35.530" v="21" actId="47"/>
      <pc:docMkLst>
        <pc:docMk/>
      </pc:docMkLst>
      <pc:sldChg chg="del">
        <pc:chgData name="Gibson, Heidi" userId="625c5426-83d3-499a-b65b-cae782d30fe8" providerId="ADAL" clId="{6BC0663F-F64C-40C3-A40E-8875CA377CE4}" dt="2025-01-14T02:28:28.596" v="2" actId="47"/>
        <pc:sldMkLst>
          <pc:docMk/>
          <pc:sldMk cId="249101071" sldId="274"/>
        </pc:sldMkLst>
      </pc:sldChg>
      <pc:sldChg chg="del">
        <pc:chgData name="Gibson, Heidi" userId="625c5426-83d3-499a-b65b-cae782d30fe8" providerId="ADAL" clId="{6BC0663F-F64C-40C3-A40E-8875CA377CE4}" dt="2025-01-14T02:28:29.019" v="3" actId="47"/>
        <pc:sldMkLst>
          <pc:docMk/>
          <pc:sldMk cId="1677965726" sldId="276"/>
        </pc:sldMkLst>
      </pc:sldChg>
      <pc:sldChg chg="del">
        <pc:chgData name="Gibson, Heidi" userId="625c5426-83d3-499a-b65b-cae782d30fe8" providerId="ADAL" clId="{6BC0663F-F64C-40C3-A40E-8875CA377CE4}" dt="2025-01-14T02:28:29.435" v="4" actId="47"/>
        <pc:sldMkLst>
          <pc:docMk/>
          <pc:sldMk cId="1752597152" sldId="277"/>
        </pc:sldMkLst>
      </pc:sldChg>
      <pc:sldChg chg="del">
        <pc:chgData name="Gibson, Heidi" userId="625c5426-83d3-499a-b65b-cae782d30fe8" providerId="ADAL" clId="{6BC0663F-F64C-40C3-A40E-8875CA377CE4}" dt="2025-01-14T02:28:30.020" v="6" actId="47"/>
        <pc:sldMkLst>
          <pc:docMk/>
          <pc:sldMk cId="312571817" sldId="278"/>
        </pc:sldMkLst>
      </pc:sldChg>
      <pc:sldChg chg="del">
        <pc:chgData name="Gibson, Heidi" userId="625c5426-83d3-499a-b65b-cae782d30fe8" providerId="ADAL" clId="{6BC0663F-F64C-40C3-A40E-8875CA377CE4}" dt="2025-01-14T02:28:30.337" v="7" actId="47"/>
        <pc:sldMkLst>
          <pc:docMk/>
          <pc:sldMk cId="1064556362" sldId="281"/>
        </pc:sldMkLst>
      </pc:sldChg>
      <pc:sldChg chg="del">
        <pc:chgData name="Gibson, Heidi" userId="625c5426-83d3-499a-b65b-cae782d30fe8" providerId="ADAL" clId="{6BC0663F-F64C-40C3-A40E-8875CA377CE4}" dt="2025-01-14T02:28:30.954" v="9" actId="47"/>
        <pc:sldMkLst>
          <pc:docMk/>
          <pc:sldMk cId="884548789" sldId="282"/>
        </pc:sldMkLst>
      </pc:sldChg>
      <pc:sldChg chg="del">
        <pc:chgData name="Gibson, Heidi" userId="625c5426-83d3-499a-b65b-cae782d30fe8" providerId="ADAL" clId="{6BC0663F-F64C-40C3-A40E-8875CA377CE4}" dt="2025-01-14T02:28:27.780" v="0" actId="47"/>
        <pc:sldMkLst>
          <pc:docMk/>
          <pc:sldMk cId="831382582" sldId="283"/>
        </pc:sldMkLst>
      </pc:sldChg>
      <pc:sldChg chg="del">
        <pc:chgData name="Gibson, Heidi" userId="625c5426-83d3-499a-b65b-cae782d30fe8" providerId="ADAL" clId="{6BC0663F-F64C-40C3-A40E-8875CA377CE4}" dt="2025-01-14T02:28:31.275" v="10" actId="47"/>
        <pc:sldMkLst>
          <pc:docMk/>
          <pc:sldMk cId="977195968" sldId="284"/>
        </pc:sldMkLst>
      </pc:sldChg>
      <pc:sldChg chg="del">
        <pc:chgData name="Gibson, Heidi" userId="625c5426-83d3-499a-b65b-cae782d30fe8" providerId="ADAL" clId="{6BC0663F-F64C-40C3-A40E-8875CA377CE4}" dt="2025-01-14T02:28:32.904" v="15" actId="47"/>
        <pc:sldMkLst>
          <pc:docMk/>
          <pc:sldMk cId="1531229088" sldId="291"/>
        </pc:sldMkLst>
      </pc:sldChg>
      <pc:sldChg chg="del">
        <pc:chgData name="Gibson, Heidi" userId="625c5426-83d3-499a-b65b-cae782d30fe8" providerId="ADAL" clId="{6BC0663F-F64C-40C3-A40E-8875CA377CE4}" dt="2025-01-14T02:28:33.243" v="16" actId="47"/>
        <pc:sldMkLst>
          <pc:docMk/>
          <pc:sldMk cId="1490101841" sldId="292"/>
        </pc:sldMkLst>
      </pc:sldChg>
      <pc:sldChg chg="del">
        <pc:chgData name="Gibson, Heidi" userId="625c5426-83d3-499a-b65b-cae782d30fe8" providerId="ADAL" clId="{6BC0663F-F64C-40C3-A40E-8875CA377CE4}" dt="2025-01-14T02:28:33.874" v="18" actId="47"/>
        <pc:sldMkLst>
          <pc:docMk/>
          <pc:sldMk cId="755838110" sldId="293"/>
        </pc:sldMkLst>
      </pc:sldChg>
      <pc:sldChg chg="del">
        <pc:chgData name="Gibson, Heidi" userId="625c5426-83d3-499a-b65b-cae782d30fe8" providerId="ADAL" clId="{6BC0663F-F64C-40C3-A40E-8875CA377CE4}" dt="2025-01-14T02:28:34.174" v="19" actId="47"/>
        <pc:sldMkLst>
          <pc:docMk/>
          <pc:sldMk cId="322584319" sldId="294"/>
        </pc:sldMkLst>
      </pc:sldChg>
      <pc:sldChg chg="del">
        <pc:chgData name="Gibson, Heidi" userId="625c5426-83d3-499a-b65b-cae782d30fe8" providerId="ADAL" clId="{6BC0663F-F64C-40C3-A40E-8875CA377CE4}" dt="2025-01-14T02:28:34.644" v="20" actId="47"/>
        <pc:sldMkLst>
          <pc:docMk/>
          <pc:sldMk cId="227199329" sldId="295"/>
        </pc:sldMkLst>
      </pc:sldChg>
      <pc:sldChg chg="del">
        <pc:chgData name="Gibson, Heidi" userId="625c5426-83d3-499a-b65b-cae782d30fe8" providerId="ADAL" clId="{6BC0663F-F64C-40C3-A40E-8875CA377CE4}" dt="2025-01-14T02:28:35.530" v="21" actId="47"/>
        <pc:sldMkLst>
          <pc:docMk/>
          <pc:sldMk cId="976409459" sldId="296"/>
        </pc:sldMkLst>
      </pc:sldChg>
      <pc:sldChg chg="del">
        <pc:chgData name="Gibson, Heidi" userId="625c5426-83d3-499a-b65b-cae782d30fe8" providerId="ADAL" clId="{6BC0663F-F64C-40C3-A40E-8875CA377CE4}" dt="2025-01-14T02:28:28.218" v="1" actId="47"/>
        <pc:sldMkLst>
          <pc:docMk/>
          <pc:sldMk cId="1429276797" sldId="309"/>
        </pc:sldMkLst>
      </pc:sldChg>
      <pc:sldChg chg="del">
        <pc:chgData name="Gibson, Heidi" userId="625c5426-83d3-499a-b65b-cae782d30fe8" providerId="ADAL" clId="{6BC0663F-F64C-40C3-A40E-8875CA377CE4}" dt="2025-01-14T02:28:29.704" v="5" actId="47"/>
        <pc:sldMkLst>
          <pc:docMk/>
          <pc:sldMk cId="1135553507" sldId="310"/>
        </pc:sldMkLst>
      </pc:sldChg>
      <pc:sldChg chg="del">
        <pc:chgData name="Gibson, Heidi" userId="625c5426-83d3-499a-b65b-cae782d30fe8" providerId="ADAL" clId="{6BC0663F-F64C-40C3-A40E-8875CA377CE4}" dt="2025-01-14T02:28:31.623" v="11" actId="47"/>
        <pc:sldMkLst>
          <pc:docMk/>
          <pc:sldMk cId="3548019939" sldId="311"/>
        </pc:sldMkLst>
      </pc:sldChg>
      <pc:sldChg chg="del">
        <pc:chgData name="Gibson, Heidi" userId="625c5426-83d3-499a-b65b-cae782d30fe8" providerId="ADAL" clId="{6BC0663F-F64C-40C3-A40E-8875CA377CE4}" dt="2025-01-14T02:28:30.656" v="8" actId="47"/>
        <pc:sldMkLst>
          <pc:docMk/>
          <pc:sldMk cId="1849159137" sldId="313"/>
        </pc:sldMkLst>
      </pc:sldChg>
      <pc:sldChg chg="del">
        <pc:chgData name="Gibson, Heidi" userId="625c5426-83d3-499a-b65b-cae782d30fe8" providerId="ADAL" clId="{6BC0663F-F64C-40C3-A40E-8875CA377CE4}" dt="2025-01-14T02:28:31.940" v="12" actId="47"/>
        <pc:sldMkLst>
          <pc:docMk/>
          <pc:sldMk cId="1188931974" sldId="314"/>
        </pc:sldMkLst>
      </pc:sldChg>
      <pc:sldChg chg="del">
        <pc:chgData name="Gibson, Heidi" userId="625c5426-83d3-499a-b65b-cae782d30fe8" providerId="ADAL" clId="{6BC0663F-F64C-40C3-A40E-8875CA377CE4}" dt="2025-01-14T02:28:32.303" v="13" actId="47"/>
        <pc:sldMkLst>
          <pc:docMk/>
          <pc:sldMk cId="2724597375" sldId="315"/>
        </pc:sldMkLst>
      </pc:sldChg>
      <pc:sldChg chg="del">
        <pc:chgData name="Gibson, Heidi" userId="625c5426-83d3-499a-b65b-cae782d30fe8" providerId="ADAL" clId="{6BC0663F-F64C-40C3-A40E-8875CA377CE4}" dt="2025-01-14T02:28:32.599" v="14" actId="47"/>
        <pc:sldMkLst>
          <pc:docMk/>
          <pc:sldMk cId="1003834090" sldId="317"/>
        </pc:sldMkLst>
      </pc:sldChg>
      <pc:sldChg chg="del">
        <pc:chgData name="Gibson, Heidi" userId="625c5426-83d3-499a-b65b-cae782d30fe8" providerId="ADAL" clId="{6BC0663F-F64C-40C3-A40E-8875CA377CE4}" dt="2025-01-14T02:28:33.527" v="17" actId="47"/>
        <pc:sldMkLst>
          <pc:docMk/>
          <pc:sldMk cId="3599541349"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1/13/2025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20.png"/><Relationship Id="rId26" Type="http://schemas.openxmlformats.org/officeDocument/2006/relationships/image" Target="../media/image17.png"/><Relationship Id="rId3" Type="http://schemas.openxmlformats.org/officeDocument/2006/relationships/image" Target="../media/image7.svg"/><Relationship Id="rId21" Type="http://schemas.openxmlformats.org/officeDocument/2006/relationships/image" Target="../media/image23.png"/><Relationship Id="rId7" Type="http://schemas.openxmlformats.org/officeDocument/2006/relationships/image" Target="../media/image19.svg"/><Relationship Id="rId12" Type="http://schemas.openxmlformats.org/officeDocument/2006/relationships/image" Target="../media/image3.png"/><Relationship Id="rId17" Type="http://schemas.openxmlformats.org/officeDocument/2006/relationships/image" Target="../media/image2.png"/><Relationship Id="rId25"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5.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3.svg"/><Relationship Id="rId24" Type="http://schemas.openxmlformats.org/officeDocument/2006/relationships/image" Target="../media/image1.png"/><Relationship Id="rId5" Type="http://schemas.openxmlformats.org/officeDocument/2006/relationships/image" Target="../media/image9.svg"/><Relationship Id="rId15" Type="http://schemas.openxmlformats.org/officeDocument/2006/relationships/image" Target="../media/image4.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1.svg"/><Relationship Id="rId14" Type="http://schemas.openxmlformats.org/officeDocument/2006/relationships/image" Target="../media/image15.svg"/><Relationship Id="rId22" Type="http://schemas.openxmlformats.org/officeDocument/2006/relationships/image" Target="../media/image24.png"/><Relationship Id="rId27"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768076" y="5438826"/>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408" y="5771974"/>
            <a:ext cx="862888" cy="862888"/>
          </a:xfrm>
          <a:prstGeom prst="rect">
            <a:avLst/>
          </a:prstGeom>
        </p:spPr>
      </p:pic>
      <p:sp>
        <p:nvSpPr>
          <p:cNvPr id="3" name="Rectangle 2"/>
          <p:cNvSpPr/>
          <p:nvPr userDrawn="1"/>
        </p:nvSpPr>
        <p:spPr>
          <a:xfrm>
            <a:off x="-19929" y="-1"/>
            <a:ext cx="1121298" cy="5499848"/>
          </a:xfrm>
          <a:prstGeom prst="rect">
            <a:avLst/>
          </a:prstGeom>
          <a:solidFill>
            <a:srgbClr val="4E9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9867" y="4408"/>
            <a:ext cx="640080" cy="3553349"/>
          </a:xfrm>
          <a:prstGeom prst="rect">
            <a:avLst/>
          </a:prstGeom>
          <a:solidFill>
            <a:srgbClr val="C4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34703" y="13446"/>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935303" y="13446"/>
            <a:ext cx="640080" cy="3553349"/>
          </a:xfrm>
          <a:prstGeom prst="rect">
            <a:avLst/>
          </a:prstGeom>
          <a:solidFill>
            <a:srgbClr val="9025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329635" y="4408"/>
            <a:ext cx="640080" cy="3553349"/>
          </a:xfrm>
          <a:prstGeom prst="rect">
            <a:avLst/>
          </a:prstGeom>
          <a:solidFill>
            <a:srgbClr val="E34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20139" y="13446"/>
            <a:ext cx="640080" cy="3553349"/>
          </a:xfrm>
          <a:prstGeom prst="rect">
            <a:avLst/>
          </a:prstGeom>
          <a:solidFill>
            <a:srgbClr val="ED6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242636" y="13436"/>
            <a:ext cx="640080" cy="3553349"/>
          </a:xfrm>
          <a:prstGeom prst="rect">
            <a:avLst/>
          </a:prstGeom>
          <a:solidFill>
            <a:srgbClr val="F6B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519925" y="13436"/>
            <a:ext cx="640080" cy="3553349"/>
          </a:xfrm>
          <a:prstGeom prst="rect">
            <a:avLst/>
          </a:prstGeom>
          <a:solidFill>
            <a:srgbClr val="4AA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041224" y="13446"/>
            <a:ext cx="640080" cy="3553349"/>
          </a:xfrm>
          <a:prstGeom prst="rect">
            <a:avLst/>
          </a:prstGeom>
          <a:solidFill>
            <a:srgbClr val="F29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745118" y="13446"/>
            <a:ext cx="640080" cy="3553349"/>
          </a:xfrm>
          <a:prstGeom prst="rect">
            <a:avLst/>
          </a:prstGeom>
          <a:solidFill>
            <a:srgbClr val="CF8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3885" y="13446"/>
            <a:ext cx="640080" cy="3553349"/>
          </a:xfrm>
          <a:prstGeom prst="rect">
            <a:avLst/>
          </a:prstGeom>
          <a:solidFill>
            <a:srgbClr val="4877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461864" y="13446"/>
            <a:ext cx="640080" cy="3553349"/>
          </a:xfrm>
          <a:prstGeom prst="rect">
            <a:avLst/>
          </a:prstGeom>
          <a:solidFill>
            <a:srgbClr val="1855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836772" y="4408"/>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0150442" y="13446"/>
            <a:ext cx="640080" cy="3553349"/>
          </a:xfrm>
          <a:prstGeom prst="rect">
            <a:avLst/>
          </a:prstGeom>
          <a:solidFill>
            <a:srgbClr val="173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8780561" y="13436"/>
            <a:ext cx="640080" cy="3553349"/>
          </a:xfrm>
          <a:prstGeom prst="rect">
            <a:avLst/>
          </a:prstGeom>
          <a:solidFill>
            <a:srgbClr val="60BB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8104330" y="4408"/>
            <a:ext cx="640080" cy="3553349"/>
          </a:xfrm>
          <a:prstGeom prst="rect">
            <a:avLst/>
          </a:prstGeom>
          <a:solidFill>
            <a:srgbClr val="2B7D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539339" y="4408"/>
            <a:ext cx="640080" cy="3553349"/>
          </a:xfrm>
          <a:prstGeom prst="rect">
            <a:avLst/>
          </a:prstGeom>
          <a:solidFill>
            <a:srgbClr val="D3A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400903" y="678387"/>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343275" y="3885862"/>
            <a:ext cx="9620000"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24025"/>
            <a:ext cx="10924717" cy="459943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extLst>
      <p:ext uri="{BB962C8B-B14F-4D97-AF65-F5344CB8AC3E}">
        <p14:creationId xmlns:p14="http://schemas.microsoft.com/office/powerpoint/2010/main" val="31431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12192000" cy="392016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Understand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616547" y="4696213"/>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443" r="11447"/>
          <a:stretch/>
        </p:blipFill>
        <p:spPr>
          <a:xfrm>
            <a:off x="192504" y="4394216"/>
            <a:ext cx="2424043" cy="20944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4287520" cy="6858000"/>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47940"/>
            <a:ext cx="7191488" cy="492202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 (Optional):</a:t>
            </a:r>
          </a:p>
          <a:p>
            <a:pPr lvl="0"/>
            <a:r>
              <a:rPr lang="en-US" dirty="0"/>
              <a:t>Understand Investigation:</a:t>
            </a:r>
          </a:p>
          <a:p>
            <a:pPr lvl="0"/>
            <a:r>
              <a:rPr lang="en-US" dirty="0"/>
              <a:t>Understand Investigation Extension (optional):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4431552" y="70488"/>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endParaRPr lang="en-US" b="1" dirty="0"/>
          </a:p>
        </p:txBody>
      </p:sp>
      <p:pic>
        <p:nvPicPr>
          <p:cNvPr id="12" name="Picture 11"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2"/>
          <a:stretch>
            <a:fillRect/>
          </a:stretch>
        </p:blipFill>
        <p:spPr>
          <a:xfrm>
            <a:off x="10202778" y="134264"/>
            <a:ext cx="2200014" cy="1313676"/>
          </a:xfrm>
          <a:prstGeom prst="rect">
            <a:avLst/>
          </a:prstGeom>
        </p:spPr>
      </p:pic>
      <p:sp>
        <p:nvSpPr>
          <p:cNvPr id="16"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2" name="Title 1">
            <a:extLst>
              <a:ext uri="{FF2B5EF4-FFF2-40B4-BE49-F238E27FC236}">
                <a16:creationId xmlns:a16="http://schemas.microsoft.com/office/drawing/2014/main" id="{7EA26B27-5902-2E2D-792D-6E7A1DCEBF80}"/>
              </a:ext>
            </a:extLst>
          </p:cNvPr>
          <p:cNvSpPr>
            <a:spLocks noGrp="1"/>
          </p:cNvSpPr>
          <p:nvPr>
            <p:ph type="title" hasCustomPrompt="1"/>
          </p:nvPr>
        </p:nvSpPr>
        <p:spPr>
          <a:xfrm>
            <a:off x="4431552" y="118389"/>
            <a:ext cx="6236448" cy="1325563"/>
          </a:xfrm>
        </p:spPr>
        <p:txBody>
          <a:bodyPr/>
          <a:lstStyle>
            <a:lvl1pPr>
              <a:defRPr b="1"/>
            </a:lvl1p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2"/>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63034"/>
            <a:ext cx="10924717" cy="413720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84917"/>
            <a:ext cx="7221166" cy="549387"/>
          </a:xfrm>
        </p:spPr>
        <p:txBody>
          <a:bodyPr>
            <a:normAutofit/>
          </a:bodyPr>
          <a:lstStyle>
            <a:lvl1pPr marL="0" indent="0" algn="ctr">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221166" cy="1264872"/>
          </a:xfrm>
        </p:spPr>
        <p:txBody>
          <a:bodyPr/>
          <a:lstStyle>
            <a:lvl1pPr algn="ctr">
              <a:defRPr b="1"/>
            </a:lvl1pPr>
          </a:lstStyle>
          <a:p>
            <a:r>
              <a:rPr lang="en-US" dirty="0"/>
              <a:t>Click to add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34304"/>
            <a:ext cx="10924717" cy="436593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355674" cy="1264872"/>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85648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45914"/>
            <a:ext cx="10924717" cy="4154323"/>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44913"/>
            <a:ext cx="8756044" cy="599555"/>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802313" y="323849"/>
            <a:ext cx="8756045" cy="749731"/>
          </a:xfrm>
        </p:spPr>
        <p:txBody>
          <a:bodyPr/>
          <a:lstStyle>
            <a:lvl1pPr>
              <a:defRPr b="1"/>
            </a:lvl1pPr>
          </a:lstStyle>
          <a:p>
            <a:r>
              <a:rPr lang="en-US" dirty="0"/>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2125"/>
            <a:ext cx="10924717" cy="4538112"/>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364287" y="323849"/>
            <a:ext cx="9194071" cy="749731"/>
          </a:xfrm>
        </p:spPr>
        <p:txBody>
          <a:bodyPr/>
          <a:lstStyle>
            <a:lvl1pPr>
              <a:defRPr b="1"/>
            </a:lvl1pPr>
          </a:lstStyle>
          <a:p>
            <a:r>
              <a:rPr lang="en-US" dirty="0"/>
              <a:t>Click to add title</a:t>
            </a:r>
          </a:p>
        </p:txBody>
      </p:sp>
    </p:spTree>
    <p:extLst>
      <p:ext uri="{BB962C8B-B14F-4D97-AF65-F5344CB8AC3E}">
        <p14:creationId xmlns:p14="http://schemas.microsoft.com/office/powerpoint/2010/main" val="382984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206735"/>
            <a:ext cx="10924717" cy="411672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6" y="1366581"/>
            <a:ext cx="9628528" cy="559873"/>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81175"/>
            <a:ext cx="10924717" cy="454228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extLst>
      <p:ext uri="{BB962C8B-B14F-4D97-AF65-F5344CB8AC3E}">
        <p14:creationId xmlns:p14="http://schemas.microsoft.com/office/powerpoint/2010/main" val="50887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B7AD5B-62F9-2B30-58B1-D2952321778E}"/>
              </a:ext>
            </a:extLst>
          </p:cNvPr>
          <p:cNvSpPr/>
          <p:nvPr userDrawn="1"/>
        </p:nvSpPr>
        <p:spPr>
          <a:xfrm flipH="1">
            <a:off x="0" y="0"/>
            <a:ext cx="12192000" cy="39303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Act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72324"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2" name="Picture 11"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3"/>
          <a:stretch>
            <a:fillRect/>
          </a:stretch>
        </p:blipFill>
        <p:spPr>
          <a:xfrm>
            <a:off x="50076" y="4094989"/>
            <a:ext cx="2313405" cy="24173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i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Lesson Overview</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p:ph type="body" sz="quarter" idx="10" hasCustomPrompt="1"/>
          </p:nvPr>
        </p:nvSpPr>
        <p:spPr>
          <a:xfrm>
            <a:off x="515569" y="1315916"/>
            <a:ext cx="8178363" cy="642938"/>
          </a:xfrm>
        </p:spPr>
        <p:txBody>
          <a:bodyPr tIns="0">
            <a:noAutofit/>
          </a:bodyPr>
          <a:lstStyle>
            <a:lvl1pPr marL="0" indent="0">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Essential Understanding: </a:t>
            </a:r>
          </a:p>
        </p:txBody>
      </p:sp>
      <p:sp>
        <p:nvSpPr>
          <p:cNvPr id="45" name="Text Placeholder 43">
            <a:extLst>
              <a:ext uri="{FF2B5EF4-FFF2-40B4-BE49-F238E27FC236}">
                <a16:creationId xmlns:a16="http://schemas.microsoft.com/office/drawing/2014/main" id="{9DD84C2B-121B-74A9-6362-C8FCD9883B65}"/>
              </a:ext>
            </a:extLst>
          </p:cNvPr>
          <p:cNvSpPr>
            <a:spLocks noGrp="1"/>
          </p:cNvSpPr>
          <p:nvPr>
            <p:ph type="body" sz="quarter" idx="11" hasCustomPrompt="1"/>
          </p:nvPr>
        </p:nvSpPr>
        <p:spPr>
          <a:xfrm>
            <a:off x="519808" y="4641591"/>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Discover: </a:t>
            </a:r>
            <a:endParaRPr lang="en-US" dirty="0"/>
          </a:p>
        </p:txBody>
      </p:sp>
      <p:pic>
        <p:nvPicPr>
          <p:cNvPr id="33" name="Picture 32"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8846323" y="1962031"/>
            <a:ext cx="2471279" cy="2582348"/>
          </a:xfrm>
          <a:prstGeom prst="rect">
            <a:avLst/>
          </a:prstGeom>
        </p:spPr>
      </p:pic>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583" r="14738"/>
          <a:stretch/>
        </p:blipFill>
        <p:spPr>
          <a:xfrm>
            <a:off x="4766033" y="2243575"/>
            <a:ext cx="2575299" cy="2341347"/>
          </a:xfrm>
          <a:prstGeom prst="rect">
            <a:avLst/>
          </a:prstGeom>
        </p:spPr>
      </p:pic>
      <p:pic>
        <p:nvPicPr>
          <p:cNvPr id="35" name="Picture 34"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4"/>
          <a:stretch>
            <a:fillRect/>
          </a:stretch>
        </p:blipFill>
        <p:spPr>
          <a:xfrm>
            <a:off x="515569" y="2052889"/>
            <a:ext cx="2745473" cy="2400632"/>
          </a:xfrm>
          <a:prstGeom prst="rect">
            <a:avLst/>
          </a:prstGeom>
        </p:spPr>
      </p:pic>
      <p:sp>
        <p:nvSpPr>
          <p:cNvPr id="37" name="Text Placeholder 43">
            <a:extLst>
              <a:ext uri="{FF2B5EF4-FFF2-40B4-BE49-F238E27FC236}">
                <a16:creationId xmlns:a16="http://schemas.microsoft.com/office/drawing/2014/main" id="{9DD84C2B-121B-74A9-6362-C8FCD9883B65}"/>
              </a:ext>
            </a:extLst>
          </p:cNvPr>
          <p:cNvSpPr>
            <a:spLocks noGrp="1"/>
          </p:cNvSpPr>
          <p:nvPr>
            <p:ph type="body" sz="quarter" idx="26" hasCustomPrompt="1"/>
          </p:nvPr>
        </p:nvSpPr>
        <p:spPr>
          <a:xfrm>
            <a:off x="4766033" y="4635722"/>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Understand: </a:t>
            </a:r>
            <a:endParaRPr lang="en-US" dirty="0"/>
          </a:p>
        </p:txBody>
      </p:sp>
      <p:sp>
        <p:nvSpPr>
          <p:cNvPr id="38" name="Text Placeholder 43">
            <a:extLst>
              <a:ext uri="{FF2B5EF4-FFF2-40B4-BE49-F238E27FC236}">
                <a16:creationId xmlns:a16="http://schemas.microsoft.com/office/drawing/2014/main" id="{9DD84C2B-121B-74A9-6362-C8FCD9883B65}"/>
              </a:ext>
            </a:extLst>
          </p:cNvPr>
          <p:cNvSpPr>
            <a:spLocks noGrp="1"/>
          </p:cNvSpPr>
          <p:nvPr>
            <p:ph type="body" sz="quarter" idx="27" hasCustomPrompt="1"/>
          </p:nvPr>
        </p:nvSpPr>
        <p:spPr>
          <a:xfrm>
            <a:off x="8798561" y="4650240"/>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Act: </a:t>
            </a:r>
            <a:endParaRPr lang="en-US" dirty="0"/>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B7AD5B-62F9-2B30-58B1-D2952321778E}"/>
              </a:ext>
            </a:extLst>
          </p:cNvPr>
          <p:cNvSpPr/>
          <p:nvPr userDrawn="1"/>
        </p:nvSpPr>
        <p:spPr>
          <a:xfrm flipH="1">
            <a:off x="0" y="0"/>
            <a:ext cx="4287520" cy="6858000"/>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527326"/>
            <a:ext cx="7191488" cy="496134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 (Optional):</a:t>
            </a:r>
          </a:p>
          <a:p>
            <a:pPr lvl="0"/>
            <a:r>
              <a:rPr lang="en-US" dirty="0"/>
              <a:t>Act Investigation:</a:t>
            </a:r>
          </a:p>
          <a:p>
            <a:pPr lvl="0"/>
            <a:r>
              <a:rPr lang="en-US" dirty="0"/>
              <a:t>Act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10342268" y="67851"/>
            <a:ext cx="1691880" cy="1767920"/>
          </a:xfrm>
          <a:prstGeom prst="rect">
            <a:avLst/>
          </a:prstGeom>
        </p:spPr>
      </p:pic>
      <p:sp>
        <p:nvSpPr>
          <p:cNvPr id="19"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4" name="Title 3">
            <a:extLst>
              <a:ext uri="{FF2B5EF4-FFF2-40B4-BE49-F238E27FC236}">
                <a16:creationId xmlns:a16="http://schemas.microsoft.com/office/drawing/2014/main" id="{6A2AEA16-48EB-F08C-35F4-F05A42299B3D}"/>
              </a:ext>
            </a:extLst>
          </p:cNvPr>
          <p:cNvSpPr>
            <a:spLocks noGrp="1"/>
          </p:cNvSpPr>
          <p:nvPr>
            <p:ph type="title" hasCustomPrompt="1"/>
          </p:nvPr>
        </p:nvSpPr>
        <p:spPr>
          <a:xfrm>
            <a:off x="4431552" y="201763"/>
            <a:ext cx="5798298" cy="1325563"/>
          </a:xfrm>
        </p:spPr>
        <p:txBody>
          <a:bodyPr/>
          <a:lstStyle>
            <a:lvl1pPr>
              <a:defRPr b="1"/>
            </a:lvl1pPr>
          </a:lstStyle>
          <a:p>
            <a:r>
              <a:rPr lang="en-US" dirty="0"/>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263806"/>
            <a:ext cx="10924717" cy="4036431"/>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402672"/>
            <a:ext cx="7221166" cy="545942"/>
          </a:xfrm>
        </p:spPr>
        <p:txBody>
          <a:bodyPr>
            <a:normAutofit/>
          </a:bodyPr>
          <a:lstStyle>
            <a:lvl1pPr marL="0" indent="0" algn="ctr">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802313" y="-15006"/>
            <a:ext cx="7221167" cy="1297278"/>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163250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48614"/>
            <a:ext cx="10924717" cy="435162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636668" y="-15006"/>
            <a:ext cx="7439488" cy="1297278"/>
          </a:xfrm>
        </p:spPr>
        <p:txBody>
          <a:bodyPr/>
          <a:lstStyle>
            <a:lvl1pPr algn="ctr">
              <a:defRPr b="1"/>
            </a:lvl1pPr>
          </a:lstStyle>
          <a:p>
            <a:r>
              <a:rPr lang="en-US" dirty="0"/>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095130"/>
            <a:ext cx="10924717" cy="4205107"/>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42962"/>
            <a:ext cx="8756044" cy="519508"/>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802314" y="384199"/>
            <a:ext cx="8756044" cy="751252"/>
          </a:xfrm>
        </p:spPr>
        <p:txBody>
          <a:bodyPr/>
          <a:lstStyle>
            <a:lvl1pPr>
              <a:defRPr b="1"/>
            </a:lvl1pPr>
          </a:lstStyle>
          <a:p>
            <a:r>
              <a:rPr lang="en-US" dirty="0"/>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4511"/>
            <a:ext cx="10924717" cy="4535726"/>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802314" y="384199"/>
            <a:ext cx="7667625" cy="760164"/>
          </a:xfrm>
        </p:spPr>
        <p:txBody>
          <a:bodyPr/>
          <a:lstStyle>
            <a:lvl1pPr>
              <a:defRPr b="1"/>
            </a:lvl1pPr>
          </a:lstStyle>
          <a:p>
            <a:r>
              <a:rPr lang="en-US" dirty="0"/>
              <a:t>Click to add title</a:t>
            </a:r>
          </a:p>
        </p:txBody>
      </p:sp>
    </p:spTree>
    <p:extLst>
      <p:ext uri="{BB962C8B-B14F-4D97-AF65-F5344CB8AC3E}">
        <p14:creationId xmlns:p14="http://schemas.microsoft.com/office/powerpoint/2010/main" val="2379418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104008"/>
            <a:ext cx="10924717" cy="4219447"/>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3146" y="1391213"/>
            <a:ext cx="9650663" cy="478636"/>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9641401" cy="890588"/>
          </a:xfrm>
        </p:spPr>
        <p:txBody>
          <a:bodyPr/>
          <a:lstStyle>
            <a:lvl1pPr>
              <a:defRPr b="1"/>
            </a:lvl1pPr>
          </a:lstStyle>
          <a:p>
            <a:r>
              <a:rPr lang="en-US" dirty="0"/>
              <a:t>Click to add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52600"/>
            <a:ext cx="10924717" cy="4570855"/>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9534870" cy="890588"/>
          </a:xfrm>
        </p:spPr>
        <p:txBody>
          <a:bodyPr/>
          <a:lstStyle>
            <a:lvl1pPr>
              <a:defRPr b="1"/>
            </a:lvl1pPr>
          </a:lstStyle>
          <a:p>
            <a:r>
              <a:rPr lang="en-US" dirty="0"/>
              <a:t>Click to add title</a:t>
            </a:r>
          </a:p>
        </p:txBody>
      </p:sp>
    </p:spTree>
    <p:extLst>
      <p:ext uri="{BB962C8B-B14F-4D97-AF65-F5344CB8AC3E}">
        <p14:creationId xmlns:p14="http://schemas.microsoft.com/office/powerpoint/2010/main" val="94229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Glossary</a:t>
            </a:r>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4" name="Text Placeholder 3">
            <a:extLst>
              <a:ext uri="{FF2B5EF4-FFF2-40B4-BE49-F238E27FC236}">
                <a16:creationId xmlns:a16="http://schemas.microsoft.com/office/drawing/2014/main" id="{36E95231-6C47-A4AB-146A-3B3BC7F2A29B}"/>
              </a:ext>
            </a:extLst>
          </p:cNvPr>
          <p:cNvSpPr>
            <a:spLocks noGrp="1"/>
          </p:cNvSpPr>
          <p:nvPr>
            <p:ph type="body" sz="quarter" idx="10" hasCustomPrompt="1"/>
          </p:nvPr>
        </p:nvSpPr>
        <p:spPr>
          <a:xfrm>
            <a:off x="515938" y="1527175"/>
            <a:ext cx="11493500" cy="4492625"/>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1"/>
            <a:r>
              <a:rPr lang="en-US" dirty="0"/>
              <a:t>Click to add glossary words</a:t>
            </a:r>
          </a:p>
        </p:txBody>
      </p:sp>
    </p:spTree>
    <p:extLst>
      <p:ext uri="{BB962C8B-B14F-4D97-AF65-F5344CB8AC3E}">
        <p14:creationId xmlns:p14="http://schemas.microsoft.com/office/powerpoint/2010/main" val="378745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5107" y="4566822"/>
            <a:ext cx="1747228" cy="1747228"/>
          </a:xfrm>
          <a:prstGeom prst="rect">
            <a:avLst/>
          </a:prstGeom>
        </p:spPr>
      </p:pic>
      <p:pic>
        <p:nvPicPr>
          <p:cNvPr id="9"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8895" y="2972520"/>
            <a:ext cx="1385821" cy="1385821"/>
          </a:xfrm>
          <a:prstGeom prst="rect">
            <a:avLst/>
          </a:prstGeom>
        </p:spPr>
      </p:pic>
      <p:pic>
        <p:nvPicPr>
          <p:cNvPr id="10" name="Graphic 9">
            <a:extLst>
              <a:ext uri="{FF2B5EF4-FFF2-40B4-BE49-F238E27FC236}">
                <a16:creationId xmlns:a16="http://schemas.microsoft.com/office/drawing/2014/main" id="{1A2DC491-EA74-1A63-78D5-3236C8B0D4D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6740" y="4586054"/>
            <a:ext cx="1645260" cy="1645260"/>
          </a:xfrm>
          <a:prstGeom prst="rect">
            <a:avLst/>
          </a:prstGeom>
        </p:spPr>
      </p:pic>
      <p:pic>
        <p:nvPicPr>
          <p:cNvPr id="1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74225" y="3261863"/>
            <a:ext cx="1182816" cy="1182816"/>
          </a:xfrm>
          <a:prstGeom prst="rect">
            <a:avLst/>
          </a:prstGeom>
        </p:spPr>
      </p:pic>
      <p:pic>
        <p:nvPicPr>
          <p:cNvPr id="1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5804" y="5372414"/>
            <a:ext cx="1118205" cy="1118205"/>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86198" y="116366"/>
            <a:ext cx="3175540" cy="1055927"/>
          </a:xfrm>
        </p:spPr>
        <p:txBody>
          <a:bodyPr anchor="ctr">
            <a:normAutofit/>
          </a:bodyPr>
          <a:lstStyle>
            <a:lvl1pPr algn="ctr">
              <a:defRPr sz="6000">
                <a:solidFill>
                  <a:schemeClr val="tx1"/>
                </a:solidFill>
              </a:defRPr>
            </a:lvl1pPr>
          </a:lstStyle>
          <a:p>
            <a:r>
              <a:rPr lang="en-US" dirty="0"/>
              <a:t>Symbols</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12"/>
          <a:stretch>
            <a:fillRect/>
          </a:stretch>
        </p:blipFill>
        <p:spPr>
          <a:xfrm>
            <a:off x="4211462" y="5017078"/>
            <a:ext cx="1691880" cy="1767920"/>
          </a:xfrm>
          <a:prstGeom prst="rect">
            <a:avLst/>
          </a:prstGeom>
        </p:spPr>
      </p:pic>
      <p:pic>
        <p:nvPicPr>
          <p:cNvPr id="1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5114" r="15244"/>
          <a:stretch/>
        </p:blipFill>
        <p:spPr>
          <a:xfrm>
            <a:off x="10659809" y="2654778"/>
            <a:ext cx="1186387" cy="1703563"/>
          </a:xfrm>
          <a:prstGeom prst="rect">
            <a:avLst/>
          </a:prstGeom>
        </p:spPr>
      </p:pic>
      <p:pic>
        <p:nvPicPr>
          <p:cNvPr id="16" name="Picture 15"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15"/>
          <a:stretch>
            <a:fillRect/>
          </a:stretch>
        </p:blipFill>
        <p:spPr>
          <a:xfrm>
            <a:off x="3610526" y="3229907"/>
            <a:ext cx="2629770" cy="1570293"/>
          </a:xfrm>
          <a:prstGeom prst="rect">
            <a:avLst/>
          </a:prstGeom>
        </p:spPr>
      </p:pic>
      <p:pic>
        <p:nvPicPr>
          <p:cNvPr id="18" name="Picture 17"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16"/>
          <a:stretch>
            <a:fillRect/>
          </a:stretch>
        </p:blipFill>
        <p:spPr>
          <a:xfrm>
            <a:off x="4118318" y="1352682"/>
            <a:ext cx="1787624" cy="1563092"/>
          </a:xfrm>
          <a:prstGeom prst="rect">
            <a:avLst/>
          </a:prstGeom>
        </p:spPr>
      </p:pic>
      <p:pic>
        <p:nvPicPr>
          <p:cNvPr id="36" name="Picture 35">
            <a:extLst>
              <a:ext uri="{FF2B5EF4-FFF2-40B4-BE49-F238E27FC236}">
                <a16:creationId xmlns:a16="http://schemas.microsoft.com/office/drawing/2014/main" id="{E52436D3-97AB-EA58-FCD8-68E3D9EB091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0334" y="5006843"/>
            <a:ext cx="1687984" cy="1687984"/>
          </a:xfrm>
          <a:prstGeom prst="rect">
            <a:avLst/>
          </a:prstGeom>
        </p:spPr>
      </p:pic>
      <p:pic>
        <p:nvPicPr>
          <p:cNvPr id="38" name="Picture 37">
            <a:extLst>
              <a:ext uri="{FF2B5EF4-FFF2-40B4-BE49-F238E27FC236}">
                <a16:creationId xmlns:a16="http://schemas.microsoft.com/office/drawing/2014/main" id="{60AB093A-50E3-9BED-96BE-4CB9917ABA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6769" y="3188627"/>
            <a:ext cx="1844059" cy="1642065"/>
          </a:xfrm>
          <a:prstGeom prst="rect">
            <a:avLst/>
          </a:prstGeom>
        </p:spPr>
      </p:pic>
      <p:pic>
        <p:nvPicPr>
          <p:cNvPr id="39" name="Picture 38">
            <a:extLst>
              <a:ext uri="{FF2B5EF4-FFF2-40B4-BE49-F238E27FC236}">
                <a16:creationId xmlns:a16="http://schemas.microsoft.com/office/drawing/2014/main" id="{BC8C06FB-1CCC-0222-1970-34B052FFF62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73968" y="1424190"/>
            <a:ext cx="1507228" cy="1507228"/>
          </a:xfrm>
          <a:prstGeom prst="rect">
            <a:avLst/>
          </a:prstGeom>
        </p:spPr>
      </p:pic>
      <p:pic>
        <p:nvPicPr>
          <p:cNvPr id="40" name="Picture 39">
            <a:extLst>
              <a:ext uri="{FF2B5EF4-FFF2-40B4-BE49-F238E27FC236}">
                <a16:creationId xmlns:a16="http://schemas.microsoft.com/office/drawing/2014/main" id="{4DF44CF5-8F20-222D-21F4-E6B940C4F38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17992" y="5006843"/>
            <a:ext cx="1680209" cy="1590399"/>
          </a:xfrm>
          <a:prstGeom prst="rect">
            <a:avLst/>
          </a:prstGeom>
        </p:spPr>
      </p:pic>
      <p:pic>
        <p:nvPicPr>
          <p:cNvPr id="41" name="Picture 40">
            <a:extLst>
              <a:ext uri="{FF2B5EF4-FFF2-40B4-BE49-F238E27FC236}">
                <a16:creationId xmlns:a16="http://schemas.microsoft.com/office/drawing/2014/main" id="{121BD45D-93EA-576A-8A0A-AE3272360AA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63443" y="3188627"/>
            <a:ext cx="1317753" cy="1584455"/>
          </a:xfrm>
          <a:prstGeom prst="rect">
            <a:avLst/>
          </a:prstGeom>
        </p:spPr>
      </p:pic>
      <p:pic>
        <p:nvPicPr>
          <p:cNvPr id="42" name="Picture 41">
            <a:extLst>
              <a:ext uri="{FF2B5EF4-FFF2-40B4-BE49-F238E27FC236}">
                <a16:creationId xmlns:a16="http://schemas.microsoft.com/office/drawing/2014/main" id="{810C5492-8F0F-89DC-E1B9-47D0F7FB2F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5767" y="1435404"/>
            <a:ext cx="1614875" cy="1597249"/>
          </a:xfrm>
          <a:prstGeom prst="rect">
            <a:avLst/>
          </a:prstGeom>
          <a:solidFill>
            <a:srgbClr val="00A1DD">
              <a:alpha val="0"/>
            </a:srgbClr>
          </a:solidFill>
        </p:spPr>
      </p:pic>
      <p:pic>
        <p:nvPicPr>
          <p:cNvPr id="43" name="Picture 42">
            <a:extLst>
              <a:ext uri="{FF2B5EF4-FFF2-40B4-BE49-F238E27FC236}">
                <a16:creationId xmlns:a16="http://schemas.microsoft.com/office/drawing/2014/main" id="{9FADE8F2-E92E-1BF0-CC4E-92061BE7E99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664348" y="219325"/>
            <a:ext cx="6802569" cy="916680"/>
          </a:xfrm>
          <a:prstGeom prst="rect">
            <a:avLst/>
          </a:prstGeom>
        </p:spPr>
      </p:pic>
      <p:pic>
        <p:nvPicPr>
          <p:cNvPr id="44" name="Picture 43">
            <a:extLst>
              <a:ext uri="{FF2B5EF4-FFF2-40B4-BE49-F238E27FC236}">
                <a16:creationId xmlns:a16="http://schemas.microsoft.com/office/drawing/2014/main" id="{FFF23187-F68F-28ED-3DE2-13895540D987}"/>
              </a:ext>
            </a:extLst>
          </p:cNvPr>
          <p:cNvPicPr>
            <a:picLocks noChangeAspect="1"/>
          </p:cNvPicPr>
          <p:nvPr userDrawn="1"/>
        </p:nvPicPr>
        <p:blipFill>
          <a:blip r:embed="rId24"/>
          <a:srcRect l="26072" t="21587" r="27768" b="65238"/>
          <a:stretch/>
        </p:blipFill>
        <p:spPr>
          <a:xfrm>
            <a:off x="7198031" y="1494086"/>
            <a:ext cx="4748126" cy="762272"/>
          </a:xfrm>
          <a:prstGeom prst="rect">
            <a:avLst/>
          </a:prstGeom>
        </p:spPr>
      </p:pic>
      <p:pic>
        <p:nvPicPr>
          <p:cNvPr id="3" name="Picture 2" descr="A blue binoculars with black background&#10;&#10;Description automatically generated">
            <a:extLst>
              <a:ext uri="{FF2B5EF4-FFF2-40B4-BE49-F238E27FC236}">
                <a16:creationId xmlns:a16="http://schemas.microsoft.com/office/drawing/2014/main" id="{E83BFFAA-2E8B-7A9F-1CAA-732E27504638}"/>
              </a:ext>
            </a:extLst>
          </p:cNvPr>
          <p:cNvPicPr>
            <a:picLocks noChangeAspect="1"/>
          </p:cNvPicPr>
          <p:nvPr userDrawn="1"/>
        </p:nvPicPr>
        <p:blipFill>
          <a:blip r:embed="rId25"/>
          <a:stretch>
            <a:fillRect/>
          </a:stretch>
        </p:blipFill>
        <p:spPr>
          <a:xfrm>
            <a:off x="6143064" y="1875222"/>
            <a:ext cx="1023299" cy="857254"/>
          </a:xfrm>
          <a:prstGeom prst="rect">
            <a:avLst/>
          </a:prstGeom>
        </p:spPr>
      </p:pic>
      <p:pic>
        <p:nvPicPr>
          <p:cNvPr id="4" name="Picture 3" descr="A yellow globe with a magnifying glass&#10;&#10;Description automatically generated">
            <a:extLst>
              <a:ext uri="{FF2B5EF4-FFF2-40B4-BE49-F238E27FC236}">
                <a16:creationId xmlns:a16="http://schemas.microsoft.com/office/drawing/2014/main" id="{D1F81F66-2ECE-B80E-A1E4-C6F00FDEE45C}"/>
              </a:ext>
            </a:extLst>
          </p:cNvPr>
          <p:cNvPicPr>
            <a:picLocks noChangeAspect="1"/>
          </p:cNvPicPr>
          <p:nvPr userDrawn="1"/>
        </p:nvPicPr>
        <p:blipFill>
          <a:blip r:embed="rId26"/>
          <a:stretch>
            <a:fillRect/>
          </a:stretch>
        </p:blipFill>
        <p:spPr>
          <a:xfrm>
            <a:off x="9210281" y="4874982"/>
            <a:ext cx="1336460" cy="1356331"/>
          </a:xfrm>
          <a:prstGeom prst="rect">
            <a:avLst/>
          </a:prstGeom>
        </p:spPr>
      </p:pic>
      <p:pic>
        <p:nvPicPr>
          <p:cNvPr id="5" name="Picture 4">
            <a:extLst>
              <a:ext uri="{FF2B5EF4-FFF2-40B4-BE49-F238E27FC236}">
                <a16:creationId xmlns:a16="http://schemas.microsoft.com/office/drawing/2014/main" id="{C7E10E21-F5D0-63EB-D3CB-2366399B1817}"/>
              </a:ext>
              <a:ext uri="{C183D7F6-B498-43B3-948B-1728B52AA6E4}">
                <adec:decorative xmlns:adec="http://schemas.microsoft.com/office/drawing/2017/decorative" val="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291394" y="3261863"/>
            <a:ext cx="1276350" cy="13551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D992B0-A519-A120-5871-8CEDBBE5696A}"/>
              </a:ext>
            </a:extLst>
          </p:cNvPr>
          <p:cNvSpPr/>
          <p:nvPr userDrawn="1"/>
        </p:nvSpPr>
        <p:spPr>
          <a:xfrm>
            <a:off x="0" y="10156"/>
            <a:ext cx="12192000" cy="392016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Discover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08155"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27" name="Picture 26"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3"/>
          <a:stretch>
            <a:fillRect/>
          </a:stretch>
        </p:blipFill>
        <p:spPr>
          <a:xfrm>
            <a:off x="287855" y="4177534"/>
            <a:ext cx="2220300" cy="1941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5"/>
            <a:ext cx="4287520" cy="6847845"/>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98712"/>
            <a:ext cx="7191488" cy="4989956"/>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 (Optional):</a:t>
            </a:r>
          </a:p>
          <a:p>
            <a:pPr lvl="0"/>
            <a:r>
              <a:rPr lang="en-US" dirty="0"/>
              <a:t>Discovery Investigation:</a:t>
            </a:r>
          </a:p>
          <a:p>
            <a:pPr lvl="0"/>
            <a:r>
              <a:rPr lang="en-US" dirty="0"/>
              <a:t>Discover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0265767" y="96465"/>
            <a:ext cx="1768381" cy="1546266"/>
          </a:xfrm>
          <a:prstGeom prst="rect">
            <a:avLst/>
          </a:prstGeom>
        </p:spPr>
      </p:pic>
      <p:sp>
        <p:nvSpPr>
          <p:cNvPr id="15"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3" name="Title 2">
            <a:extLst>
              <a:ext uri="{FF2B5EF4-FFF2-40B4-BE49-F238E27FC236}">
                <a16:creationId xmlns:a16="http://schemas.microsoft.com/office/drawing/2014/main" id="{E579BC1A-F610-9F8C-90F0-00142451E9FB}"/>
              </a:ext>
            </a:extLst>
          </p:cNvPr>
          <p:cNvSpPr>
            <a:spLocks noGrp="1"/>
          </p:cNvSpPr>
          <p:nvPr>
            <p:ph type="title" hasCustomPrompt="1"/>
          </p:nvPr>
        </p:nvSpPr>
        <p:spPr>
          <a:xfrm>
            <a:off x="4431551" y="315025"/>
            <a:ext cx="5834215" cy="1183687"/>
          </a:xfrm>
        </p:spPr>
        <p:txBody>
          <a:bodyPr/>
          <a:lstStyle>
            <a:lvl1pPr>
              <a:defRPr b="1"/>
            </a:lvl1pPr>
          </a:lstStyle>
          <a:p>
            <a:r>
              <a:rPr lang="en-US" dirty="0"/>
              <a:t>Discover Overview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059619"/>
            <a:ext cx="10924717" cy="4240618"/>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11839" y="1328485"/>
            <a:ext cx="7221166" cy="523144"/>
          </a:xfrm>
        </p:spPr>
        <p:txBody>
          <a:bodyPr>
            <a:normAutofit/>
          </a:bodyPr>
          <a:lstStyle>
            <a:lvl1pPr marL="0" indent="0" algn="ctr">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2811839" y="-8894"/>
            <a:ext cx="7221166" cy="1325563"/>
          </a:xfrm>
        </p:spPr>
        <p:txBody>
          <a:bodyPr/>
          <a:lstStyle>
            <a:lvl1pPr algn="ctr">
              <a:defRPr b="1"/>
            </a:lvl1pPr>
          </a:lstStyle>
          <a:p>
            <a:r>
              <a:rPr lang="en-US" dirty="0"/>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95475"/>
            <a:ext cx="10924717" cy="4404762"/>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3045041" y="-8893"/>
            <a:ext cx="7368466" cy="1283920"/>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26343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21763"/>
            <a:ext cx="10924717" cy="4178474"/>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751595" y="1377400"/>
            <a:ext cx="9321413" cy="556175"/>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30966"/>
            <a:ext cx="10924717" cy="4469271"/>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extLst>
      <p:ext uri="{BB962C8B-B14F-4D97-AF65-F5344CB8AC3E}">
        <p14:creationId xmlns:p14="http://schemas.microsoft.com/office/powerpoint/2010/main" val="148643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253358"/>
            <a:ext cx="10924717" cy="4070097"/>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39687" y="1435578"/>
            <a:ext cx="9499663" cy="568013"/>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1/13/2025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6" r:id="rId3"/>
    <p:sldLayoutId id="2147483677" r:id="rId4"/>
    <p:sldLayoutId id="2147483674" r:id="rId5"/>
    <p:sldLayoutId id="2147483690" r:id="rId6"/>
    <p:sldLayoutId id="2147483680" r:id="rId7"/>
    <p:sldLayoutId id="2147483691" r:id="rId8"/>
    <p:sldLayoutId id="2147483683" r:id="rId9"/>
    <p:sldLayoutId id="2147483697" r:id="rId10"/>
    <p:sldLayoutId id="2147483687" r:id="rId11"/>
    <p:sldLayoutId id="2147483675" r:id="rId12"/>
    <p:sldLayoutId id="2147483678" r:id="rId13"/>
    <p:sldLayoutId id="2147483692" r:id="rId14"/>
    <p:sldLayoutId id="2147483681" r:id="rId15"/>
    <p:sldLayoutId id="2147483689" r:id="rId16"/>
    <p:sldLayoutId id="2147483684" r:id="rId17"/>
    <p:sldLayoutId id="2147483693" r:id="rId18"/>
    <p:sldLayoutId id="2147483688" r:id="rId19"/>
    <p:sldLayoutId id="2147483676" r:id="rId20"/>
    <p:sldLayoutId id="2147483694" r:id="rId21"/>
    <p:sldLayoutId id="2147483679" r:id="rId22"/>
    <p:sldLayoutId id="2147483682" r:id="rId23"/>
    <p:sldLayoutId id="2147483695" r:id="rId24"/>
    <p:sldLayoutId id="2147483685" r:id="rId25"/>
    <p:sldLayoutId id="2147483696" r:id="rId26"/>
    <p:sldLayoutId id="2147483698" r:id="rId27"/>
    <p:sldLayoutId id="2147483670"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hyperlink" Target="https://ssec.si.edu/sustainability-lesson-set-health-disease" TargetMode="Externa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467" y="759070"/>
            <a:ext cx="11160132" cy="2107453"/>
          </a:xfrm>
        </p:spPr>
        <p:txBody>
          <a:bodyPr>
            <a:normAutofit/>
          </a:bodyPr>
          <a:lstStyle/>
          <a:p>
            <a:r>
              <a:rPr lang="en-US" sz="6600" dirty="0"/>
              <a:t>Starting with Sustainability</a:t>
            </a:r>
            <a:br>
              <a:rPr lang="en-US" sz="6600" dirty="0"/>
            </a:br>
            <a:r>
              <a:rPr lang="en-US" sz="4000" dirty="0"/>
              <a:t>Lesson Slides</a:t>
            </a:r>
            <a:endParaRPr lang="en-US" sz="6600" dirty="0"/>
          </a:p>
        </p:txBody>
      </p:sp>
      <p:sp>
        <p:nvSpPr>
          <p:cNvPr id="3" name="Subtitle 2"/>
          <p:cNvSpPr>
            <a:spLocks noGrp="1"/>
          </p:cNvSpPr>
          <p:nvPr>
            <p:ph type="subTitle" idx="1"/>
          </p:nvPr>
        </p:nvSpPr>
        <p:spPr>
          <a:xfrm>
            <a:off x="1455168" y="3776181"/>
            <a:ext cx="7608149" cy="607910"/>
          </a:xfrm>
          <a:ln>
            <a:noFill/>
          </a:ln>
        </p:spPr>
        <p:txBody>
          <a:bodyPr>
            <a:noAutofit/>
          </a:bodyPr>
          <a:lstStyle/>
          <a:p>
            <a:pPr algn="l"/>
            <a:r>
              <a:rPr lang="en-US" sz="4800" b="1" dirty="0"/>
              <a:t>Good Health and the Environment  </a:t>
            </a:r>
          </a:p>
        </p:txBody>
      </p:sp>
    </p:spTree>
    <p:extLst>
      <p:ext uri="{BB962C8B-B14F-4D97-AF65-F5344CB8AC3E}">
        <p14:creationId xmlns:p14="http://schemas.microsoft.com/office/powerpoint/2010/main" val="111973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DB2904-D5FE-89A1-4B2F-857D2B330878}"/>
              </a:ext>
            </a:extLst>
          </p:cNvPr>
          <p:cNvSpPr>
            <a:spLocks noGrp="1"/>
          </p:cNvSpPr>
          <p:nvPr>
            <p:ph type="title"/>
          </p:nvPr>
        </p:nvSpPr>
        <p:spPr>
          <a:xfrm>
            <a:off x="2354639" y="384199"/>
            <a:ext cx="7667625" cy="758801"/>
          </a:xfrm>
        </p:spPr>
        <p:txBody>
          <a:bodyPr vert="horz" lIns="91440" tIns="45720" rIns="91440" bIns="45720" rtlCol="0" anchor="b">
            <a:normAutofit/>
          </a:bodyPr>
          <a:lstStyle/>
          <a:p>
            <a:r>
              <a:rPr lang="en-US" dirty="0"/>
              <a:t>Act Investigation, slide 3</a:t>
            </a:r>
          </a:p>
        </p:txBody>
      </p:sp>
      <p:sp>
        <p:nvSpPr>
          <p:cNvPr id="2" name="Content Placeholder 1"/>
          <p:cNvSpPr>
            <a:spLocks noGrp="1"/>
          </p:cNvSpPr>
          <p:nvPr>
            <p:ph sz="quarter" idx="11"/>
          </p:nvPr>
        </p:nvSpPr>
        <p:spPr/>
        <p:txBody>
          <a:bodyPr>
            <a:normAutofit lnSpcReduction="10000"/>
          </a:bodyPr>
          <a:lstStyle/>
          <a:p>
            <a:pPr lvl="0">
              <a:buFont typeface="+mj-lt"/>
              <a:buAutoNum type="arabicPeriod" startAt="4"/>
            </a:pPr>
            <a:r>
              <a:rPr lang="en-US" dirty="0"/>
              <a:t>Pick an action based on the strengths of your group.</a:t>
            </a:r>
          </a:p>
          <a:p>
            <a:pPr lvl="0">
              <a:buFont typeface="+mj-lt"/>
              <a:buAutoNum type="arabicPeriod" startAt="4"/>
            </a:pPr>
            <a:endParaRPr lang="en-US" dirty="0"/>
          </a:p>
          <a:p>
            <a:pPr lvl="0">
              <a:buAutoNum type="arabicPeriod" startAt="4"/>
            </a:pPr>
            <a:r>
              <a:rPr lang="en-US" dirty="0"/>
              <a:t>Write down your ideas to plan for your action. Be sure to think about: </a:t>
            </a:r>
          </a:p>
          <a:p>
            <a:pPr lvl="1"/>
            <a:r>
              <a:rPr lang="en-US" sz="2800" dirty="0"/>
              <a:t>What will you need to do? </a:t>
            </a:r>
          </a:p>
          <a:p>
            <a:pPr lvl="1"/>
            <a:r>
              <a:rPr lang="en-US" sz="2800" dirty="0"/>
              <a:t>How can you make sure everyone in your group is included?</a:t>
            </a:r>
          </a:p>
          <a:p>
            <a:pPr lvl="1"/>
            <a:r>
              <a:rPr lang="en-US" sz="2800" dirty="0"/>
              <a:t>Are there other people you need to help you or give you permission? </a:t>
            </a:r>
          </a:p>
          <a:p>
            <a:pPr lvl="1"/>
            <a:r>
              <a:rPr lang="en-US" sz="2800" dirty="0"/>
              <a:t>Where will your action take place?</a:t>
            </a:r>
          </a:p>
          <a:p>
            <a:pPr lvl="1"/>
            <a:r>
              <a:rPr lang="en-US" sz="2800" dirty="0"/>
              <a:t>What materials will you need? </a:t>
            </a:r>
          </a:p>
          <a:p>
            <a:pPr lvl="1"/>
            <a:r>
              <a:rPr lang="en-US" sz="2800" dirty="0"/>
              <a:t>What challenges should you be prepared for?</a:t>
            </a:r>
          </a:p>
          <a:p>
            <a:pPr>
              <a:buAutoNum type="arabicPeriod" startAt="4"/>
            </a:pPr>
            <a:endParaRPr lang="en-US" dirty="0"/>
          </a:p>
        </p:txBody>
      </p:sp>
    </p:spTree>
    <p:extLst>
      <p:ext uri="{BB962C8B-B14F-4D97-AF65-F5344CB8AC3E}">
        <p14:creationId xmlns:p14="http://schemas.microsoft.com/office/powerpoint/2010/main" val="28047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7A56B7-301B-7053-613E-854D34753C4B}"/>
              </a:ext>
            </a:extLst>
          </p:cNvPr>
          <p:cNvSpPr>
            <a:spLocks noGrp="1"/>
          </p:cNvSpPr>
          <p:nvPr>
            <p:ph type="title"/>
          </p:nvPr>
        </p:nvSpPr>
        <p:spPr>
          <a:xfrm>
            <a:off x="2262187" y="374674"/>
            <a:ext cx="7667625" cy="768326"/>
          </a:xfrm>
        </p:spPr>
        <p:txBody>
          <a:bodyPr vert="horz" lIns="91440" tIns="45720" rIns="91440" bIns="45720" rtlCol="0" anchor="b">
            <a:normAutofit/>
          </a:bodyPr>
          <a:lstStyle/>
          <a:p>
            <a:r>
              <a:rPr lang="en-US" dirty="0"/>
              <a:t>Act Investigation, slide 4</a:t>
            </a:r>
          </a:p>
        </p:txBody>
      </p:sp>
      <p:sp>
        <p:nvSpPr>
          <p:cNvPr id="2" name="Content Placeholder 1"/>
          <p:cNvSpPr>
            <a:spLocks noGrp="1"/>
          </p:cNvSpPr>
          <p:nvPr>
            <p:ph sz="quarter" idx="11"/>
          </p:nvPr>
        </p:nvSpPr>
        <p:spPr>
          <a:xfrm>
            <a:off x="633641" y="1990725"/>
            <a:ext cx="10924717" cy="4309512"/>
          </a:xfrm>
        </p:spPr>
        <p:txBody>
          <a:bodyPr/>
          <a:lstStyle/>
          <a:p>
            <a:pPr lvl="0">
              <a:buFont typeface="+mj-lt"/>
              <a:buAutoNum type="arabicPeriod" startAt="6"/>
            </a:pPr>
            <a:r>
              <a:rPr lang="en-US" dirty="0"/>
              <a:t>List each step you need to do to complete this action.</a:t>
            </a:r>
          </a:p>
          <a:p>
            <a:pPr lvl="0">
              <a:buAutoNum type="arabicPeriod" startAt="6"/>
            </a:pPr>
            <a:r>
              <a:rPr lang="en-US" dirty="0"/>
              <a:t>Assign one or more steps to each person in your group.</a:t>
            </a:r>
          </a:p>
          <a:p>
            <a:pPr lvl="0">
              <a:buAutoNum type="arabicPeriod" startAt="6"/>
            </a:pPr>
            <a:r>
              <a:rPr lang="en-US" dirty="0"/>
              <a:t>Congratulations, you have planned your action!</a:t>
            </a:r>
          </a:p>
          <a:p>
            <a:pPr>
              <a:buAutoNum type="arabicPeriod" startAt="6"/>
            </a:pPr>
            <a:endParaRPr lang="en-US" dirty="0"/>
          </a:p>
        </p:txBody>
      </p:sp>
    </p:spTree>
    <p:extLst>
      <p:ext uri="{BB962C8B-B14F-4D97-AF65-F5344CB8AC3E}">
        <p14:creationId xmlns:p14="http://schemas.microsoft.com/office/powerpoint/2010/main" val="24620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8D0E16-DC68-1B56-5EEE-3134A1E60AA3}"/>
              </a:ext>
            </a:extLst>
          </p:cNvPr>
          <p:cNvSpPr>
            <a:spLocks noGrp="1"/>
          </p:cNvSpPr>
          <p:nvPr>
            <p:ph type="title"/>
          </p:nvPr>
        </p:nvSpPr>
        <p:spPr/>
        <p:txBody>
          <a:bodyPr vert="horz" lIns="91440" tIns="45720" rIns="91440" bIns="45720" rtlCol="0" anchor="b">
            <a:normAutofit/>
          </a:bodyPr>
          <a:lstStyle/>
          <a:p>
            <a:r>
              <a:rPr lang="en-US" dirty="0"/>
              <a:t>Act Research Extension</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p:txBody>
          <a:bodyPr/>
          <a:lstStyle/>
          <a:p>
            <a:r>
              <a:rPr lang="en-US" dirty="0"/>
              <a:t>Choose Your Path! </a:t>
            </a:r>
          </a:p>
        </p:txBody>
      </p:sp>
      <p:sp>
        <p:nvSpPr>
          <p:cNvPr id="4" name="Content Placeholder 1"/>
          <p:cNvSpPr txBox="1">
            <a:spLocks/>
          </p:cNvSpPr>
          <p:nvPr/>
        </p:nvSpPr>
        <p:spPr>
          <a:xfrm>
            <a:off x="527525" y="2105982"/>
            <a:ext cx="10924717" cy="842702"/>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time has come to act! You can use everything you have learned to take the first step toward making your community more environmentally healthy. </a:t>
            </a:r>
          </a:p>
        </p:txBody>
      </p:sp>
      <p:sp>
        <p:nvSpPr>
          <p:cNvPr id="2" name="Content Placeholder 1"/>
          <p:cNvSpPr>
            <a:spLocks noGrp="1"/>
          </p:cNvSpPr>
          <p:nvPr>
            <p:ph sz="quarter" idx="11"/>
          </p:nvPr>
        </p:nvSpPr>
        <p:spPr>
          <a:xfrm>
            <a:off x="527526" y="2948683"/>
            <a:ext cx="10924717" cy="3374771"/>
          </a:xfrm>
        </p:spPr>
        <p:txBody>
          <a:bodyPr>
            <a:normAutofit/>
          </a:bodyPr>
          <a:lstStyle/>
          <a:p>
            <a:pPr lvl="0"/>
            <a:r>
              <a:rPr lang="en-US" dirty="0"/>
              <a:t>With your teammates, implement your action plan. This may take some time. When you are finished, come back and complete this activity.</a:t>
            </a:r>
          </a:p>
          <a:p>
            <a:pPr lvl="0"/>
            <a:endParaRPr lang="en-US" dirty="0"/>
          </a:p>
          <a:p>
            <a:pPr lvl="0"/>
            <a:r>
              <a:rPr lang="en-US" dirty="0"/>
              <a:t>Think quietly about the action you took. </a:t>
            </a:r>
          </a:p>
          <a:p>
            <a:pPr lvl="1"/>
            <a:r>
              <a:rPr lang="en-US" dirty="0"/>
              <a:t>What went well? </a:t>
            </a:r>
          </a:p>
          <a:p>
            <a:pPr lvl="1"/>
            <a:r>
              <a:rPr lang="en-US" dirty="0"/>
              <a:t>What do you think could have gone better? </a:t>
            </a:r>
          </a:p>
          <a:p>
            <a:pPr lvl="1"/>
            <a:r>
              <a:rPr lang="en-US" dirty="0"/>
              <a:t>How would you change your action if you had to do it again?</a:t>
            </a:r>
          </a:p>
          <a:p>
            <a:endParaRPr lang="en-US" dirty="0"/>
          </a:p>
        </p:txBody>
      </p:sp>
    </p:spTree>
    <p:extLst>
      <p:ext uri="{BB962C8B-B14F-4D97-AF65-F5344CB8AC3E}">
        <p14:creationId xmlns:p14="http://schemas.microsoft.com/office/powerpoint/2010/main" val="4331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74836-8065-0FB8-5497-82396C7660DE}"/>
              </a:ext>
            </a:extLst>
          </p:cNvPr>
          <p:cNvSpPr>
            <a:spLocks noGrp="1"/>
          </p:cNvSpPr>
          <p:nvPr>
            <p:ph type="title"/>
          </p:nvPr>
        </p:nvSpPr>
        <p:spPr>
          <a:xfrm>
            <a:off x="532408" y="246328"/>
            <a:ext cx="9473164" cy="890588"/>
          </a:xfrm>
        </p:spPr>
        <p:txBody>
          <a:bodyPr vert="horz" lIns="91440" tIns="45720" rIns="91440" bIns="45720" rtlCol="0" anchor="b">
            <a:normAutofit/>
          </a:bodyPr>
          <a:lstStyle/>
          <a:p>
            <a:r>
              <a:rPr lang="en-US" dirty="0"/>
              <a:t>Act Research Extension, slide 2</a:t>
            </a:r>
          </a:p>
        </p:txBody>
      </p:sp>
      <p:sp>
        <p:nvSpPr>
          <p:cNvPr id="11" name="Content Placeholder 1"/>
          <p:cNvSpPr txBox="1">
            <a:spLocks/>
          </p:cNvSpPr>
          <p:nvPr/>
        </p:nvSpPr>
        <p:spPr>
          <a:xfrm>
            <a:off x="474885" y="1865991"/>
            <a:ext cx="11343632" cy="972986"/>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startAt="3"/>
            </a:pPr>
            <a:r>
              <a:rPr lang="en-US" dirty="0"/>
              <a:t>Decide on how you want to learn more! The community research guides listed here can help you explore different topics. Which topics interest you most?</a:t>
            </a:r>
          </a:p>
        </p:txBody>
      </p:sp>
      <p:pic>
        <p:nvPicPr>
          <p:cNvPr id="4" name="Picture 3" descr="The front cover of the Smithsonian Science for Global Goals Environmental Justice gui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275" y="2948724"/>
            <a:ext cx="1605915" cy="2070100"/>
          </a:xfrm>
          <a:prstGeom prst="rect">
            <a:avLst/>
          </a:prstGeom>
          <a:noFill/>
          <a:ln>
            <a:solidFill>
              <a:schemeClr val="tx1"/>
            </a:solidFill>
          </a:ln>
        </p:spPr>
      </p:pic>
      <p:sp>
        <p:nvSpPr>
          <p:cNvPr id="7" name="Content Placeholder 1"/>
          <p:cNvSpPr txBox="1">
            <a:spLocks/>
          </p:cNvSpPr>
          <p:nvPr/>
        </p:nvSpPr>
        <p:spPr>
          <a:xfrm>
            <a:off x="2209406" y="3475830"/>
            <a:ext cx="2170637" cy="1327500"/>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Explore how the environment affects health in your community. </a:t>
            </a:r>
          </a:p>
        </p:txBody>
      </p:sp>
      <p:pic>
        <p:nvPicPr>
          <p:cNvPr id="5" name="Picture 4" descr="The front cover of the Smithsonian Science for Global Goals Biotechnology guid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726" y="2955850"/>
            <a:ext cx="1610995" cy="2083435"/>
          </a:xfrm>
          <a:prstGeom prst="rect">
            <a:avLst/>
          </a:prstGeom>
          <a:noFill/>
          <a:ln w="3175">
            <a:solidFill>
              <a:schemeClr val="tx1"/>
            </a:solidFill>
          </a:ln>
        </p:spPr>
      </p:pic>
      <p:sp>
        <p:nvSpPr>
          <p:cNvPr id="8" name="Content Placeholder 1"/>
          <p:cNvSpPr txBox="1">
            <a:spLocks/>
          </p:cNvSpPr>
          <p:nvPr/>
        </p:nvSpPr>
        <p:spPr>
          <a:xfrm>
            <a:off x="6226911" y="3137961"/>
            <a:ext cx="1776436" cy="397344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Explore ways biotechnology can be used to improve human health.</a:t>
            </a:r>
          </a:p>
        </p:txBody>
      </p:sp>
      <p:pic>
        <p:nvPicPr>
          <p:cNvPr id="6" name="Picture 5" descr="The front cover of the Smithsonian Science for Global Goals Vaccines guide"/>
          <p:cNvPicPr/>
          <p:nvPr/>
        </p:nvPicPr>
        <p:blipFill>
          <a:blip r:embed="rId4"/>
          <a:srcRect l="4420" t="3478" r="3344" b="3478"/>
          <a:stretch/>
        </p:blipFill>
        <p:spPr bwMode="auto">
          <a:xfrm>
            <a:off x="8305798" y="2958541"/>
            <a:ext cx="1609344" cy="2084832"/>
          </a:xfrm>
          <a:prstGeom prst="rect">
            <a:avLst/>
          </a:prstGeom>
          <a:ln>
            <a:solidFill>
              <a:schemeClr val="tx1"/>
            </a:solidFill>
          </a:ln>
          <a:extLst>
            <a:ext uri="{53640926-AAD7-44D8-BBD7-CCE9431645EC}">
              <a14:shadowObscured xmlns:a14="http://schemas.microsoft.com/office/drawing/2010/main"/>
            </a:ext>
          </a:extLst>
        </p:spPr>
      </p:pic>
      <p:sp>
        <p:nvSpPr>
          <p:cNvPr id="9" name="Content Placeholder 1"/>
          <p:cNvSpPr txBox="1">
            <a:spLocks/>
          </p:cNvSpPr>
          <p:nvPr/>
        </p:nvSpPr>
        <p:spPr>
          <a:xfrm>
            <a:off x="9986659" y="3032102"/>
            <a:ext cx="1925239" cy="397344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Explore more about how vaccines can help reduce disease and improve health.</a:t>
            </a:r>
          </a:p>
        </p:txBody>
      </p:sp>
      <p:sp>
        <p:nvSpPr>
          <p:cNvPr id="2" name="Content Placeholder 1"/>
          <p:cNvSpPr>
            <a:spLocks noGrp="1"/>
          </p:cNvSpPr>
          <p:nvPr>
            <p:ph sz="quarter" idx="11"/>
          </p:nvPr>
        </p:nvSpPr>
        <p:spPr>
          <a:xfrm>
            <a:off x="532408" y="5476875"/>
            <a:ext cx="10924717" cy="4570855"/>
          </a:xfrm>
        </p:spPr>
        <p:txBody>
          <a:bodyPr/>
          <a:lstStyle/>
          <a:p>
            <a:pPr lvl="0">
              <a:buFont typeface="+mj-lt"/>
              <a:buAutoNum type="arabicPeriod" startAt="4"/>
            </a:pPr>
            <a:r>
              <a:rPr lang="en-US" dirty="0"/>
              <a:t>As a group, pick a guide that you would like to use and start to explore together.</a:t>
            </a:r>
          </a:p>
        </p:txBody>
      </p:sp>
    </p:spTree>
    <p:extLst>
      <p:ext uri="{BB962C8B-B14F-4D97-AF65-F5344CB8AC3E}">
        <p14:creationId xmlns:p14="http://schemas.microsoft.com/office/powerpoint/2010/main" val="127928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00A0B1-DA0B-3003-F948-201F3E95DCB3}"/>
              </a:ext>
            </a:extLst>
          </p:cNvPr>
          <p:cNvSpPr>
            <a:spLocks noGrp="1"/>
          </p:cNvSpPr>
          <p:nvPr>
            <p:ph type="title"/>
          </p:nvPr>
        </p:nvSpPr>
        <p:spPr>
          <a:xfrm>
            <a:off x="532408" y="246328"/>
            <a:ext cx="9440267" cy="890588"/>
          </a:xfrm>
        </p:spPr>
        <p:txBody>
          <a:bodyPr vert="horz" lIns="91440" tIns="45720" rIns="91440" bIns="45720" rtlCol="0" anchor="b">
            <a:normAutofit/>
          </a:bodyPr>
          <a:lstStyle/>
          <a:p>
            <a:r>
              <a:rPr lang="en-US" dirty="0"/>
              <a:t>Act Research Extension, slide 3</a:t>
            </a:r>
          </a:p>
        </p:txBody>
      </p:sp>
      <p:sp>
        <p:nvSpPr>
          <p:cNvPr id="3" name="Subtitle 2"/>
          <p:cNvSpPr>
            <a:spLocks noGrp="1"/>
          </p:cNvSpPr>
          <p:nvPr>
            <p:ph type="subTitle" idx="4294967295"/>
          </p:nvPr>
        </p:nvSpPr>
        <p:spPr>
          <a:xfrm>
            <a:off x="527526" y="2217751"/>
            <a:ext cx="7221538" cy="1655763"/>
          </a:xfrm>
        </p:spPr>
        <p:txBody>
          <a:bodyPr>
            <a:normAutofit/>
          </a:bodyPr>
          <a:lstStyle/>
          <a:p>
            <a:pPr marL="0" indent="0">
              <a:buNone/>
            </a:pPr>
            <a:r>
              <a:rPr lang="en-US" sz="3200" b="1" dirty="0"/>
              <a:t>Moodboard</a:t>
            </a:r>
          </a:p>
        </p:txBody>
      </p:sp>
      <p:sp>
        <p:nvSpPr>
          <p:cNvPr id="2" name="Content Placeholder 1"/>
          <p:cNvSpPr>
            <a:spLocks noGrp="1"/>
          </p:cNvSpPr>
          <p:nvPr>
            <p:ph sz="quarter" idx="11"/>
          </p:nvPr>
        </p:nvSpPr>
        <p:spPr>
          <a:xfrm>
            <a:off x="527526" y="2857500"/>
            <a:ext cx="10924717" cy="3465955"/>
          </a:xfrm>
        </p:spPr>
        <p:txBody>
          <a:bodyPr>
            <a:normAutofit/>
          </a:bodyPr>
          <a:lstStyle/>
          <a:p>
            <a:pPr marL="0" indent="0">
              <a:buNone/>
            </a:pPr>
            <a:r>
              <a:rPr lang="en-US" sz="2800" dirty="0"/>
              <a:t>How do you feel about your ability to make your community healthier?</a:t>
            </a:r>
          </a:p>
        </p:txBody>
      </p:sp>
      <p:pic>
        <p:nvPicPr>
          <p:cNvPr id="4" name="Picture 3" descr="A series of seven illustrated emojis. From left to right they are angry, one tear crying face, frown face, flat line mouth face, smiley face, smiley face with squinted eyes, and smiley face with star eyes.">
            <a:extLst>
              <a:ext uri="{FF2B5EF4-FFF2-40B4-BE49-F238E27FC236}">
                <a16:creationId xmlns:a16="http://schemas.microsoft.com/office/drawing/2014/main" id="{9FADE8F2-E92E-1BF0-CC4E-92061BE7E99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27669" y="4020224"/>
            <a:ext cx="9964011" cy="1510978"/>
          </a:xfrm>
          <a:prstGeom prst="rect">
            <a:avLst/>
          </a:prstGeom>
        </p:spPr>
      </p:pic>
    </p:spTree>
    <p:extLst>
      <p:ext uri="{BB962C8B-B14F-4D97-AF65-F5344CB8AC3E}">
        <p14:creationId xmlns:p14="http://schemas.microsoft.com/office/powerpoint/2010/main" val="30122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6A97-8640-4D6D-B43B-EA18E10F8E27}"/>
              </a:ext>
            </a:extLst>
          </p:cNvPr>
          <p:cNvSpPr>
            <a:spLocks noGrp="1"/>
          </p:cNvSpPr>
          <p:nvPr>
            <p:ph type="title"/>
          </p:nvPr>
        </p:nvSpPr>
        <p:spPr/>
        <p:txBody>
          <a:bodyPr/>
          <a:lstStyle/>
          <a:p>
            <a:r>
              <a:rPr lang="en-US" dirty="0"/>
              <a:t>Glossary</a:t>
            </a:r>
          </a:p>
        </p:txBody>
      </p:sp>
      <p:sp>
        <p:nvSpPr>
          <p:cNvPr id="3" name="Text Placeholder 2">
            <a:extLst>
              <a:ext uri="{FF2B5EF4-FFF2-40B4-BE49-F238E27FC236}">
                <a16:creationId xmlns:a16="http://schemas.microsoft.com/office/drawing/2014/main" id="{1BA6F8AD-A007-74D3-C76E-9333DADECDC7}"/>
              </a:ext>
            </a:extLst>
          </p:cNvPr>
          <p:cNvSpPr>
            <a:spLocks noGrp="1"/>
          </p:cNvSpPr>
          <p:nvPr>
            <p:ph type="body" sz="quarter" idx="10"/>
          </p:nvPr>
        </p:nvSpPr>
        <p:spPr/>
        <p:txBody>
          <a:bodyPr/>
          <a:lstStyle/>
          <a:p>
            <a:pPr>
              <a:spcBef>
                <a:spcPts val="1200"/>
              </a:spcBef>
              <a:spcAft>
                <a:spcPts val="1200"/>
              </a:spcAft>
            </a:pPr>
            <a:r>
              <a:rPr lang="en-US" sz="2400" b="1" dirty="0">
                <a:ea typeface="Aptos" panose="020B0004020202020204" pitchFamily="34" charset="0"/>
                <a:cs typeface="Times New Roman" panose="02020603050405020304" pitchFamily="18" charset="0"/>
              </a:rPr>
              <a:t>Herd immunity:</a:t>
            </a:r>
            <a:r>
              <a:rPr lang="en-US" sz="2400" dirty="0">
                <a:ea typeface="Aptos" panose="020B0004020202020204" pitchFamily="34" charset="0"/>
                <a:cs typeface="Times New Roman" panose="02020603050405020304" pitchFamily="18" charset="0"/>
              </a:rPr>
              <a:t> </a:t>
            </a:r>
            <a:r>
              <a:rPr lang="en-US" sz="2400" dirty="0">
                <a:solidFill>
                  <a:srgbClr val="111111"/>
                </a:solidFill>
                <a:ea typeface="Times New Roman" panose="02020603050405020304" pitchFamily="18" charset="0"/>
                <a:cs typeface="Times New Roman" panose="02020603050405020304" pitchFamily="18" charset="0"/>
              </a:rPr>
              <a:t>When a large part of the community (the herd) can no longer be infected or spread a disease</a:t>
            </a:r>
            <a:endParaRPr lang="en-US" sz="2400" dirty="0">
              <a:ea typeface="Aptos" panose="020B0004020202020204" pitchFamily="34" charset="0"/>
              <a:cs typeface="Times New Roman" panose="02020603050405020304" pitchFamily="18" charset="0"/>
            </a:endParaRPr>
          </a:p>
          <a:p>
            <a:pPr>
              <a:spcBef>
                <a:spcPts val="1200"/>
              </a:spcBef>
              <a:spcAft>
                <a:spcPts val="1200"/>
              </a:spcAft>
            </a:pPr>
            <a:r>
              <a:rPr lang="en-US" sz="2400" b="1" dirty="0">
                <a:ea typeface="Aptos" panose="020B0004020202020204" pitchFamily="34" charset="0"/>
                <a:cs typeface="Times New Roman" panose="02020603050405020304" pitchFamily="18" charset="0"/>
              </a:rPr>
              <a:t>Immune:</a:t>
            </a:r>
            <a:r>
              <a:rPr lang="en-US" sz="2400" dirty="0">
                <a:ea typeface="Aptos" panose="020B0004020202020204" pitchFamily="34" charset="0"/>
                <a:cs typeface="Times New Roman" panose="02020603050405020304" pitchFamily="18" charset="0"/>
              </a:rPr>
              <a:t> When you cannot be infected by a disease</a:t>
            </a:r>
          </a:p>
          <a:p>
            <a:pPr marL="0" marR="0">
              <a:spcBef>
                <a:spcPts val="1200"/>
              </a:spcBef>
              <a:spcAft>
                <a:spcPts val="1200"/>
              </a:spcAft>
            </a:pPr>
            <a:r>
              <a:rPr lang="en-US" sz="2400" b="1" dirty="0">
                <a:effectLst/>
                <a:ea typeface="Aptos" panose="020B0004020202020204" pitchFamily="34" charset="0"/>
                <a:cs typeface="Times New Roman" panose="02020603050405020304" pitchFamily="18" charset="0"/>
              </a:rPr>
              <a:t>Infectious:</a:t>
            </a:r>
            <a:r>
              <a:rPr lang="en-US" sz="2400" dirty="0">
                <a:effectLst/>
                <a:ea typeface="Aptos" panose="020B0004020202020204" pitchFamily="34" charset="0"/>
                <a:cs typeface="Times New Roman" panose="02020603050405020304" pitchFamily="18" charset="0"/>
              </a:rPr>
              <a:t> Diseases that are spread between people</a:t>
            </a:r>
          </a:p>
          <a:p>
            <a:pPr marL="0" marR="0">
              <a:lnSpc>
                <a:spcPct val="107000"/>
              </a:lnSpc>
              <a:spcBef>
                <a:spcPts val="1200"/>
              </a:spcBef>
              <a:spcAft>
                <a:spcPts val="800"/>
              </a:spcAft>
            </a:pPr>
            <a:r>
              <a:rPr lang="en-US" sz="2400" b="1" dirty="0">
                <a:effectLst/>
                <a:ea typeface="Aptos" panose="020B0004020202020204" pitchFamily="34" charset="0"/>
                <a:cs typeface="Times New Roman" panose="02020603050405020304" pitchFamily="18" charset="0"/>
              </a:rPr>
              <a:t>Vaccine: </a:t>
            </a:r>
            <a:r>
              <a:rPr lang="en-US" sz="2400" dirty="0">
                <a:effectLst/>
                <a:ea typeface="Aptos" panose="020B0004020202020204" pitchFamily="34" charset="0"/>
                <a:cs typeface="Aptos" panose="020B0004020202020204" pitchFamily="34" charset="0"/>
              </a:rPr>
              <a:t>Something that helps your body protect itself against disease</a:t>
            </a:r>
            <a:endParaRPr lang="en-US" sz="24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4619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Lesson Overview:</a:t>
            </a:r>
          </a:p>
        </p:txBody>
      </p:sp>
      <p:sp>
        <p:nvSpPr>
          <p:cNvPr id="3" name="Text Placeholder 2"/>
          <p:cNvSpPr>
            <a:spLocks noGrp="1"/>
          </p:cNvSpPr>
          <p:nvPr>
            <p:ph type="body" sz="quarter" idx="10"/>
          </p:nvPr>
        </p:nvSpPr>
        <p:spPr>
          <a:xfrm>
            <a:off x="515568" y="1100249"/>
            <a:ext cx="11493551" cy="861646"/>
          </a:xfrm>
        </p:spPr>
        <p:txBody>
          <a:bodyPr/>
          <a:lstStyle/>
          <a:p>
            <a:r>
              <a:rPr lang="en-US" b="1" dirty="0"/>
              <a:t>Essential Understanding: </a:t>
            </a:r>
            <a:r>
              <a:rPr lang="en-US" dirty="0"/>
              <a:t>Disease affects individuals and communities. We can each take actions to protect our own health and the health of others in our community.</a:t>
            </a:r>
          </a:p>
        </p:txBody>
      </p:sp>
      <p:sp>
        <p:nvSpPr>
          <p:cNvPr id="4" name="Text Placeholder 3"/>
          <p:cNvSpPr>
            <a:spLocks noGrp="1"/>
          </p:cNvSpPr>
          <p:nvPr>
            <p:ph type="body" sz="quarter" idx="11"/>
          </p:nvPr>
        </p:nvSpPr>
        <p:spPr>
          <a:xfrm>
            <a:off x="733505" y="4650240"/>
            <a:ext cx="3200320" cy="560223"/>
          </a:xfrm>
        </p:spPr>
        <p:txBody>
          <a:bodyPr/>
          <a:lstStyle/>
          <a:p>
            <a:pPr>
              <a:lnSpc>
                <a:spcPct val="100000"/>
              </a:lnSpc>
            </a:pPr>
            <a:r>
              <a:rPr lang="en-US" b="1" dirty="0"/>
              <a:t>Discover: </a:t>
            </a:r>
            <a:r>
              <a:rPr lang="en-US" dirty="0"/>
              <a:t>What diseases affect my community now and in the past?</a:t>
            </a:r>
          </a:p>
        </p:txBody>
      </p:sp>
      <p:sp>
        <p:nvSpPr>
          <p:cNvPr id="5" name="Text Placeholder 4"/>
          <p:cNvSpPr>
            <a:spLocks noGrp="1"/>
          </p:cNvSpPr>
          <p:nvPr>
            <p:ph type="body" sz="quarter" idx="26"/>
          </p:nvPr>
        </p:nvSpPr>
        <p:spPr>
          <a:xfrm>
            <a:off x="4849993" y="4650240"/>
            <a:ext cx="2824702" cy="560223"/>
          </a:xfrm>
        </p:spPr>
        <p:txBody>
          <a:bodyPr/>
          <a:lstStyle/>
          <a:p>
            <a:pPr>
              <a:lnSpc>
                <a:spcPct val="100000"/>
              </a:lnSpc>
            </a:pPr>
            <a:r>
              <a:rPr lang="en-US" b="1" dirty="0"/>
              <a:t>Understand: </a:t>
            </a:r>
            <a:r>
              <a:rPr lang="en-US" dirty="0"/>
              <a:t>How can we stop disease from spreading in our community? </a:t>
            </a:r>
          </a:p>
        </p:txBody>
      </p:sp>
      <p:sp>
        <p:nvSpPr>
          <p:cNvPr id="6" name="Text Placeholder 5"/>
          <p:cNvSpPr>
            <a:spLocks noGrp="1"/>
          </p:cNvSpPr>
          <p:nvPr>
            <p:ph type="body" sz="quarter" idx="27"/>
          </p:nvPr>
        </p:nvSpPr>
        <p:spPr>
          <a:xfrm>
            <a:off x="8966481" y="4650240"/>
            <a:ext cx="2824702" cy="560223"/>
          </a:xfrm>
        </p:spPr>
        <p:txBody>
          <a:bodyPr/>
          <a:lstStyle/>
          <a:p>
            <a:pPr>
              <a:lnSpc>
                <a:spcPct val="100000"/>
              </a:lnSpc>
            </a:pPr>
            <a:r>
              <a:rPr lang="en-US" b="1" dirty="0"/>
              <a:t>Act: </a:t>
            </a:r>
            <a:r>
              <a:rPr lang="en-US" dirty="0"/>
              <a:t>How will we act to improve our community’s health? </a:t>
            </a:r>
          </a:p>
        </p:txBody>
      </p:sp>
    </p:spTree>
    <p:extLst>
      <p:ext uri="{BB962C8B-B14F-4D97-AF65-F5344CB8AC3E}">
        <p14:creationId xmlns:p14="http://schemas.microsoft.com/office/powerpoint/2010/main" val="7339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solidFill>
                  <a:srgbClr val="000000"/>
                </a:solidFill>
              </a:rPr>
              <a:t>Good Health and </a:t>
            </a:r>
            <a:r>
              <a:rPr lang="en-US" sz="3600" dirty="0"/>
              <a:t>Disease</a:t>
            </a:r>
            <a:br>
              <a:rPr lang="en-US" dirty="0"/>
            </a:br>
            <a:r>
              <a:rPr lang="en-US" dirty="0"/>
              <a:t>Act</a:t>
            </a:r>
          </a:p>
        </p:txBody>
      </p:sp>
      <p:sp>
        <p:nvSpPr>
          <p:cNvPr id="3" name="Subtitle 2"/>
          <p:cNvSpPr>
            <a:spLocks noGrp="1"/>
          </p:cNvSpPr>
          <p:nvPr>
            <p:ph type="subTitle" idx="1"/>
          </p:nvPr>
        </p:nvSpPr>
        <p:spPr>
          <a:xfrm>
            <a:off x="2841313" y="4344909"/>
            <a:ext cx="8576939" cy="607910"/>
          </a:xfrm>
        </p:spPr>
        <p:txBody>
          <a:bodyPr/>
          <a:lstStyle/>
          <a:p>
            <a:r>
              <a:rPr lang="en-US"/>
              <a:t>How will we act to improve our environmental health?</a:t>
            </a:r>
          </a:p>
        </p:txBody>
      </p:sp>
    </p:spTree>
    <p:extLst>
      <p:ext uri="{BB962C8B-B14F-4D97-AF65-F5344CB8AC3E}">
        <p14:creationId xmlns:p14="http://schemas.microsoft.com/office/powerpoint/2010/main" val="138864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10AE8-7A7F-85E2-8AF9-676C70291231}"/>
              </a:ext>
            </a:extLst>
          </p:cNvPr>
          <p:cNvSpPr>
            <a:spLocks noGrp="1"/>
          </p:cNvSpPr>
          <p:nvPr>
            <p:ph type="title"/>
          </p:nvPr>
        </p:nvSpPr>
        <p:spPr>
          <a:xfrm>
            <a:off x="4431552" y="201763"/>
            <a:ext cx="5798298" cy="1169837"/>
          </a:xfrm>
        </p:spPr>
        <p:txBody>
          <a:bodyPr vert="horz" lIns="91440" tIns="45720" rIns="91440" bIns="45720" rtlCol="0" anchor="b">
            <a:normAutofit/>
          </a:bodyPr>
          <a:lstStyle/>
          <a:p>
            <a:r>
              <a:rPr lang="en-US" dirty="0"/>
              <a:t>Act Overview</a:t>
            </a:r>
          </a:p>
        </p:txBody>
      </p:sp>
      <p:sp>
        <p:nvSpPr>
          <p:cNvPr id="3" name="Subtitle 2"/>
          <p:cNvSpPr>
            <a:spLocks noGrp="1"/>
          </p:cNvSpPr>
          <p:nvPr>
            <p:ph type="subTitle" idx="1"/>
          </p:nvPr>
        </p:nvSpPr>
        <p:spPr/>
        <p:txBody>
          <a:bodyPr>
            <a:normAutofit/>
          </a:bodyPr>
          <a:lstStyle/>
          <a:p>
            <a:r>
              <a:rPr lang="en-US" dirty="0"/>
              <a:t>Learning Objective: </a:t>
            </a:r>
          </a:p>
          <a:p>
            <a:r>
              <a:rPr lang="en-US" b="0" dirty="0"/>
              <a:t>We will apply what we have learned by choosing and implementing actions to solve a problem related to disease in our community.</a:t>
            </a:r>
          </a:p>
        </p:txBody>
      </p:sp>
      <p:sp>
        <p:nvSpPr>
          <p:cNvPr id="2" name="Content Placeholder 1"/>
          <p:cNvSpPr>
            <a:spLocks noGrp="1"/>
          </p:cNvSpPr>
          <p:nvPr>
            <p:ph sz="quarter" idx="11"/>
          </p:nvPr>
        </p:nvSpPr>
        <p:spPr>
          <a:xfrm>
            <a:off x="4431552" y="1679170"/>
            <a:ext cx="7191488" cy="5178829"/>
          </a:xfrm>
        </p:spPr>
        <p:txBody>
          <a:bodyPr>
            <a:noAutofit/>
          </a:bodyPr>
          <a:lstStyle/>
          <a:p>
            <a:pPr marL="342900" marR="0" lvl="0" indent="-342900">
              <a:lnSpc>
                <a:spcPct val="107000"/>
              </a:lnSpc>
              <a:spcBef>
                <a:spcPts val="1200"/>
              </a:spcBef>
              <a:buFont typeface="Symbol" panose="05050102010706020507" pitchFamily="18" charset="2"/>
              <a:buChar char=""/>
            </a:pPr>
            <a:r>
              <a:rPr lang="en-US" sz="2200" b="1" dirty="0">
                <a:solidFill>
                  <a:srgbClr val="000000"/>
                </a:solidFill>
                <a:effectLst/>
                <a:ea typeface="Aptos" panose="020B0004020202020204" pitchFamily="34" charset="0"/>
                <a:cs typeface="Times New Roman" panose="02020603050405020304" pitchFamily="18" charset="0"/>
              </a:rPr>
              <a:t>Act Reading (optional):</a:t>
            </a:r>
            <a:r>
              <a:rPr lang="en-US" sz="2200" dirty="0">
                <a:solidFill>
                  <a:srgbClr val="000000"/>
                </a:solidFill>
                <a:effectLst/>
                <a:ea typeface="Aptos" panose="020B0004020202020204" pitchFamily="34" charset="0"/>
                <a:cs typeface="Times New Roman" panose="02020603050405020304" pitchFamily="18" charset="0"/>
              </a:rPr>
              <a:t> A </a:t>
            </a:r>
            <a:r>
              <a:rPr lang="en-US" sz="2200" dirty="0">
                <a:effectLst/>
                <a:ea typeface="Aptos" panose="020B0004020202020204" pitchFamily="34" charset="0"/>
                <a:cs typeface="Times New Roman" panose="02020603050405020304" pitchFamily="18" charset="0"/>
              </a:rPr>
              <a:t>1-page reading from field expert Leila Carvalho sharing details of how everyday actions can lead to an increase in personal and community health.</a:t>
            </a:r>
          </a:p>
          <a:p>
            <a:pPr marL="342900" marR="0" lvl="0" indent="-342900">
              <a:lnSpc>
                <a:spcPct val="107000"/>
              </a:lnSpc>
              <a:spcBef>
                <a:spcPts val="1200"/>
              </a:spcBef>
              <a:buFont typeface="Symbol" panose="05050102010706020507" pitchFamily="18" charset="2"/>
              <a:buChar char=""/>
            </a:pPr>
            <a:endParaRPr lang="en-US" sz="1050" dirty="0">
              <a:effectLst/>
              <a:ea typeface="Aptos" panose="020B00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2200" b="1" dirty="0">
                <a:solidFill>
                  <a:srgbClr val="000000"/>
                </a:solidFill>
                <a:effectLst/>
                <a:ea typeface="Aptos" panose="020B0004020202020204" pitchFamily="34" charset="0"/>
                <a:cs typeface="Times New Roman" panose="02020603050405020304" pitchFamily="18" charset="0"/>
              </a:rPr>
              <a:t>Act Investigation: </a:t>
            </a:r>
            <a:r>
              <a:rPr lang="en-US" sz="2200" dirty="0">
                <a:solidFill>
                  <a:srgbClr val="000000"/>
                </a:solidFill>
                <a:effectLst/>
                <a:ea typeface="Aptos" panose="020B0004020202020204" pitchFamily="34" charset="0"/>
                <a:cs typeface="Times New Roman" panose="02020603050405020304" pitchFamily="18" charset="0"/>
              </a:rPr>
              <a:t>Students build consensus around a group action and complete a detailed action plan.</a:t>
            </a:r>
            <a:r>
              <a:rPr lang="en-US" sz="2200" b="1" dirty="0">
                <a:solidFill>
                  <a:srgbClr val="000000"/>
                </a:solidFill>
                <a:effectLst/>
                <a:ea typeface="Aptos" panose="020B0004020202020204" pitchFamily="34" charset="0"/>
                <a:cs typeface="Times New Roman" panose="02020603050405020304" pitchFamily="18" charset="0"/>
              </a:rPr>
              <a:t> </a:t>
            </a:r>
          </a:p>
          <a:p>
            <a:pPr marL="342900" marR="0" lvl="0" indent="-342900">
              <a:buFont typeface="Symbol" panose="05050102010706020507" pitchFamily="18" charset="2"/>
              <a:buChar char=""/>
            </a:pPr>
            <a:endParaRPr lang="en-US" sz="1000" dirty="0">
              <a:effectLst/>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2200" b="1" dirty="0">
                <a:solidFill>
                  <a:srgbClr val="000000"/>
                </a:solidFill>
                <a:effectLst/>
                <a:ea typeface="Aptos" panose="020B0004020202020204" pitchFamily="34" charset="0"/>
                <a:cs typeface="Times New Roman" panose="02020603050405020304" pitchFamily="18" charset="0"/>
              </a:rPr>
              <a:t>Act Investigation Extension (optional): </a:t>
            </a:r>
            <a:r>
              <a:rPr lang="en-US" sz="2200" dirty="0">
                <a:solidFill>
                  <a:srgbClr val="000000"/>
                </a:solidFill>
                <a:effectLst/>
                <a:ea typeface="Aptos" panose="020B0004020202020204" pitchFamily="34" charset="0"/>
                <a:cs typeface="Times New Roman" panose="02020603050405020304" pitchFamily="18" charset="0"/>
              </a:rPr>
              <a:t>Students implement their action plan and evaluate which Smithsonian Science for Global Goals community research guide might best support their additional areas of interest.</a:t>
            </a:r>
            <a:endParaRPr lang="en-US" sz="22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1757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56A54-8A7D-154B-3585-748F29436528}"/>
              </a:ext>
            </a:extLst>
          </p:cNvPr>
          <p:cNvSpPr>
            <a:spLocks noGrp="1"/>
          </p:cNvSpPr>
          <p:nvPr>
            <p:ph type="title"/>
          </p:nvPr>
        </p:nvSpPr>
        <p:spPr/>
        <p:txBody>
          <a:bodyPr/>
          <a:lstStyle/>
          <a:p>
            <a:r>
              <a:rPr lang="en-US" dirty="0"/>
              <a:t>Act Reading</a:t>
            </a:r>
          </a:p>
        </p:txBody>
      </p:sp>
      <p:sp>
        <p:nvSpPr>
          <p:cNvPr id="3" name="Subtitle 2">
            <a:extLst>
              <a:ext uri="{FF2B5EF4-FFF2-40B4-BE49-F238E27FC236}">
                <a16:creationId xmlns:a16="http://schemas.microsoft.com/office/drawing/2014/main" id="{30209840-0C09-6414-B73C-22DE0946745F}"/>
              </a:ext>
            </a:extLst>
          </p:cNvPr>
          <p:cNvSpPr>
            <a:spLocks noGrp="1"/>
          </p:cNvSpPr>
          <p:nvPr>
            <p:ph type="subTitle" idx="1"/>
          </p:nvPr>
        </p:nvSpPr>
        <p:spPr>
          <a:xfrm>
            <a:off x="2802314" y="1300187"/>
            <a:ext cx="7221166" cy="509563"/>
          </a:xfrm>
        </p:spPr>
        <p:txBody>
          <a:bodyPr>
            <a:normAutofit/>
          </a:bodyPr>
          <a:lstStyle/>
          <a:p>
            <a:r>
              <a:rPr lang="en-US" dirty="0"/>
              <a:t>Pathways to Everyday Health</a:t>
            </a:r>
          </a:p>
          <a:p>
            <a:endParaRPr lang="en-US" dirty="0"/>
          </a:p>
        </p:txBody>
      </p:sp>
      <p:pic>
        <p:nvPicPr>
          <p:cNvPr id="7" name="Picture 6" descr="Headshot of Leila Carvalho">
            <a:extLst>
              <a:ext uri="{FF2B5EF4-FFF2-40B4-BE49-F238E27FC236}">
                <a16:creationId xmlns:a16="http://schemas.microsoft.com/office/drawing/2014/main" id="{B5083648-27C6-611C-8CEC-FF9CC770C4BA}"/>
              </a:ext>
            </a:extLst>
          </p:cNvPr>
          <p:cNvPicPr>
            <a:picLocks noChangeAspect="1"/>
          </p:cNvPicPr>
          <p:nvPr/>
        </p:nvPicPr>
        <p:blipFill>
          <a:blip r:embed="rId2"/>
          <a:stretch>
            <a:fillRect/>
          </a:stretch>
        </p:blipFill>
        <p:spPr>
          <a:xfrm>
            <a:off x="698821" y="1911464"/>
            <a:ext cx="2103492" cy="1878466"/>
          </a:xfrm>
          <a:prstGeom prst="rect">
            <a:avLst/>
          </a:prstGeom>
          <a:ln w="57150">
            <a:solidFill>
              <a:srgbClr val="008F00"/>
            </a:solidFill>
          </a:ln>
        </p:spPr>
      </p:pic>
      <p:sp>
        <p:nvSpPr>
          <p:cNvPr id="2" name="Content Placeholder 1">
            <a:extLst>
              <a:ext uri="{FF2B5EF4-FFF2-40B4-BE49-F238E27FC236}">
                <a16:creationId xmlns:a16="http://schemas.microsoft.com/office/drawing/2014/main" id="{2820B5A1-4529-D147-981B-754AF95E946E}"/>
              </a:ext>
            </a:extLst>
          </p:cNvPr>
          <p:cNvSpPr>
            <a:spLocks noGrp="1"/>
          </p:cNvSpPr>
          <p:nvPr>
            <p:ph sz="quarter" idx="11"/>
          </p:nvPr>
        </p:nvSpPr>
        <p:spPr>
          <a:xfrm>
            <a:off x="2802316" y="1853293"/>
            <a:ext cx="8756044" cy="2254732"/>
          </a:xfrm>
        </p:spPr>
        <p:txBody>
          <a:bodyPr>
            <a:noAutofit/>
          </a:bodyPr>
          <a:lstStyle/>
          <a:p>
            <a:pPr algn="l">
              <a:lnSpc>
                <a:spcPct val="100000"/>
              </a:lnSpc>
            </a:pPr>
            <a:r>
              <a:rPr lang="en-US" sz="2400" b="0" i="0" u="none" strike="noStrike" baseline="0" dirty="0"/>
              <a:t>Meet Dr. Leila Carvalho. Leila (pronounced </a:t>
            </a:r>
            <a:r>
              <a:rPr lang="en-US" sz="2400" b="0" i="1" u="none" strike="noStrike" baseline="0" dirty="0"/>
              <a:t>LAY-la</a:t>
            </a:r>
            <a:r>
              <a:rPr lang="en-US" sz="2400" b="0" i="0" u="none" strike="noStrike" baseline="0" dirty="0"/>
              <a:t>) is the head of Medical and Safety Sciences for </a:t>
            </a:r>
            <a:r>
              <a:rPr lang="en-US" sz="2400" b="0" i="0" u="none" strike="noStrike" baseline="0" dirty="0" err="1"/>
              <a:t>Kenvue</a:t>
            </a:r>
            <a:r>
              <a:rPr lang="en-US" sz="2400" b="0" i="0" u="none" strike="noStrike" baseline="0" dirty="0"/>
              <a:t> in Latin America. Leila is a medical doctor and an expert on health education based in Brazil. She thinks youth have an important role to play in creating a healthy individuals and communities:</a:t>
            </a:r>
            <a:endParaRPr lang="en-US" sz="2400" dirty="0"/>
          </a:p>
        </p:txBody>
      </p:sp>
      <p:sp>
        <p:nvSpPr>
          <p:cNvPr id="5" name="Content Placeholder 1">
            <a:extLst>
              <a:ext uri="{FF2B5EF4-FFF2-40B4-BE49-F238E27FC236}">
                <a16:creationId xmlns:a16="http://schemas.microsoft.com/office/drawing/2014/main" id="{F7BF767B-9614-CC92-30AB-6097F2850788}"/>
              </a:ext>
              <a:ext uri="{C183D7F6-B498-43B3-948B-1728B52AA6E4}">
                <adec:decorative xmlns:adec="http://schemas.microsoft.com/office/drawing/2017/decorative" val="0"/>
              </a:ext>
            </a:extLst>
          </p:cNvPr>
          <p:cNvSpPr txBox="1">
            <a:spLocks/>
          </p:cNvSpPr>
          <p:nvPr/>
        </p:nvSpPr>
        <p:spPr>
          <a:xfrm>
            <a:off x="633640" y="3848100"/>
            <a:ext cx="11558360" cy="22547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“Our understanding about health, prevention and good habits could increase our quality of life. People who understand the basic concepts of health tend to be healthier themselves. These basic concepts are fairly simple. The concept of hygiene—such as washing your hands properly before eating and cleaning your teeth for oral health. The concepts of food and water safety—such as safely preparing meals and using only clean water. The concepts of good daily habits—such as being active during the day, eating healthy food, and having a good night of sleep.”</a:t>
            </a:r>
          </a:p>
        </p:txBody>
      </p:sp>
    </p:spTree>
    <p:extLst>
      <p:ext uri="{BB962C8B-B14F-4D97-AF65-F5344CB8AC3E}">
        <p14:creationId xmlns:p14="http://schemas.microsoft.com/office/powerpoint/2010/main" val="181489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2563E-BE75-AD1C-D717-3FBA899F7FEF}"/>
              </a:ext>
            </a:extLst>
          </p:cNvPr>
          <p:cNvSpPr>
            <a:spLocks noGrp="1"/>
          </p:cNvSpPr>
          <p:nvPr>
            <p:ph type="title"/>
          </p:nvPr>
        </p:nvSpPr>
        <p:spPr>
          <a:xfrm>
            <a:off x="2143201" y="-15005"/>
            <a:ext cx="8539392" cy="1005606"/>
          </a:xfrm>
        </p:spPr>
        <p:txBody>
          <a:bodyPr vert="horz" lIns="91440" tIns="45720" rIns="91440" bIns="45720" rtlCol="0" anchor="b">
            <a:normAutofit/>
          </a:bodyPr>
          <a:lstStyle/>
          <a:p>
            <a:r>
              <a:rPr lang="en-US" dirty="0"/>
              <a:t>Act Reading, slide 2</a:t>
            </a:r>
          </a:p>
        </p:txBody>
      </p:sp>
      <p:sp>
        <p:nvSpPr>
          <p:cNvPr id="2" name="Content Placeholder 1"/>
          <p:cNvSpPr>
            <a:spLocks noGrp="1"/>
          </p:cNvSpPr>
          <p:nvPr>
            <p:ph sz="quarter" idx="11"/>
          </p:nvPr>
        </p:nvSpPr>
        <p:spPr>
          <a:xfrm>
            <a:off x="4248150" y="1948614"/>
            <a:ext cx="7943850" cy="4661736"/>
          </a:xfrm>
        </p:spPr>
        <p:txBody>
          <a:bodyPr>
            <a:normAutofit/>
          </a:bodyPr>
          <a:lstStyle/>
          <a:p>
            <a:pPr>
              <a:lnSpc>
                <a:spcPct val="100000"/>
              </a:lnSpc>
              <a:spcBef>
                <a:spcPts val="0"/>
              </a:spcBef>
              <a:spcAft>
                <a:spcPts val="600"/>
              </a:spcAft>
            </a:pPr>
            <a:r>
              <a:rPr lang="en-US" dirty="0"/>
              <a:t>“There are many things you can do to prevent infectious disease. Use the basic health concepts. Vaccines can also prevent a lot of diseases. When we feel unwell with diseases such as the common cold keep a distance and try to avoid direct contact with others. And if you continue feeling unwell, seek medical care. Actions such as washing your hands, disposing of waste properly, and seeking treatment can not only help you, they can help others.”</a:t>
            </a:r>
          </a:p>
        </p:txBody>
      </p:sp>
      <p:pic>
        <p:nvPicPr>
          <p:cNvPr id="4" name="Picture 3">
            <a:extLst>
              <a:ext uri="{FF2B5EF4-FFF2-40B4-BE49-F238E27FC236}">
                <a16:creationId xmlns:a16="http://schemas.microsoft.com/office/drawing/2014/main" id="{20F7FB6D-6CCC-7ACD-CB39-8219D0DF946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4843" t="6610" r="16829" b="16778"/>
          <a:stretch/>
        </p:blipFill>
        <p:spPr bwMode="auto">
          <a:xfrm>
            <a:off x="590644" y="2895918"/>
            <a:ext cx="3262854" cy="2123757"/>
          </a:xfrm>
          <a:prstGeom prst="rect">
            <a:avLst/>
          </a:prstGeom>
          <a:ln w="57150">
            <a:solidFill>
              <a:srgbClr val="008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2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034448-CD62-EF5C-2892-8CE753283DE6}"/>
              </a:ext>
            </a:extLst>
          </p:cNvPr>
          <p:cNvSpPr>
            <a:spLocks noGrp="1"/>
          </p:cNvSpPr>
          <p:nvPr>
            <p:ph type="title"/>
          </p:nvPr>
        </p:nvSpPr>
        <p:spPr>
          <a:xfrm>
            <a:off x="2143201" y="-15006"/>
            <a:ext cx="8539392" cy="1005606"/>
          </a:xfrm>
        </p:spPr>
        <p:txBody>
          <a:bodyPr vert="horz" lIns="91440" tIns="45720" rIns="91440" bIns="45720" rtlCol="0" anchor="b">
            <a:normAutofit/>
          </a:bodyPr>
          <a:lstStyle/>
          <a:p>
            <a:r>
              <a:rPr lang="en-US" dirty="0"/>
              <a:t>Act Reading, slide 3</a:t>
            </a:r>
          </a:p>
        </p:txBody>
      </p:sp>
      <p:sp>
        <p:nvSpPr>
          <p:cNvPr id="4" name="Content Placeholder 1"/>
          <p:cNvSpPr txBox="1">
            <a:spLocks/>
          </p:cNvSpPr>
          <p:nvPr/>
        </p:nvSpPr>
        <p:spPr>
          <a:xfrm>
            <a:off x="785550" y="1978764"/>
            <a:ext cx="11206425" cy="26218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a:t>
            </a:r>
            <a:r>
              <a:rPr lang="en-US" sz="2800" b="0" i="0" u="none" strike="noStrike" baseline="0" dirty="0"/>
              <a:t>You can also help educate others to increase their understanding of</a:t>
            </a:r>
          </a:p>
          <a:p>
            <a:pPr algn="l"/>
            <a:r>
              <a:rPr lang="en-US" sz="2800" b="0" i="0" u="none" strike="noStrike" baseline="0" dirty="0"/>
              <a:t>health concepts. Promote a simple message and spread knowledge</a:t>
            </a:r>
          </a:p>
          <a:p>
            <a:pPr algn="l"/>
            <a:r>
              <a:rPr lang="en-US" sz="2800" b="0" i="0" u="none" strike="noStrike" baseline="0" dirty="0"/>
              <a:t>about basic health concepts, without judgement. You can help your</a:t>
            </a:r>
          </a:p>
          <a:p>
            <a:pPr algn="l"/>
            <a:r>
              <a:rPr lang="en-US" sz="2800" b="0" i="0" u="none" strike="noStrike" baseline="0" dirty="0"/>
              <a:t>friends and older adults by sharing health information and showing</a:t>
            </a:r>
          </a:p>
          <a:p>
            <a:pPr algn="l"/>
            <a:r>
              <a:rPr lang="en-US" sz="2800" b="0" i="0" u="none" strike="noStrike" baseline="0" dirty="0"/>
              <a:t>an example of healthy behaviors.</a:t>
            </a:r>
            <a:r>
              <a:rPr lang="en-US" dirty="0"/>
              <a:t>” </a:t>
            </a:r>
          </a:p>
          <a:p>
            <a:endParaRPr lang="en-US" dirty="0"/>
          </a:p>
        </p:txBody>
      </p:sp>
      <p:sp>
        <p:nvSpPr>
          <p:cNvPr id="2" name="Content Placeholder 1"/>
          <p:cNvSpPr>
            <a:spLocks noGrp="1"/>
          </p:cNvSpPr>
          <p:nvPr>
            <p:ph sz="quarter" idx="11"/>
          </p:nvPr>
        </p:nvSpPr>
        <p:spPr>
          <a:xfrm>
            <a:off x="3018966" y="4829175"/>
            <a:ext cx="8539392" cy="1471062"/>
          </a:xfrm>
        </p:spPr>
        <p:txBody>
          <a:bodyPr>
            <a:normAutofit/>
          </a:bodyPr>
          <a:lstStyle/>
          <a:p>
            <a:pPr algn="l"/>
            <a:r>
              <a:rPr lang="en-US" b="1" dirty="0"/>
              <a:t>Community Connection:</a:t>
            </a:r>
            <a:r>
              <a:rPr lang="en-US" dirty="0"/>
              <a:t> </a:t>
            </a:r>
          </a:p>
          <a:p>
            <a:pPr algn="l"/>
            <a:r>
              <a:rPr lang="en-US" sz="2800" b="0" i="0" u="none" strike="noStrike" baseline="0" dirty="0"/>
              <a:t>What is one type of health information you might like to share with your community?</a:t>
            </a:r>
            <a:endParaRPr lang="en-US" dirty="0"/>
          </a:p>
        </p:txBody>
      </p:sp>
      <p:pic>
        <p:nvPicPr>
          <p:cNvPr id="5" name="Picture 4">
            <a:extLst>
              <a:ext uri="{FF2B5EF4-FFF2-40B4-BE49-F238E27FC236}">
                <a16:creationId xmlns:a16="http://schemas.microsoft.com/office/drawing/2014/main" id="{BC8C06FB-1CCC-0222-1970-34B052FFF6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25" y="4518498"/>
            <a:ext cx="2224561" cy="2224561"/>
          </a:xfrm>
          <a:prstGeom prst="rect">
            <a:avLst/>
          </a:prstGeom>
        </p:spPr>
      </p:pic>
    </p:spTree>
    <p:extLst>
      <p:ext uri="{BB962C8B-B14F-4D97-AF65-F5344CB8AC3E}">
        <p14:creationId xmlns:p14="http://schemas.microsoft.com/office/powerpoint/2010/main" val="114971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7C9F4-7276-B3CD-8E6B-AF59DD40ADB7}"/>
              </a:ext>
            </a:extLst>
          </p:cNvPr>
          <p:cNvSpPr>
            <a:spLocks noGrp="1"/>
          </p:cNvSpPr>
          <p:nvPr>
            <p:ph type="title"/>
          </p:nvPr>
        </p:nvSpPr>
        <p:spPr>
          <a:xfrm>
            <a:off x="2355855" y="386126"/>
            <a:ext cx="7667625" cy="749276"/>
          </a:xfrm>
        </p:spPr>
        <p:txBody>
          <a:bodyPr vert="horz" lIns="91440" tIns="45720" rIns="91440" bIns="45720" rtlCol="0" anchor="b">
            <a:normAutofit/>
          </a:bodyPr>
          <a:lstStyle/>
          <a:p>
            <a:r>
              <a:rPr lang="en-US" dirty="0"/>
              <a:t>Act Investigation</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2355855" y="1262087"/>
            <a:ext cx="8627686" cy="838175"/>
          </a:xfrm>
        </p:spPr>
        <p:txBody>
          <a:bodyPr>
            <a:normAutofit/>
          </a:bodyPr>
          <a:lstStyle/>
          <a:p>
            <a:r>
              <a:rPr lang="en-US" dirty="0"/>
              <a:t>How will we act to improve our community’s health? </a:t>
            </a:r>
          </a:p>
        </p:txBody>
      </p:sp>
      <p:sp>
        <p:nvSpPr>
          <p:cNvPr id="4" name="Content Placeholder 1"/>
          <p:cNvSpPr txBox="1">
            <a:spLocks/>
          </p:cNvSpPr>
          <p:nvPr/>
        </p:nvSpPr>
        <p:spPr>
          <a:xfrm>
            <a:off x="240632" y="2020362"/>
            <a:ext cx="11710736" cy="1138645"/>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Now you will get ready to act. The first step toward action is deciding what problem you want to solve and the action you want to take to solve it. Then you can plan when and how you will act.</a:t>
            </a:r>
          </a:p>
        </p:txBody>
      </p:sp>
      <p:sp>
        <p:nvSpPr>
          <p:cNvPr id="2" name="Content Placeholder 1"/>
          <p:cNvSpPr>
            <a:spLocks noGrp="1"/>
          </p:cNvSpPr>
          <p:nvPr>
            <p:ph sz="quarter" idx="11"/>
          </p:nvPr>
        </p:nvSpPr>
        <p:spPr>
          <a:xfrm>
            <a:off x="342900" y="3159007"/>
            <a:ext cx="11608467" cy="3141229"/>
          </a:xfrm>
        </p:spPr>
        <p:txBody>
          <a:bodyPr>
            <a:normAutofit fontScale="92500" lnSpcReduction="10000"/>
          </a:bodyPr>
          <a:lstStyle/>
          <a:p>
            <a:pPr lvl="0"/>
            <a:r>
              <a:rPr lang="en-US" sz="2200" dirty="0"/>
              <a:t>With your group, decide on the problem you want to help solve. This might be a problem such as lack of knowledge about the way disease spreads or what actions people can take. Or it might be a problem about how easy it is to put healthy behaviors, such as washing your hands, into practice. Or it could be another problem you noticed. Write down the problem either on the Action Planner Worksheet or on a separate piece of paper. </a:t>
            </a:r>
            <a:r>
              <a:rPr lang="en-US" sz="2200" b="1" dirty="0">
                <a:hlinkClick r:id="rId2"/>
              </a:rPr>
              <a:t>Resource:</a:t>
            </a:r>
            <a:r>
              <a:rPr lang="en-US" sz="2200" dirty="0">
                <a:hlinkClick r:id="rId2"/>
              </a:rPr>
              <a:t> </a:t>
            </a:r>
            <a:r>
              <a:rPr lang="en-US" sz="2200" b="1" dirty="0">
                <a:hlinkClick r:id="rId2"/>
              </a:rPr>
              <a:t>Action Planner Worksheet</a:t>
            </a:r>
            <a:endParaRPr lang="en-US" sz="2200" b="1" dirty="0"/>
          </a:p>
          <a:p>
            <a:pPr lvl="0"/>
            <a:endParaRPr lang="en-US" sz="2200" dirty="0"/>
          </a:p>
          <a:p>
            <a:pPr lvl="0"/>
            <a:r>
              <a:rPr lang="en-US" sz="2200" dirty="0"/>
              <a:t>Using the worksheet or paper, list any actions you can think of that might help solve the problem. For example, maybe you want to communicate information to children in your community. Maybe you want to set up a handwashing station. List any actions that will help to solve your problem.</a:t>
            </a:r>
          </a:p>
          <a:p>
            <a:endParaRPr lang="en-US" sz="2400" dirty="0"/>
          </a:p>
        </p:txBody>
      </p:sp>
    </p:spTree>
    <p:extLst>
      <p:ext uri="{BB962C8B-B14F-4D97-AF65-F5344CB8AC3E}">
        <p14:creationId xmlns:p14="http://schemas.microsoft.com/office/powerpoint/2010/main" val="35927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4D1B7-1C83-8FF6-C293-092BAFC62592}"/>
              </a:ext>
            </a:extLst>
          </p:cNvPr>
          <p:cNvSpPr>
            <a:spLocks noGrp="1"/>
          </p:cNvSpPr>
          <p:nvPr>
            <p:ph type="title"/>
          </p:nvPr>
        </p:nvSpPr>
        <p:spPr>
          <a:xfrm>
            <a:off x="2262186" y="374673"/>
            <a:ext cx="7667625" cy="777851"/>
          </a:xfrm>
        </p:spPr>
        <p:txBody>
          <a:bodyPr vert="horz" lIns="91440" tIns="45720" rIns="91440" bIns="45720" rtlCol="0" anchor="b">
            <a:normAutofit/>
          </a:bodyPr>
          <a:lstStyle/>
          <a:p>
            <a:r>
              <a:rPr lang="en-US" dirty="0"/>
              <a:t>Act Investigation, slide 2</a:t>
            </a:r>
          </a:p>
        </p:txBody>
      </p:sp>
      <p:sp>
        <p:nvSpPr>
          <p:cNvPr id="2" name="Content Placeholder 1"/>
          <p:cNvSpPr>
            <a:spLocks noGrp="1"/>
          </p:cNvSpPr>
          <p:nvPr>
            <p:ph sz="quarter" idx="11"/>
          </p:nvPr>
        </p:nvSpPr>
        <p:spPr/>
        <p:txBody>
          <a:bodyPr>
            <a:normAutofit/>
          </a:bodyPr>
          <a:lstStyle/>
          <a:p>
            <a:pPr lvl="0">
              <a:buFont typeface="+mj-lt"/>
              <a:buAutoNum type="arabicPeriod" startAt="3"/>
            </a:pPr>
            <a:r>
              <a:rPr lang="en-US" dirty="0"/>
              <a:t>Write down the strengths your group has and how they could be used to improve the health of your community. For example:</a:t>
            </a:r>
          </a:p>
          <a:p>
            <a:pPr lvl="0">
              <a:buFont typeface="+mj-lt"/>
              <a:buAutoNum type="arabicPeriod" startAt="3"/>
            </a:pPr>
            <a:endParaRPr lang="en-US" dirty="0"/>
          </a:p>
          <a:p>
            <a:pPr lvl="1"/>
            <a:r>
              <a:rPr lang="en-US" sz="2800" dirty="0"/>
              <a:t>Are members of your group part of any groups that you could communicate with? </a:t>
            </a:r>
          </a:p>
          <a:p>
            <a:pPr lvl="1"/>
            <a:r>
              <a:rPr lang="en-US" sz="2800" dirty="0"/>
              <a:t>Do members of your group have any special talents, such as art or music, that might be useful to capture people’s attention? </a:t>
            </a:r>
          </a:p>
          <a:p>
            <a:pPr lvl="1"/>
            <a:r>
              <a:rPr lang="en-US" sz="2800" dirty="0"/>
              <a:t>Are members of your group interested in science and engineering or other ways to try to find innovative solutions? </a:t>
            </a:r>
          </a:p>
          <a:p>
            <a:pPr lvl="1"/>
            <a:r>
              <a:rPr lang="en-US" sz="2800" dirty="0"/>
              <a:t>Do group members have good planning or organization skills?</a:t>
            </a:r>
          </a:p>
          <a:p>
            <a:pPr>
              <a:buAutoNum type="arabicPeriod" startAt="3"/>
            </a:pPr>
            <a:endParaRPr lang="en-US" dirty="0"/>
          </a:p>
        </p:txBody>
      </p:sp>
    </p:spTree>
    <p:extLst>
      <p:ext uri="{BB962C8B-B14F-4D97-AF65-F5344CB8AC3E}">
        <p14:creationId xmlns:p14="http://schemas.microsoft.com/office/powerpoint/2010/main" val="841949799"/>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D08BDDB5-E934-477E-B1FB-ADAB62970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114D777B-D8CE-45EA-8FDD-C1BE86991304}">
  <ds:schemaRefs>
    <ds:schemaRef ds:uri="16c05727-aa75-4e4a-9b5f-8a80a1165891"/>
    <ds:schemaRef ds:uri="http://purl.org/dc/elements/1.1/"/>
    <ds:schemaRef ds:uri="71af3243-3dd4-4a8d-8c0d-dd76da1f02a5"/>
    <ds:schemaRef ds:uri="http://purl.org/dc/terms/"/>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12073</TotalTime>
  <Words>1219</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Rockwell</vt:lpstr>
      <vt:lpstr>Symbol</vt:lpstr>
      <vt:lpstr>Tahoma</vt:lpstr>
      <vt:lpstr>Times New Roman</vt:lpstr>
      <vt:lpstr>Custom</vt:lpstr>
      <vt:lpstr>Starting with Sustainability Lesson Slides</vt:lpstr>
      <vt:lpstr>Lesson Overview:</vt:lpstr>
      <vt:lpstr>Good Health and Disease Act</vt:lpstr>
      <vt:lpstr>Act Overview</vt:lpstr>
      <vt:lpstr>Act Reading</vt:lpstr>
      <vt:lpstr>Act Reading, slide 2</vt:lpstr>
      <vt:lpstr>Act Reading, slide 3</vt:lpstr>
      <vt:lpstr>Act Investigation</vt:lpstr>
      <vt:lpstr>Act Investigation, slide 2</vt:lpstr>
      <vt:lpstr>Act Investigation, slide 3</vt:lpstr>
      <vt:lpstr>Act Investigation, slide 4</vt:lpstr>
      <vt:lpstr>Act Research Extension</vt:lpstr>
      <vt:lpstr>Act Research Extension, slide 2</vt:lpstr>
      <vt:lpstr>Act Research Extension, slide 3</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lastModifiedBy>Gibson, Heidi</cp:lastModifiedBy>
  <cp:revision>50</cp:revision>
  <dcterms:created xsi:type="dcterms:W3CDTF">2024-12-17T02:33:39Z</dcterms:created>
  <dcterms:modified xsi:type="dcterms:W3CDTF">2025-01-14T02:28:37Z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