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11" r:id="rId5"/>
    <p:sldId id="314" r:id="rId6"/>
    <p:sldId id="312" r:id="rId7"/>
    <p:sldId id="313" r:id="rId8"/>
    <p:sldId id="315" r:id="rId9"/>
    <p:sldId id="316" r:id="rId10"/>
    <p:sldId id="317"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C33D2A-7DCC-475E-B5B9-3CEFE629C187}" v="12" dt="2025-01-13T18:36:23.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93098" autoAdjust="0"/>
  </p:normalViewPr>
  <p:slideViewPr>
    <p:cSldViewPr snapToGrid="0">
      <p:cViewPr varScale="1">
        <p:scale>
          <a:sx n="100" d="100"/>
          <a:sy n="100" d="100"/>
        </p:scale>
        <p:origin x="264" y="204"/>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D1C33D2A-7DCC-475E-B5B9-3CEFE629C187}"/>
    <pc:docChg chg="undo custSel addSld delSld modSld sldOrd">
      <pc:chgData name="Gibson, Heidi" userId="625c5426-83d3-499a-b65b-cae782d30fe8" providerId="ADAL" clId="{D1C33D2A-7DCC-475E-B5B9-3CEFE629C187}" dt="2025-01-13T18:39:18.047" v="353"/>
      <pc:docMkLst>
        <pc:docMk/>
      </pc:docMkLst>
      <pc:sldChg chg="modSp mod">
        <pc:chgData name="Gibson, Heidi" userId="625c5426-83d3-499a-b65b-cae782d30fe8" providerId="ADAL" clId="{D1C33D2A-7DCC-475E-B5B9-3CEFE629C187}" dt="2025-01-13T17:47:53.682" v="35" actId="20577"/>
        <pc:sldMkLst>
          <pc:docMk/>
          <pc:sldMk cId="1631576398" sldId="311"/>
        </pc:sldMkLst>
        <pc:spChg chg="mod">
          <ac:chgData name="Gibson, Heidi" userId="625c5426-83d3-499a-b65b-cae782d30fe8" providerId="ADAL" clId="{D1C33D2A-7DCC-475E-B5B9-3CEFE629C187}" dt="2025-01-13T17:47:53.682" v="35" actId="20577"/>
          <ac:spMkLst>
            <pc:docMk/>
            <pc:sldMk cId="1631576398" sldId="311"/>
            <ac:spMk id="2" creationId="{00000000-0000-0000-0000-000000000000}"/>
          </ac:spMkLst>
        </pc:spChg>
      </pc:sldChg>
      <pc:sldChg chg="modSp new mod">
        <pc:chgData name="Gibson, Heidi" userId="625c5426-83d3-499a-b65b-cae782d30fe8" providerId="ADAL" clId="{D1C33D2A-7DCC-475E-B5B9-3CEFE629C187}" dt="2025-01-13T17:51:29.914" v="86" actId="14100"/>
        <pc:sldMkLst>
          <pc:docMk/>
          <pc:sldMk cId="127374074" sldId="312"/>
        </pc:sldMkLst>
        <pc:spChg chg="mod">
          <ac:chgData name="Gibson, Heidi" userId="625c5426-83d3-499a-b65b-cae782d30fe8" providerId="ADAL" clId="{D1C33D2A-7DCC-475E-B5B9-3CEFE629C187}" dt="2025-01-13T17:51:29.914" v="86" actId="14100"/>
          <ac:spMkLst>
            <pc:docMk/>
            <pc:sldMk cId="127374074" sldId="312"/>
            <ac:spMk id="2" creationId="{50306765-EC3F-F056-C5F3-0136E0B810A6}"/>
          </ac:spMkLst>
        </pc:spChg>
        <pc:spChg chg="mod">
          <ac:chgData name="Gibson, Heidi" userId="625c5426-83d3-499a-b65b-cae782d30fe8" providerId="ADAL" clId="{D1C33D2A-7DCC-475E-B5B9-3CEFE629C187}" dt="2025-01-13T17:48:47.207" v="43"/>
          <ac:spMkLst>
            <pc:docMk/>
            <pc:sldMk cId="127374074" sldId="312"/>
            <ac:spMk id="3" creationId="{EDED69CD-93BA-AE4D-3370-2479A6EDDBD7}"/>
          </ac:spMkLst>
        </pc:spChg>
      </pc:sldChg>
      <pc:sldChg chg="del">
        <pc:chgData name="Gibson, Heidi" userId="625c5426-83d3-499a-b65b-cae782d30fe8" providerId="ADAL" clId="{D1C33D2A-7DCC-475E-B5B9-3CEFE629C187}" dt="2025-01-13T17:47:40.975" v="0" actId="47"/>
        <pc:sldMkLst>
          <pc:docMk/>
          <pc:sldMk cId="3523047297" sldId="312"/>
        </pc:sldMkLst>
      </pc:sldChg>
      <pc:sldChg chg="modSp new mod">
        <pc:chgData name="Gibson, Heidi" userId="625c5426-83d3-499a-b65b-cae782d30fe8" providerId="ADAL" clId="{D1C33D2A-7DCC-475E-B5B9-3CEFE629C187}" dt="2025-01-13T18:38:58.817" v="345"/>
        <pc:sldMkLst>
          <pc:docMk/>
          <pc:sldMk cId="3199965979" sldId="313"/>
        </pc:sldMkLst>
        <pc:spChg chg="mod">
          <ac:chgData name="Gibson, Heidi" userId="625c5426-83d3-499a-b65b-cae782d30fe8" providerId="ADAL" clId="{D1C33D2A-7DCC-475E-B5B9-3CEFE629C187}" dt="2025-01-13T18:34:23.089" v="214" actId="113"/>
          <ac:spMkLst>
            <pc:docMk/>
            <pc:sldMk cId="3199965979" sldId="313"/>
            <ac:spMk id="2" creationId="{E124B121-3644-B2D4-E75C-76D7A1E0D86C}"/>
          </ac:spMkLst>
        </pc:spChg>
        <pc:spChg chg="mod ord">
          <ac:chgData name="Gibson, Heidi" userId="625c5426-83d3-499a-b65b-cae782d30fe8" providerId="ADAL" clId="{D1C33D2A-7DCC-475E-B5B9-3CEFE629C187}" dt="2025-01-13T18:38:58.817" v="345"/>
          <ac:spMkLst>
            <pc:docMk/>
            <pc:sldMk cId="3199965979" sldId="313"/>
            <ac:spMk id="3" creationId="{9BF4A975-EA2F-20CC-816E-66F5BA172ADF}"/>
          </ac:spMkLst>
        </pc:spChg>
      </pc:sldChg>
      <pc:sldChg chg="del">
        <pc:chgData name="Gibson, Heidi" userId="625c5426-83d3-499a-b65b-cae782d30fe8" providerId="ADAL" clId="{D1C33D2A-7DCC-475E-B5B9-3CEFE629C187}" dt="2025-01-13T17:47:41.405" v="1" actId="47"/>
        <pc:sldMkLst>
          <pc:docMk/>
          <pc:sldMk cId="3974882584" sldId="313"/>
        </pc:sldMkLst>
      </pc:sldChg>
      <pc:sldChg chg="modSp new mod ord">
        <pc:chgData name="Gibson, Heidi" userId="625c5426-83d3-499a-b65b-cae782d30fe8" providerId="ADAL" clId="{D1C33D2A-7DCC-475E-B5B9-3CEFE629C187}" dt="2025-01-13T18:38:54.630" v="344"/>
        <pc:sldMkLst>
          <pc:docMk/>
          <pc:sldMk cId="207144083" sldId="314"/>
        </pc:sldMkLst>
        <pc:spChg chg="mod">
          <ac:chgData name="Gibson, Heidi" userId="625c5426-83d3-499a-b65b-cae782d30fe8" providerId="ADAL" clId="{D1C33D2A-7DCC-475E-B5B9-3CEFE629C187}" dt="2025-01-13T17:48:35.065" v="40"/>
          <ac:spMkLst>
            <pc:docMk/>
            <pc:sldMk cId="207144083" sldId="314"/>
            <ac:spMk id="2" creationId="{BBCDF1FA-319B-3D02-D0B0-3C6D652E58EA}"/>
          </ac:spMkLst>
        </pc:spChg>
        <pc:spChg chg="mod ord">
          <ac:chgData name="Gibson, Heidi" userId="625c5426-83d3-499a-b65b-cae782d30fe8" providerId="ADAL" clId="{D1C33D2A-7DCC-475E-B5B9-3CEFE629C187}" dt="2025-01-13T18:38:54.630" v="344"/>
          <ac:spMkLst>
            <pc:docMk/>
            <pc:sldMk cId="207144083" sldId="314"/>
            <ac:spMk id="3" creationId="{8B23CC79-C84F-3AFD-4492-8DE37F74DDF7}"/>
          </ac:spMkLst>
        </pc:spChg>
      </pc:sldChg>
      <pc:sldChg chg="del">
        <pc:chgData name="Gibson, Heidi" userId="625c5426-83d3-499a-b65b-cae782d30fe8" providerId="ADAL" clId="{D1C33D2A-7DCC-475E-B5B9-3CEFE629C187}" dt="2025-01-13T17:47:41.840" v="2" actId="47"/>
        <pc:sldMkLst>
          <pc:docMk/>
          <pc:sldMk cId="2276886697" sldId="314"/>
        </pc:sldMkLst>
      </pc:sldChg>
      <pc:sldChg chg="del">
        <pc:chgData name="Gibson, Heidi" userId="625c5426-83d3-499a-b65b-cae782d30fe8" providerId="ADAL" clId="{D1C33D2A-7DCC-475E-B5B9-3CEFE629C187}" dt="2025-01-13T17:47:42.675" v="3" actId="47"/>
        <pc:sldMkLst>
          <pc:docMk/>
          <pc:sldMk cId="1538781413" sldId="315"/>
        </pc:sldMkLst>
      </pc:sldChg>
      <pc:sldChg chg="modSp new mod">
        <pc:chgData name="Gibson, Heidi" userId="625c5426-83d3-499a-b65b-cae782d30fe8" providerId="ADAL" clId="{D1C33D2A-7DCC-475E-B5B9-3CEFE629C187}" dt="2025-01-13T18:31:30.698" v="184" actId="255"/>
        <pc:sldMkLst>
          <pc:docMk/>
          <pc:sldMk cId="2983125781" sldId="315"/>
        </pc:sldMkLst>
        <pc:spChg chg="mod">
          <ac:chgData name="Gibson, Heidi" userId="625c5426-83d3-499a-b65b-cae782d30fe8" providerId="ADAL" clId="{D1C33D2A-7DCC-475E-B5B9-3CEFE629C187}" dt="2025-01-13T18:31:30.698" v="184" actId="255"/>
          <ac:spMkLst>
            <pc:docMk/>
            <pc:sldMk cId="2983125781" sldId="315"/>
            <ac:spMk id="2" creationId="{E3D2D731-2AF5-6AB1-8716-FE217FC47BF2}"/>
          </ac:spMkLst>
        </pc:spChg>
        <pc:spChg chg="mod">
          <ac:chgData name="Gibson, Heidi" userId="625c5426-83d3-499a-b65b-cae782d30fe8" providerId="ADAL" clId="{D1C33D2A-7DCC-475E-B5B9-3CEFE629C187}" dt="2025-01-13T18:26:38.168" v="132"/>
          <ac:spMkLst>
            <pc:docMk/>
            <pc:sldMk cId="2983125781" sldId="315"/>
            <ac:spMk id="3" creationId="{11FA466B-8795-B13F-C6FC-E658C2007BC4}"/>
          </ac:spMkLst>
        </pc:spChg>
      </pc:sldChg>
      <pc:sldChg chg="addSp modSp new mod">
        <pc:chgData name="Gibson, Heidi" userId="625c5426-83d3-499a-b65b-cae782d30fe8" providerId="ADAL" clId="{D1C33D2A-7DCC-475E-B5B9-3CEFE629C187}" dt="2025-01-13T18:39:06.316" v="347" actId="962"/>
        <pc:sldMkLst>
          <pc:docMk/>
          <pc:sldMk cId="1225977869" sldId="316"/>
        </pc:sldMkLst>
        <pc:spChg chg="mod">
          <ac:chgData name="Gibson, Heidi" userId="625c5426-83d3-499a-b65b-cae782d30fe8" providerId="ADAL" clId="{D1C33D2A-7DCC-475E-B5B9-3CEFE629C187}" dt="2025-01-13T18:34:10.796" v="213" actId="113"/>
          <ac:spMkLst>
            <pc:docMk/>
            <pc:sldMk cId="1225977869" sldId="316"/>
            <ac:spMk id="2" creationId="{5C250E5B-390F-5DE2-B39A-9E86C7643A85}"/>
          </ac:spMkLst>
        </pc:spChg>
        <pc:spChg chg="mod ord">
          <ac:chgData name="Gibson, Heidi" userId="625c5426-83d3-499a-b65b-cae782d30fe8" providerId="ADAL" clId="{D1C33D2A-7DCC-475E-B5B9-3CEFE629C187}" dt="2025-01-13T18:39:04.237" v="346"/>
          <ac:spMkLst>
            <pc:docMk/>
            <pc:sldMk cId="1225977869" sldId="316"/>
            <ac:spMk id="3" creationId="{D81912B1-956F-93BD-82C8-09CADF04AEF5}"/>
          </ac:spMkLst>
        </pc:spChg>
        <pc:picChg chg="add mod">
          <ac:chgData name="Gibson, Heidi" userId="625c5426-83d3-499a-b65b-cae782d30fe8" providerId="ADAL" clId="{D1C33D2A-7DCC-475E-B5B9-3CEFE629C187}" dt="2025-01-13T18:39:06.316" v="347" actId="962"/>
          <ac:picMkLst>
            <pc:docMk/>
            <pc:sldMk cId="1225977869" sldId="316"/>
            <ac:picMk id="5" creationId="{6B4D30A0-1271-F7F8-EE3E-9A758E74E196}"/>
          </ac:picMkLst>
        </pc:picChg>
      </pc:sldChg>
      <pc:sldChg chg="del">
        <pc:chgData name="Gibson, Heidi" userId="625c5426-83d3-499a-b65b-cae782d30fe8" providerId="ADAL" clId="{D1C33D2A-7DCC-475E-B5B9-3CEFE629C187}" dt="2025-01-13T17:47:43.607" v="4" actId="47"/>
        <pc:sldMkLst>
          <pc:docMk/>
          <pc:sldMk cId="1374982113" sldId="316"/>
        </pc:sldMkLst>
      </pc:sldChg>
      <pc:sldChg chg="modSp new mod">
        <pc:chgData name="Gibson, Heidi" userId="625c5426-83d3-499a-b65b-cae782d30fe8" providerId="ADAL" clId="{D1C33D2A-7DCC-475E-B5B9-3CEFE629C187}" dt="2025-01-13T18:39:10.842" v="348"/>
        <pc:sldMkLst>
          <pc:docMk/>
          <pc:sldMk cId="2614938430" sldId="317"/>
        </pc:sldMkLst>
        <pc:spChg chg="mod">
          <ac:chgData name="Gibson, Heidi" userId="625c5426-83d3-499a-b65b-cae782d30fe8" providerId="ADAL" clId="{D1C33D2A-7DCC-475E-B5B9-3CEFE629C187}" dt="2025-01-13T18:33:50.448" v="209" actId="113"/>
          <ac:spMkLst>
            <pc:docMk/>
            <pc:sldMk cId="2614938430" sldId="317"/>
            <ac:spMk id="2" creationId="{9FBD5C36-1B76-DAF2-D9BE-A8D4257CEE8D}"/>
          </ac:spMkLst>
        </pc:spChg>
        <pc:spChg chg="mod ord">
          <ac:chgData name="Gibson, Heidi" userId="625c5426-83d3-499a-b65b-cae782d30fe8" providerId="ADAL" clId="{D1C33D2A-7DCC-475E-B5B9-3CEFE629C187}" dt="2025-01-13T18:39:10.842" v="348"/>
          <ac:spMkLst>
            <pc:docMk/>
            <pc:sldMk cId="2614938430" sldId="317"/>
            <ac:spMk id="3" creationId="{6F678216-BAB1-32D1-0971-9DB5E2A57B7C}"/>
          </ac:spMkLst>
        </pc:spChg>
      </pc:sldChg>
      <pc:sldChg chg="addSp modSp new mod">
        <pc:chgData name="Gibson, Heidi" userId="625c5426-83d3-499a-b65b-cae782d30fe8" providerId="ADAL" clId="{D1C33D2A-7DCC-475E-B5B9-3CEFE629C187}" dt="2025-01-13T18:39:18.047" v="353"/>
        <pc:sldMkLst>
          <pc:docMk/>
          <pc:sldMk cId="250958467" sldId="318"/>
        </pc:sldMkLst>
        <pc:spChg chg="mod">
          <ac:chgData name="Gibson, Heidi" userId="625c5426-83d3-499a-b65b-cae782d30fe8" providerId="ADAL" clId="{D1C33D2A-7DCC-475E-B5B9-3CEFE629C187}" dt="2025-01-13T18:38:17.917" v="319" actId="27636"/>
          <ac:spMkLst>
            <pc:docMk/>
            <pc:sldMk cId="250958467" sldId="318"/>
            <ac:spMk id="2" creationId="{40FC4842-7C05-F78A-09E1-9B2F8108948F}"/>
          </ac:spMkLst>
        </pc:spChg>
        <pc:spChg chg="mod ord">
          <ac:chgData name="Gibson, Heidi" userId="625c5426-83d3-499a-b65b-cae782d30fe8" providerId="ADAL" clId="{D1C33D2A-7DCC-475E-B5B9-3CEFE629C187}" dt="2025-01-13T18:39:18.047" v="353"/>
          <ac:spMkLst>
            <pc:docMk/>
            <pc:sldMk cId="250958467" sldId="318"/>
            <ac:spMk id="3" creationId="{03F730B9-FBAD-67D7-79F8-12B01D24BF9D}"/>
          </ac:spMkLst>
        </pc:spChg>
        <pc:picChg chg="add mod">
          <ac:chgData name="Gibson, Heidi" userId="625c5426-83d3-499a-b65b-cae782d30fe8" providerId="ADAL" clId="{D1C33D2A-7DCC-475E-B5B9-3CEFE629C187}" dt="2025-01-13T18:39:14.331" v="349" actId="962"/>
          <ac:picMkLst>
            <pc:docMk/>
            <pc:sldMk cId="250958467" sldId="318"/>
            <ac:picMk id="5" creationId="{1893A740-400E-6AA4-0D30-6BC83929C173}"/>
          </ac:picMkLst>
        </pc:picChg>
        <pc:picChg chg="add mod">
          <ac:chgData name="Gibson, Heidi" userId="625c5426-83d3-499a-b65b-cae782d30fe8" providerId="ADAL" clId="{D1C33D2A-7DCC-475E-B5B9-3CEFE629C187}" dt="2025-01-13T18:39:15.237" v="350" actId="962"/>
          <ac:picMkLst>
            <pc:docMk/>
            <pc:sldMk cId="250958467" sldId="318"/>
            <ac:picMk id="7" creationId="{D19FFC18-0631-8E9C-B6C1-077DC4CA9646}"/>
          </ac:picMkLst>
        </pc:picChg>
        <pc:picChg chg="add mod">
          <ac:chgData name="Gibson, Heidi" userId="625c5426-83d3-499a-b65b-cae782d30fe8" providerId="ADAL" clId="{D1C33D2A-7DCC-475E-B5B9-3CEFE629C187}" dt="2025-01-13T18:39:15.868" v="351" actId="962"/>
          <ac:picMkLst>
            <pc:docMk/>
            <pc:sldMk cId="250958467" sldId="318"/>
            <ac:picMk id="9" creationId="{FB966CF5-3DC0-6B0B-657B-AF561829FDF2}"/>
          </ac:picMkLst>
        </pc:picChg>
        <pc:picChg chg="add mod">
          <ac:chgData name="Gibson, Heidi" userId="625c5426-83d3-499a-b65b-cae782d30fe8" providerId="ADAL" clId="{D1C33D2A-7DCC-475E-B5B9-3CEFE629C187}" dt="2025-01-13T18:39:16.476" v="352" actId="962"/>
          <ac:picMkLst>
            <pc:docMk/>
            <pc:sldMk cId="250958467" sldId="318"/>
            <ac:picMk id="11" creationId="{DF635B48-DA94-A7B4-F1B6-2097E16C213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dirty="0"/>
          </a:p>
        </p:txBody>
      </p:sp>
    </p:spTree>
    <p:extLst>
      <p:ext uri="{BB962C8B-B14F-4D97-AF65-F5344CB8AC3E}">
        <p14:creationId xmlns:p14="http://schemas.microsoft.com/office/powerpoint/2010/main" val="361526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ghdx.healthdata.org/" TargetMode="External"/><Relationship Id="rId7" Type="http://schemas.openxmlformats.org/officeDocument/2006/relationships/hyperlink" Target="https://global.health/" TargetMode="External"/><Relationship Id="rId2" Type="http://schemas.openxmlformats.org/officeDocument/2006/relationships/hyperlink" Target="https://ourworldindata.org/burden-of-disease" TargetMode="External"/><Relationship Id="rId1" Type="http://schemas.openxmlformats.org/officeDocument/2006/relationships/slideLayout" Target="../slideLayouts/slideLayout5.xml"/><Relationship Id="rId6" Type="http://schemas.openxmlformats.org/officeDocument/2006/relationships/hyperlink" Target="https://data-explorer.oecd.org/?fs%5b0%5d=Topic%2C0%7CHealth%23HEA%23&amp;pg=0&amp;fc=Topic&amp;bp=true&amp;snb=84" TargetMode="External"/><Relationship Id="rId5" Type="http://schemas.openxmlformats.org/officeDocument/2006/relationships/hyperlink" Target="https://www.who.int/data/gho" TargetMode="External"/><Relationship Id="rId4" Type="http://schemas.openxmlformats.org/officeDocument/2006/relationships/hyperlink" Target="https://vizhub.healthdata.org/gbd-compa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Statistics Investigation</a:t>
            </a:r>
          </a:p>
        </p:txBody>
      </p:sp>
      <p:sp>
        <p:nvSpPr>
          <p:cNvPr id="3" name="Subtitle 2"/>
          <p:cNvSpPr>
            <a:spLocks noGrp="1"/>
          </p:cNvSpPr>
          <p:nvPr>
            <p:ph type="subTitle" idx="1"/>
          </p:nvPr>
        </p:nvSpPr>
        <p:spPr>
          <a:xfrm>
            <a:off x="341377" y="418461"/>
            <a:ext cx="11850623" cy="607910"/>
          </a:xfrm>
        </p:spPr>
        <p:txBody>
          <a:bodyPr/>
          <a:lstStyle/>
          <a:p>
            <a:r>
              <a:rPr lang="en-US" b="0" dirty="0"/>
              <a:t>Starting with Sustainability</a:t>
            </a:r>
            <a:endParaRPr lang="en-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3CC79-C84F-3AFD-4492-8DE37F74DDF7}"/>
              </a:ext>
            </a:extLst>
          </p:cNvPr>
          <p:cNvSpPr>
            <a:spLocks noGrp="1"/>
          </p:cNvSpPr>
          <p:nvPr>
            <p:ph type="title"/>
          </p:nvPr>
        </p:nvSpPr>
        <p:spPr/>
        <p:txBody>
          <a:bodyPr/>
          <a:lstStyle/>
          <a:p>
            <a:r>
              <a:rPr lang="en-US" dirty="0"/>
              <a:t>What are health statistics?</a:t>
            </a:r>
          </a:p>
        </p:txBody>
      </p:sp>
      <p:sp>
        <p:nvSpPr>
          <p:cNvPr id="2" name="Content Placeholder 1">
            <a:extLst>
              <a:ext uri="{FF2B5EF4-FFF2-40B4-BE49-F238E27FC236}">
                <a16:creationId xmlns:a16="http://schemas.microsoft.com/office/drawing/2014/main" id="{BBCDF1FA-319B-3D02-D0B0-3C6D652E58EA}"/>
              </a:ext>
            </a:extLst>
          </p:cNvPr>
          <p:cNvSpPr>
            <a:spLocks noGrp="1"/>
          </p:cNvSpPr>
          <p:nvPr>
            <p:ph sz="quarter" idx="11"/>
          </p:nvPr>
        </p:nvSpPr>
        <p:spPr/>
        <p:txBody>
          <a:bodyPr/>
          <a:lstStyle/>
          <a:p>
            <a:r>
              <a:rPr lang="en-US" dirty="0"/>
              <a:t>People in different areas may face different health risks. Scientists and other researchers learn more about problems by gathering data, or pieces of factual information. They use these data to develop health statistics. Health statistics are numbers used to understand how healthy a group of people are and what health problems they face. In this activity you will investigate to find out more about the health and health statistics of your local area.</a:t>
            </a:r>
          </a:p>
        </p:txBody>
      </p:sp>
    </p:spTree>
    <p:extLst>
      <p:ext uri="{BB962C8B-B14F-4D97-AF65-F5344CB8AC3E}">
        <p14:creationId xmlns:p14="http://schemas.microsoft.com/office/powerpoint/2010/main" val="20714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06765-EC3F-F056-C5F3-0136E0B810A6}"/>
              </a:ext>
            </a:extLst>
          </p:cNvPr>
          <p:cNvSpPr>
            <a:spLocks noGrp="1"/>
          </p:cNvSpPr>
          <p:nvPr>
            <p:ph sz="quarter" idx="11"/>
          </p:nvPr>
        </p:nvSpPr>
        <p:spPr>
          <a:xfrm>
            <a:off x="485049" y="1374022"/>
            <a:ext cx="11242131" cy="4798178"/>
          </a:xfrm>
        </p:spPr>
        <p:txBody>
          <a:bodyPr>
            <a:noAutofit/>
          </a:bodyPr>
          <a:lstStyle/>
          <a:p>
            <a:r>
              <a:rPr lang="en-US" sz="2000" dirty="0"/>
              <a:t>The overall health of a group of people can be measured in different ways. For example:</a:t>
            </a:r>
          </a:p>
          <a:p>
            <a:pPr marL="457200" indent="-457200">
              <a:buFont typeface="Arial" panose="020B0604020202020204" pitchFamily="34" charset="0"/>
              <a:buChar char="•"/>
            </a:pPr>
            <a:r>
              <a:rPr lang="en-US" sz="2000" b="1" dirty="0"/>
              <a:t>Life expectancy </a:t>
            </a:r>
            <a:r>
              <a:rPr lang="en-US" sz="2000" dirty="0"/>
              <a:t>is the average of how long people live. You can also use this as a comparison, such as:</a:t>
            </a:r>
          </a:p>
          <a:p>
            <a:pPr lvl="1"/>
            <a:r>
              <a:rPr lang="en-US" sz="2000" dirty="0"/>
              <a:t>Comparing life expectancy now versus in the past to help you understand how human health has changed over time</a:t>
            </a:r>
          </a:p>
          <a:p>
            <a:pPr lvl="1"/>
            <a:r>
              <a:rPr lang="en-US" sz="2000" dirty="0"/>
              <a:t>Comparing life expectancy in different places to help you understand how health might vary in different locations</a:t>
            </a:r>
          </a:p>
          <a:p>
            <a:pPr marL="457200" indent="-457200">
              <a:buFont typeface="Arial" panose="020B0604020202020204" pitchFamily="34" charset="0"/>
              <a:buChar char="•"/>
            </a:pPr>
            <a:r>
              <a:rPr lang="en-US" sz="2000" b="1" dirty="0"/>
              <a:t>Causes of death </a:t>
            </a:r>
            <a:r>
              <a:rPr lang="en-US" sz="2000" dirty="0"/>
              <a:t>can help you understand the diseases or conditions that cause the highest number of deaths in your community.</a:t>
            </a:r>
          </a:p>
          <a:p>
            <a:pPr marL="457200" indent="-457200">
              <a:buFont typeface="Arial" panose="020B0604020202020204" pitchFamily="34" charset="0"/>
              <a:buChar char="•"/>
            </a:pPr>
            <a:r>
              <a:rPr lang="en-US" sz="2000" b="1" dirty="0"/>
              <a:t>Causes of poor health while people are living</a:t>
            </a:r>
            <a:r>
              <a:rPr lang="en-US" sz="2000" dirty="0"/>
              <a:t>: One measure of people’s health is Disability-Adjusted Life Years, or DALYs. Each DALY measures the loss of one year at full health for a person. For example, if a person had a health condition that made them very sick for a year, that would count as one DALY. Or if someone had a health condition that made them die 20 years earlier than they normally would have, that would count as 20 DALYs—one DALY for each year they “missed.” By examining the causes of DALYs, you can understand the major reasons for poor health and death in a place.</a:t>
            </a:r>
          </a:p>
        </p:txBody>
      </p:sp>
      <p:sp>
        <p:nvSpPr>
          <p:cNvPr id="3" name="Title 2">
            <a:extLst>
              <a:ext uri="{FF2B5EF4-FFF2-40B4-BE49-F238E27FC236}">
                <a16:creationId xmlns:a16="http://schemas.microsoft.com/office/drawing/2014/main" id="{EDED69CD-93BA-AE4D-3370-2479A6EDDBD7}"/>
              </a:ext>
            </a:extLst>
          </p:cNvPr>
          <p:cNvSpPr>
            <a:spLocks noGrp="1"/>
          </p:cNvSpPr>
          <p:nvPr>
            <p:ph type="title"/>
          </p:nvPr>
        </p:nvSpPr>
        <p:spPr/>
        <p:txBody>
          <a:bodyPr/>
          <a:lstStyle/>
          <a:p>
            <a:r>
              <a:rPr lang="en-US" dirty="0"/>
              <a:t>Understanding health statistics</a:t>
            </a:r>
          </a:p>
        </p:txBody>
      </p:sp>
    </p:spTree>
    <p:extLst>
      <p:ext uri="{BB962C8B-B14F-4D97-AF65-F5344CB8AC3E}">
        <p14:creationId xmlns:p14="http://schemas.microsoft.com/office/powerpoint/2010/main" val="1273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4A975-EA2F-20CC-816E-66F5BA172ADF}"/>
              </a:ext>
            </a:extLst>
          </p:cNvPr>
          <p:cNvSpPr>
            <a:spLocks noGrp="1"/>
          </p:cNvSpPr>
          <p:nvPr>
            <p:ph type="title"/>
          </p:nvPr>
        </p:nvSpPr>
        <p:spPr>
          <a:xfrm>
            <a:off x="891541" y="219909"/>
            <a:ext cx="10389870" cy="1325563"/>
          </a:xfrm>
        </p:spPr>
        <p:txBody>
          <a:bodyPr>
            <a:normAutofit/>
          </a:bodyPr>
          <a:lstStyle/>
          <a:p>
            <a:r>
              <a:rPr lang="en-US" sz="3200" dirty="0"/>
              <a:t>What do you want to know about health statistics?</a:t>
            </a:r>
          </a:p>
        </p:txBody>
      </p:sp>
      <p:sp>
        <p:nvSpPr>
          <p:cNvPr id="2" name="Content Placeholder 1">
            <a:extLst>
              <a:ext uri="{FF2B5EF4-FFF2-40B4-BE49-F238E27FC236}">
                <a16:creationId xmlns:a16="http://schemas.microsoft.com/office/drawing/2014/main" id="{E124B121-3644-B2D4-E75C-76D7A1E0D86C}"/>
              </a:ext>
            </a:extLst>
          </p:cNvPr>
          <p:cNvSpPr>
            <a:spLocks noGrp="1"/>
          </p:cNvSpPr>
          <p:nvPr>
            <p:ph sz="quarter" idx="11"/>
          </p:nvPr>
        </p:nvSpPr>
        <p:spPr/>
        <p:txBody>
          <a:bodyPr>
            <a:normAutofit fontScale="92500" lnSpcReduction="20000"/>
          </a:bodyPr>
          <a:lstStyle/>
          <a:p>
            <a:r>
              <a:rPr lang="en-US" dirty="0"/>
              <a:t>Now you will find out more about health statistics in your own local area or country. Use a piece of paper, a digital document, or another method to create a record of the health statistics you find for your area. </a:t>
            </a:r>
          </a:p>
          <a:p>
            <a:r>
              <a:rPr lang="en-US" b="1" dirty="0"/>
              <a:t>With your team, decide what information you want to find out about health in your local area or country.</a:t>
            </a:r>
            <a:r>
              <a:rPr lang="en-US" dirty="0"/>
              <a:t> For example:</a:t>
            </a:r>
          </a:p>
          <a:p>
            <a:pPr marL="514350" indent="-514350">
              <a:buFont typeface="+mj-lt"/>
              <a:buAutoNum type="alphaLcPeriod"/>
            </a:pPr>
            <a:r>
              <a:rPr lang="en-US" dirty="0"/>
              <a:t>Are you interested in how long people live? Write down “Life Expectancy” as a category. </a:t>
            </a:r>
          </a:p>
          <a:p>
            <a:pPr marL="514350" indent="-514350">
              <a:buFont typeface="+mj-lt"/>
              <a:buAutoNum type="alphaLcPeriod"/>
            </a:pPr>
            <a:r>
              <a:rPr lang="en-US" dirty="0"/>
              <a:t>Are you interested in why people die? Write down “Causes of Death” as a category. </a:t>
            </a:r>
          </a:p>
          <a:p>
            <a:pPr marL="514350" indent="-514350">
              <a:buFont typeface="+mj-lt"/>
              <a:buAutoNum type="alphaLcPeriod"/>
            </a:pPr>
            <a:r>
              <a:rPr lang="en-US" dirty="0"/>
              <a:t>Are you interested in the causes of poor health? Write down “Top DALYs” as a category. </a:t>
            </a:r>
          </a:p>
          <a:p>
            <a:pPr marL="514350" indent="-514350">
              <a:buFont typeface="+mj-lt"/>
              <a:buAutoNum type="alphaLcPeriod"/>
            </a:pPr>
            <a:r>
              <a:rPr lang="en-US" dirty="0"/>
              <a:t>Is there other information you would like to find out? Write down a category to describe it. </a:t>
            </a:r>
          </a:p>
          <a:p>
            <a:endParaRPr lang="en-US" dirty="0"/>
          </a:p>
        </p:txBody>
      </p:sp>
    </p:spTree>
    <p:extLst>
      <p:ext uri="{BB962C8B-B14F-4D97-AF65-F5344CB8AC3E}">
        <p14:creationId xmlns:p14="http://schemas.microsoft.com/office/powerpoint/2010/main" val="319996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2D731-2AF5-6AB1-8716-FE217FC47BF2}"/>
              </a:ext>
            </a:extLst>
          </p:cNvPr>
          <p:cNvSpPr>
            <a:spLocks noGrp="1"/>
          </p:cNvSpPr>
          <p:nvPr>
            <p:ph sz="quarter" idx="11"/>
          </p:nvPr>
        </p:nvSpPr>
        <p:spPr>
          <a:xfrm>
            <a:off x="633641" y="1451610"/>
            <a:ext cx="10924717" cy="4983480"/>
          </a:xfrm>
        </p:spPr>
        <p:txBody>
          <a:bodyPr>
            <a:normAutofit fontScale="77500" lnSpcReduction="20000"/>
          </a:bodyPr>
          <a:lstStyle/>
          <a:p>
            <a:r>
              <a:rPr lang="en-US" dirty="0"/>
              <a:t>If you have access to the Internet, there are many websites that can help you find out more about health in your community. Here are a few to help you get started.</a:t>
            </a:r>
          </a:p>
          <a:p>
            <a:r>
              <a:rPr lang="en-US" dirty="0"/>
              <a:t>•	 </a:t>
            </a:r>
            <a:r>
              <a:rPr lang="en-US" dirty="0">
                <a:hlinkClick r:id="rId2"/>
              </a:rPr>
              <a:t>https://ourworldindata.org/burden-of-disease  </a:t>
            </a:r>
            <a:endParaRPr lang="en-US" dirty="0"/>
          </a:p>
          <a:p>
            <a:r>
              <a:rPr lang="en-US" dirty="0"/>
              <a:t>•	</a:t>
            </a:r>
            <a:r>
              <a:rPr lang="en-US" dirty="0">
                <a:hlinkClick r:id="rId3"/>
              </a:rPr>
              <a:t> http://ghdx.healthdata.org/   </a:t>
            </a:r>
            <a:endParaRPr lang="en-US" dirty="0"/>
          </a:p>
          <a:p>
            <a:r>
              <a:rPr lang="en-US" dirty="0"/>
              <a:t>•	 </a:t>
            </a:r>
            <a:r>
              <a:rPr lang="en-US" dirty="0">
                <a:hlinkClick r:id="rId4"/>
              </a:rPr>
              <a:t>https://vizhub.healthdata.org/gbd-compare/</a:t>
            </a:r>
            <a:r>
              <a:rPr lang="en-US" dirty="0"/>
              <a:t>  </a:t>
            </a:r>
          </a:p>
          <a:p>
            <a:r>
              <a:rPr lang="en-US" dirty="0"/>
              <a:t>•	 </a:t>
            </a:r>
            <a:r>
              <a:rPr lang="en-US" dirty="0">
                <a:hlinkClick r:id="rId5"/>
              </a:rPr>
              <a:t>https://www.who.int/data/gho </a:t>
            </a:r>
            <a:endParaRPr lang="en-US" dirty="0"/>
          </a:p>
          <a:p>
            <a:r>
              <a:rPr lang="en-US" dirty="0"/>
              <a:t>•	</a:t>
            </a:r>
            <a:r>
              <a:rPr lang="en-US" dirty="0">
                <a:hlinkClick r:id="rId6"/>
              </a:rPr>
              <a:t>OECD Data Explorer</a:t>
            </a:r>
            <a:endParaRPr lang="en-US" dirty="0"/>
          </a:p>
          <a:p>
            <a:r>
              <a:rPr lang="en-US" dirty="0"/>
              <a:t>•	</a:t>
            </a:r>
            <a:r>
              <a:rPr lang="en-US" dirty="0">
                <a:hlinkClick r:id="rId7"/>
              </a:rPr>
              <a:t> https://global.health/ </a:t>
            </a:r>
            <a:endParaRPr lang="en-US" dirty="0"/>
          </a:p>
          <a:p>
            <a:r>
              <a:rPr lang="en-US" dirty="0"/>
              <a:t>You also might be able to find other places online to search, such as government websites or other sites that share information about health statistics in your local area. </a:t>
            </a:r>
          </a:p>
          <a:p>
            <a:r>
              <a:rPr lang="en-US" dirty="0"/>
              <a:t>You could also contact people who know about health in your area. Many places have experts working in public health or medical professionals who could share information with you. </a:t>
            </a:r>
          </a:p>
          <a:p>
            <a:endParaRPr lang="en-US" sz="1300" dirty="0"/>
          </a:p>
          <a:p>
            <a:r>
              <a:rPr lang="en-US" b="1" dirty="0"/>
              <a:t>With your group, decide how you will find information.</a:t>
            </a:r>
          </a:p>
        </p:txBody>
      </p:sp>
      <p:sp>
        <p:nvSpPr>
          <p:cNvPr id="3" name="Title 2">
            <a:extLst>
              <a:ext uri="{FF2B5EF4-FFF2-40B4-BE49-F238E27FC236}">
                <a16:creationId xmlns:a16="http://schemas.microsoft.com/office/drawing/2014/main" id="{11FA466B-8795-B13F-C6FC-E658C2007BC4}"/>
              </a:ext>
            </a:extLst>
          </p:cNvPr>
          <p:cNvSpPr>
            <a:spLocks noGrp="1"/>
          </p:cNvSpPr>
          <p:nvPr>
            <p:ph type="title"/>
          </p:nvPr>
        </p:nvSpPr>
        <p:spPr/>
        <p:txBody>
          <a:bodyPr/>
          <a:lstStyle/>
          <a:p>
            <a:r>
              <a:rPr lang="en-US" dirty="0"/>
              <a:t>Finding statistics </a:t>
            </a:r>
          </a:p>
        </p:txBody>
      </p:sp>
    </p:spTree>
    <p:extLst>
      <p:ext uri="{BB962C8B-B14F-4D97-AF65-F5344CB8AC3E}">
        <p14:creationId xmlns:p14="http://schemas.microsoft.com/office/powerpoint/2010/main" val="298312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1912B1-956F-93BD-82C8-09CADF04AEF5}"/>
              </a:ext>
            </a:extLst>
          </p:cNvPr>
          <p:cNvSpPr>
            <a:spLocks noGrp="1"/>
          </p:cNvSpPr>
          <p:nvPr>
            <p:ph type="title"/>
          </p:nvPr>
        </p:nvSpPr>
        <p:spPr/>
        <p:txBody>
          <a:bodyPr/>
          <a:lstStyle/>
          <a:p>
            <a:r>
              <a:rPr lang="en-US" dirty="0"/>
              <a:t>Deciding on an area </a:t>
            </a:r>
          </a:p>
        </p:txBody>
      </p:sp>
      <p:sp>
        <p:nvSpPr>
          <p:cNvPr id="2" name="Content Placeholder 1">
            <a:extLst>
              <a:ext uri="{FF2B5EF4-FFF2-40B4-BE49-F238E27FC236}">
                <a16:creationId xmlns:a16="http://schemas.microsoft.com/office/drawing/2014/main" id="{5C250E5B-390F-5DE2-B39A-9E86C7643A85}"/>
              </a:ext>
            </a:extLst>
          </p:cNvPr>
          <p:cNvSpPr>
            <a:spLocks noGrp="1"/>
          </p:cNvSpPr>
          <p:nvPr>
            <p:ph sz="quarter" idx="11"/>
          </p:nvPr>
        </p:nvSpPr>
        <p:spPr>
          <a:xfrm>
            <a:off x="782229" y="1545472"/>
            <a:ext cx="5698581" cy="4476906"/>
          </a:xfrm>
        </p:spPr>
        <p:txBody>
          <a:bodyPr/>
          <a:lstStyle/>
          <a:p>
            <a:r>
              <a:rPr lang="en-US" dirty="0"/>
              <a:t>Finding out information for your country may be quite easy. It may be harder to find information about your city or town. Try to find information that is as specific to you and where you live as possible. </a:t>
            </a:r>
          </a:p>
          <a:p>
            <a:r>
              <a:rPr lang="en-US" b="1" dirty="0"/>
              <a:t>With your group, decide if you will investigate your country or your local area. </a:t>
            </a:r>
          </a:p>
          <a:p>
            <a:endParaRPr lang="en-US" dirty="0"/>
          </a:p>
        </p:txBody>
      </p:sp>
      <p:pic>
        <p:nvPicPr>
          <p:cNvPr id="5" name="Graphic 4">
            <a:extLst>
              <a:ext uri="{FF2B5EF4-FFF2-40B4-BE49-F238E27FC236}">
                <a16:creationId xmlns:a16="http://schemas.microsoft.com/office/drawing/2014/main" id="{6B4D30A0-1271-F7F8-EE3E-9A758E74E19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8080" y="2141220"/>
            <a:ext cx="2792730" cy="2792730"/>
          </a:xfrm>
          <a:prstGeom prst="rect">
            <a:avLst/>
          </a:prstGeom>
        </p:spPr>
      </p:pic>
    </p:spTree>
    <p:extLst>
      <p:ext uri="{BB962C8B-B14F-4D97-AF65-F5344CB8AC3E}">
        <p14:creationId xmlns:p14="http://schemas.microsoft.com/office/powerpoint/2010/main" val="122597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78216-BAB1-32D1-0971-9DB5E2A57B7C}"/>
              </a:ext>
            </a:extLst>
          </p:cNvPr>
          <p:cNvSpPr>
            <a:spLocks noGrp="1"/>
          </p:cNvSpPr>
          <p:nvPr>
            <p:ph type="title"/>
          </p:nvPr>
        </p:nvSpPr>
        <p:spPr/>
        <p:txBody>
          <a:bodyPr/>
          <a:lstStyle/>
          <a:p>
            <a:r>
              <a:rPr lang="en-US" dirty="0"/>
              <a:t>Comparing to others </a:t>
            </a:r>
          </a:p>
        </p:txBody>
      </p:sp>
      <p:sp>
        <p:nvSpPr>
          <p:cNvPr id="2" name="Content Placeholder 1">
            <a:extLst>
              <a:ext uri="{FF2B5EF4-FFF2-40B4-BE49-F238E27FC236}">
                <a16:creationId xmlns:a16="http://schemas.microsoft.com/office/drawing/2014/main" id="{9FBD5C36-1B76-DAF2-D9BE-A8D4257CEE8D}"/>
              </a:ext>
            </a:extLst>
          </p:cNvPr>
          <p:cNvSpPr>
            <a:spLocks noGrp="1"/>
          </p:cNvSpPr>
          <p:nvPr>
            <p:ph sz="quarter" idx="11"/>
          </p:nvPr>
        </p:nvSpPr>
        <p:spPr>
          <a:xfrm>
            <a:off x="633641" y="1545472"/>
            <a:ext cx="10924717" cy="4721127"/>
          </a:xfrm>
        </p:spPr>
        <p:txBody>
          <a:bodyPr>
            <a:normAutofit fontScale="92500" lnSpcReduction="20000"/>
          </a:bodyPr>
          <a:lstStyle/>
          <a:p>
            <a:r>
              <a:rPr lang="en-US" dirty="0"/>
              <a:t>Sometimes it is helpful to examine health statistics from other places to help you figure out what is unusual about health where you live. You may want to compare the health statistics you find about your community with global health statistics. You may also want to compare them with somewhere more specific—for example, maybe a nearby neighborhood, city, town, or country that you guess might have different health statistics than yours. </a:t>
            </a:r>
          </a:p>
          <a:p>
            <a:endParaRPr lang="en-US" dirty="0"/>
          </a:p>
          <a:p>
            <a:r>
              <a:rPr lang="en-US" dirty="0"/>
              <a:t>You also might want to compare the health statistics of your area now with a time in the past. If the health statistics have changed a lot, it may be a sign that something else in your environment is changing as well. These changes may be good or bad. </a:t>
            </a:r>
          </a:p>
          <a:p>
            <a:endParaRPr lang="en-US" dirty="0"/>
          </a:p>
          <a:p>
            <a:r>
              <a:rPr lang="en-US" b="1" dirty="0"/>
              <a:t>With your team, decide what you will compare. </a:t>
            </a:r>
          </a:p>
          <a:p>
            <a:endParaRPr lang="en-US" dirty="0"/>
          </a:p>
        </p:txBody>
      </p:sp>
    </p:spTree>
    <p:extLst>
      <p:ext uri="{BB962C8B-B14F-4D97-AF65-F5344CB8AC3E}">
        <p14:creationId xmlns:p14="http://schemas.microsoft.com/office/powerpoint/2010/main" val="261493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730B9-FBAD-67D7-79F8-12B01D24BF9D}"/>
              </a:ext>
            </a:extLst>
          </p:cNvPr>
          <p:cNvSpPr>
            <a:spLocks noGrp="1"/>
          </p:cNvSpPr>
          <p:nvPr>
            <p:ph type="title"/>
          </p:nvPr>
        </p:nvSpPr>
        <p:spPr>
          <a:xfrm>
            <a:off x="925831" y="219909"/>
            <a:ext cx="10355580" cy="1325563"/>
          </a:xfrm>
        </p:spPr>
        <p:txBody>
          <a:bodyPr>
            <a:normAutofit/>
          </a:bodyPr>
          <a:lstStyle/>
          <a:p>
            <a:r>
              <a:rPr lang="en-US" sz="3200" dirty="0"/>
              <a:t>Finding the health statistics to answer your questions</a:t>
            </a:r>
          </a:p>
        </p:txBody>
      </p:sp>
      <p:sp>
        <p:nvSpPr>
          <p:cNvPr id="2" name="Content Placeholder 1">
            <a:extLst>
              <a:ext uri="{FF2B5EF4-FFF2-40B4-BE49-F238E27FC236}">
                <a16:creationId xmlns:a16="http://schemas.microsoft.com/office/drawing/2014/main" id="{40FC4842-7C05-F78A-09E1-9B2F8108948F}"/>
              </a:ext>
            </a:extLst>
          </p:cNvPr>
          <p:cNvSpPr>
            <a:spLocks noGrp="1"/>
          </p:cNvSpPr>
          <p:nvPr>
            <p:ph sz="quarter" idx="11"/>
          </p:nvPr>
        </p:nvSpPr>
        <p:spPr>
          <a:xfrm>
            <a:off x="633639" y="1545473"/>
            <a:ext cx="11093541" cy="4569578"/>
          </a:xfrm>
        </p:spPr>
        <p:txBody>
          <a:bodyPr>
            <a:normAutofit lnSpcReduction="10000"/>
          </a:bodyPr>
          <a:lstStyle/>
          <a:p>
            <a:r>
              <a:rPr lang="en-US" dirty="0"/>
              <a:t>Health statistics can come in different forms. Make sure you pay attention to whether the statistics are about deaths, DALYs, or another measure. There may be a lot of statistics available, but don’t be overwhelmed. Just pay attention to the most important statistics. For example, if you are searching for causes of death, maybe you only need to list the top causes, not all of them. </a:t>
            </a:r>
          </a:p>
          <a:p>
            <a:endParaRPr lang="en-US" dirty="0"/>
          </a:p>
          <a:p>
            <a:endParaRPr lang="en-US" dirty="0"/>
          </a:p>
          <a:p>
            <a:endParaRPr lang="en-US" dirty="0"/>
          </a:p>
          <a:p>
            <a:r>
              <a:rPr lang="en-US" b="1" dirty="0"/>
              <a:t>With your team, make a note on your document of the statistics you find about your area.</a:t>
            </a:r>
          </a:p>
          <a:p>
            <a:endParaRPr lang="en-US" dirty="0"/>
          </a:p>
        </p:txBody>
      </p:sp>
      <p:pic>
        <p:nvPicPr>
          <p:cNvPr id="5" name="Graphic 4">
            <a:extLst>
              <a:ext uri="{FF2B5EF4-FFF2-40B4-BE49-F238E27FC236}">
                <a16:creationId xmlns:a16="http://schemas.microsoft.com/office/drawing/2014/main" id="{1893A740-400E-6AA4-0D30-6BC83929C17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400" y="3779139"/>
            <a:ext cx="1143000" cy="1143000"/>
          </a:xfrm>
          <a:prstGeom prst="rect">
            <a:avLst/>
          </a:prstGeom>
        </p:spPr>
      </p:pic>
      <p:pic>
        <p:nvPicPr>
          <p:cNvPr id="7" name="Graphic 6">
            <a:extLst>
              <a:ext uri="{FF2B5EF4-FFF2-40B4-BE49-F238E27FC236}">
                <a16:creationId xmlns:a16="http://schemas.microsoft.com/office/drawing/2014/main" id="{D19FFC18-0631-8E9C-B6C1-077DC4CA964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6146" y="3779139"/>
            <a:ext cx="1143000" cy="1143000"/>
          </a:xfrm>
          <a:prstGeom prst="rect">
            <a:avLst/>
          </a:prstGeom>
        </p:spPr>
      </p:pic>
      <p:pic>
        <p:nvPicPr>
          <p:cNvPr id="9" name="Graphic 8">
            <a:extLst>
              <a:ext uri="{FF2B5EF4-FFF2-40B4-BE49-F238E27FC236}">
                <a16:creationId xmlns:a16="http://schemas.microsoft.com/office/drawing/2014/main" id="{FB966CF5-3DC0-6B0B-657B-AF561829FDF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94520" y="3779139"/>
            <a:ext cx="1143000" cy="1143000"/>
          </a:xfrm>
          <a:prstGeom prst="rect">
            <a:avLst/>
          </a:prstGeom>
        </p:spPr>
      </p:pic>
      <p:pic>
        <p:nvPicPr>
          <p:cNvPr id="11" name="Graphic 10">
            <a:extLst>
              <a:ext uri="{FF2B5EF4-FFF2-40B4-BE49-F238E27FC236}">
                <a16:creationId xmlns:a16="http://schemas.microsoft.com/office/drawing/2014/main" id="{DF635B48-DA94-A7B4-F1B6-2097E16C213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7773" y="3779139"/>
            <a:ext cx="1143000" cy="1143000"/>
          </a:xfrm>
          <a:prstGeom prst="rect">
            <a:avLst/>
          </a:prstGeom>
        </p:spPr>
      </p:pic>
    </p:spTree>
    <p:extLst>
      <p:ext uri="{BB962C8B-B14F-4D97-AF65-F5344CB8AC3E}">
        <p14:creationId xmlns:p14="http://schemas.microsoft.com/office/powerpoint/2010/main" val="250958467"/>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2.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10217</TotalTime>
  <Words>952</Words>
  <Application>Microsoft Office PowerPoint</Application>
  <PresentationFormat>Widescreen</PresentationFormat>
  <Paragraphs>46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Rockwell</vt:lpstr>
      <vt:lpstr>Tahoma</vt:lpstr>
      <vt:lpstr>Custom</vt:lpstr>
      <vt:lpstr>Health Statistics Investigation</vt:lpstr>
      <vt:lpstr>What are health statistics?</vt:lpstr>
      <vt:lpstr>Understanding health statistics</vt:lpstr>
      <vt:lpstr>What do you want to know about health statistics?</vt:lpstr>
      <vt:lpstr>Finding statistics </vt:lpstr>
      <vt:lpstr>Deciding on an area </vt:lpstr>
      <vt:lpstr>Comparing to others </vt:lpstr>
      <vt:lpstr>Finding the health statistics to answer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Gibson, Heidi</cp:lastModifiedBy>
  <cp:revision>89</cp:revision>
  <dcterms:created xsi:type="dcterms:W3CDTF">2024-12-17T02:33:39Z</dcterms:created>
  <dcterms:modified xsi:type="dcterms:W3CDTF">2025-01-13T18:39:24Z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