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11" r:id="rId5"/>
    <p:sldId id="326" r:id="rId6"/>
    <p:sldId id="325" r:id="rId7"/>
    <p:sldId id="327" r:id="rId8"/>
    <p:sldId id="328" r:id="rId9"/>
    <p:sldId id="329" r:id="rId10"/>
    <p:sldId id="330" r:id="rId11"/>
    <p:sldId id="331" r:id="rId12"/>
    <p:sldId id="332" r:id="rId13"/>
    <p:sldId id="333" r:id="rId14"/>
    <p:sldId id="334" r:id="rId15"/>
    <p:sldId id="33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7" autoAdjust="0"/>
    <p:restoredTop sz="93098" autoAdjust="0"/>
  </p:normalViewPr>
  <p:slideViewPr>
    <p:cSldViewPr snapToGrid="0">
      <p:cViewPr varScale="1">
        <p:scale>
          <a:sx n="100" d="100"/>
          <a:sy n="100" d="100"/>
        </p:scale>
        <p:origin x="264" y="90"/>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Heidi" userId="625c5426-83d3-499a-b65b-cae782d30fe8" providerId="ADAL" clId="{854773CE-0E0E-429F-9957-24A833B2D63C}"/>
    <pc:docChg chg="delSld">
      <pc:chgData name="Gibson, Heidi" userId="625c5426-83d3-499a-b65b-cae782d30fe8" providerId="ADAL" clId="{854773CE-0E0E-429F-9957-24A833B2D63C}" dt="2025-01-13T17:15:16.775" v="7" actId="47"/>
      <pc:docMkLst>
        <pc:docMk/>
      </pc:docMkLst>
      <pc:sldChg chg="del">
        <pc:chgData name="Gibson, Heidi" userId="625c5426-83d3-499a-b65b-cae782d30fe8" providerId="ADAL" clId="{854773CE-0E0E-429F-9957-24A833B2D63C}" dt="2025-01-13T17:15:12.923" v="0" actId="47"/>
        <pc:sldMkLst>
          <pc:docMk/>
          <pc:sldMk cId="2014722083" sldId="338"/>
        </pc:sldMkLst>
      </pc:sldChg>
      <pc:sldChg chg="del">
        <pc:chgData name="Gibson, Heidi" userId="625c5426-83d3-499a-b65b-cae782d30fe8" providerId="ADAL" clId="{854773CE-0E0E-429F-9957-24A833B2D63C}" dt="2025-01-13T17:15:13.490" v="1" actId="47"/>
        <pc:sldMkLst>
          <pc:docMk/>
          <pc:sldMk cId="1913661030" sldId="339"/>
        </pc:sldMkLst>
      </pc:sldChg>
      <pc:sldChg chg="del">
        <pc:chgData name="Gibson, Heidi" userId="625c5426-83d3-499a-b65b-cae782d30fe8" providerId="ADAL" clId="{854773CE-0E0E-429F-9957-24A833B2D63C}" dt="2025-01-13T17:15:13.939" v="2" actId="47"/>
        <pc:sldMkLst>
          <pc:docMk/>
          <pc:sldMk cId="1806318902" sldId="340"/>
        </pc:sldMkLst>
      </pc:sldChg>
      <pc:sldChg chg="del">
        <pc:chgData name="Gibson, Heidi" userId="625c5426-83d3-499a-b65b-cae782d30fe8" providerId="ADAL" clId="{854773CE-0E0E-429F-9957-24A833B2D63C}" dt="2025-01-13T17:15:14.408" v="3" actId="47"/>
        <pc:sldMkLst>
          <pc:docMk/>
          <pc:sldMk cId="1535016162" sldId="341"/>
        </pc:sldMkLst>
      </pc:sldChg>
      <pc:sldChg chg="del">
        <pc:chgData name="Gibson, Heidi" userId="625c5426-83d3-499a-b65b-cae782d30fe8" providerId="ADAL" clId="{854773CE-0E0E-429F-9957-24A833B2D63C}" dt="2025-01-13T17:15:14.924" v="4" actId="47"/>
        <pc:sldMkLst>
          <pc:docMk/>
          <pc:sldMk cId="4123265253" sldId="343"/>
        </pc:sldMkLst>
      </pc:sldChg>
      <pc:sldChg chg="del">
        <pc:chgData name="Gibson, Heidi" userId="625c5426-83d3-499a-b65b-cae782d30fe8" providerId="ADAL" clId="{854773CE-0E0E-429F-9957-24A833B2D63C}" dt="2025-01-13T17:15:15.383" v="5" actId="47"/>
        <pc:sldMkLst>
          <pc:docMk/>
          <pc:sldMk cId="1830854224" sldId="344"/>
        </pc:sldMkLst>
      </pc:sldChg>
      <pc:sldChg chg="del">
        <pc:chgData name="Gibson, Heidi" userId="625c5426-83d3-499a-b65b-cae782d30fe8" providerId="ADAL" clId="{854773CE-0E0E-429F-9957-24A833B2D63C}" dt="2025-01-13T17:15:15.965" v="6" actId="47"/>
        <pc:sldMkLst>
          <pc:docMk/>
          <pc:sldMk cId="1017038904" sldId="345"/>
        </pc:sldMkLst>
      </pc:sldChg>
      <pc:sldChg chg="del">
        <pc:chgData name="Gibson, Heidi" userId="625c5426-83d3-499a-b65b-cae782d30fe8" providerId="ADAL" clId="{854773CE-0E0E-429F-9957-24A833B2D63C}" dt="2025-01-13T17:15:16.775" v="7" actId="47"/>
        <pc:sldMkLst>
          <pc:docMk/>
          <pc:sldMk cId="2240689381" sldId="3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1/13/2025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dirty="0"/>
          </a:p>
        </p:txBody>
      </p:sp>
    </p:spTree>
    <p:extLst>
      <p:ext uri="{BB962C8B-B14F-4D97-AF65-F5344CB8AC3E}">
        <p14:creationId xmlns:p14="http://schemas.microsoft.com/office/powerpoint/2010/main" val="2310255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1/13/2025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Herd Immunity </a:t>
            </a:r>
            <a:br>
              <a:rPr lang="en-US" dirty="0"/>
            </a:br>
            <a:r>
              <a:rPr lang="en-US" dirty="0"/>
              <a:t>Modeling Instructions</a:t>
            </a:r>
          </a:p>
        </p:txBody>
      </p:sp>
      <p:sp>
        <p:nvSpPr>
          <p:cNvPr id="3" name="Subtitle 2"/>
          <p:cNvSpPr>
            <a:spLocks noGrp="1"/>
          </p:cNvSpPr>
          <p:nvPr>
            <p:ph type="subTitle" idx="1"/>
          </p:nvPr>
        </p:nvSpPr>
        <p:spPr>
          <a:xfrm>
            <a:off x="341377" y="418461"/>
            <a:ext cx="11850623" cy="607910"/>
          </a:xfrm>
        </p:spPr>
        <p:txBody>
          <a:bodyPr/>
          <a:lstStyle/>
          <a:p>
            <a:r>
              <a:rPr lang="en-US" b="0" dirty="0"/>
              <a:t>Starting with Sustainability</a:t>
            </a:r>
            <a:endParaRPr lang="en-US" dirty="0"/>
          </a:p>
        </p:txBody>
      </p:sp>
    </p:spTree>
    <p:extLst>
      <p:ext uri="{BB962C8B-B14F-4D97-AF65-F5344CB8AC3E}">
        <p14:creationId xmlns:p14="http://schemas.microsoft.com/office/powerpoint/2010/main" val="163157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074" y="219909"/>
            <a:ext cx="11342161" cy="1325563"/>
          </a:xfrm>
        </p:spPr>
        <p:txBody>
          <a:bodyPr/>
          <a:lstStyle/>
          <a:p>
            <a:r>
              <a:rPr lang="en-US" dirty="0"/>
              <a:t>Continuing</a:t>
            </a:r>
            <a:r>
              <a:rPr lang="en-US"/>
              <a:t> to model the </a:t>
            </a:r>
            <a:r>
              <a:rPr lang="en-US" dirty="0"/>
              <a:t>spread </a:t>
            </a:r>
            <a:r>
              <a:rPr lang="en-US"/>
              <a:t>of measles</a:t>
            </a:r>
            <a:endParaRPr lang="en-US" dirty="0"/>
          </a:p>
        </p:txBody>
      </p:sp>
      <p:sp>
        <p:nvSpPr>
          <p:cNvPr id="2" name="Content Placeholder 1"/>
          <p:cNvSpPr>
            <a:spLocks noGrp="1"/>
          </p:cNvSpPr>
          <p:nvPr>
            <p:ph sz="quarter" idx="11"/>
          </p:nvPr>
        </p:nvSpPr>
        <p:spPr>
          <a:xfrm>
            <a:off x="633639" y="1545472"/>
            <a:ext cx="10924717" cy="4855328"/>
          </a:xfrm>
        </p:spPr>
        <p:txBody>
          <a:bodyPr>
            <a:normAutofit/>
          </a:bodyPr>
          <a:lstStyle/>
          <a:p>
            <a:r>
              <a:rPr lang="en-US" sz="3200" dirty="0"/>
              <a:t>Measles can spread very easily from person to person in a community. Scientists know that 95 percent herd immunity can help keep measles from spreading. All the empty boxes in your model are immune people who can’t spread the disease. Maybe someone in your community was infected with measles. But if they are surrounded by people who are immune, the spread stops.  </a:t>
            </a:r>
          </a:p>
          <a:p>
            <a:endParaRPr lang="en-US" sz="1800" dirty="0"/>
          </a:p>
          <a:p>
            <a:r>
              <a:rPr lang="en-US" sz="3200" b="1"/>
              <a:t>What </a:t>
            </a:r>
            <a:r>
              <a:rPr lang="en-US" sz="3200" b="1" dirty="0"/>
              <a:t>do</a:t>
            </a:r>
            <a:r>
              <a:rPr lang="en-US" sz="3200" b="1"/>
              <a:t> you think happens </a:t>
            </a:r>
            <a:r>
              <a:rPr lang="en-US" sz="3200" b="1" dirty="0"/>
              <a:t>when a community does not reach 95 percent herd immunity? </a:t>
            </a:r>
          </a:p>
        </p:txBody>
      </p:sp>
    </p:spTree>
    <p:extLst>
      <p:ext uri="{BB962C8B-B14F-4D97-AF65-F5344CB8AC3E}">
        <p14:creationId xmlns:p14="http://schemas.microsoft.com/office/powerpoint/2010/main" val="42110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8918" y="0"/>
            <a:ext cx="10014157" cy="1325563"/>
          </a:xfrm>
        </p:spPr>
        <p:txBody>
          <a:bodyPr/>
          <a:lstStyle/>
          <a:p>
            <a:r>
              <a:rPr lang="en-US"/>
              <a:t>Modeling 80 percent herd immunity </a:t>
            </a:r>
            <a:endParaRPr lang="en-US" dirty="0"/>
          </a:p>
        </p:txBody>
      </p:sp>
      <p:sp>
        <p:nvSpPr>
          <p:cNvPr id="2" name="Content Placeholder 1"/>
          <p:cNvSpPr>
            <a:spLocks noGrp="1"/>
          </p:cNvSpPr>
          <p:nvPr>
            <p:ph sz="quarter" idx="11"/>
          </p:nvPr>
        </p:nvSpPr>
        <p:spPr>
          <a:xfrm>
            <a:off x="669745" y="1566195"/>
            <a:ext cx="10852501" cy="5075237"/>
          </a:xfrm>
        </p:spPr>
        <p:txBody>
          <a:bodyPr>
            <a:normAutofit lnSpcReduction="10000"/>
          </a:bodyPr>
          <a:lstStyle/>
          <a:p>
            <a:pPr fontAlgn="base"/>
            <a:r>
              <a:rPr lang="en-US" dirty="0"/>
              <a:t>This time you will be modeling 80 percent herd immunity. This means only 80 out of 100 people in the community are immune. </a:t>
            </a:r>
          </a:p>
          <a:p>
            <a:pPr fontAlgn="base"/>
            <a:endParaRPr lang="en-US" sz="100" dirty="0"/>
          </a:p>
          <a:p>
            <a:pPr marL="514350" indent="-514350" fontAlgn="base">
              <a:buFont typeface="+mj-lt"/>
              <a:buAutoNum type="alphaLcPeriod"/>
            </a:pPr>
            <a:r>
              <a:rPr lang="en-US" dirty="0"/>
              <a:t>Take out a new piece of paper and draw lines to create another set of 100 boxes.  </a:t>
            </a:r>
          </a:p>
          <a:p>
            <a:pPr marL="514350" indent="-514350" fontAlgn="base">
              <a:buFont typeface="+mj-lt"/>
              <a:buAutoNum type="alphaLcPeriod"/>
            </a:pPr>
            <a:r>
              <a:rPr lang="en-US" dirty="0"/>
              <a:t>On your paper, color in 20 random boxes. These represent the 20 people in the community who are not immune to measles. </a:t>
            </a:r>
          </a:p>
          <a:p>
            <a:pPr marL="514350" indent="-514350" fontAlgn="base">
              <a:buFont typeface="+mj-lt"/>
              <a:buAutoNum type="alphaLcPeriod"/>
            </a:pPr>
            <a:r>
              <a:rPr lang="en-US" dirty="0"/>
              <a:t>As you did before, place your fist on the paper and trace it. </a:t>
            </a:r>
          </a:p>
          <a:p>
            <a:pPr marL="514350" indent="-514350" fontAlgn="base">
              <a:buFont typeface="+mj-lt"/>
              <a:buAutoNum type="alphaLcPeriod"/>
            </a:pPr>
            <a:r>
              <a:rPr lang="en-US" dirty="0"/>
              <a:t>Count how many colored-in boxes are inside or touching the outline of your fist. This number shows how many people have now been infected with measles. </a:t>
            </a:r>
          </a:p>
          <a:p>
            <a:pPr marL="514350" indent="-514350" fontAlgn="base">
              <a:buFont typeface="+mj-lt"/>
              <a:buAutoNum type="alphaLcPeriod"/>
            </a:pPr>
            <a:r>
              <a:rPr lang="en-US" dirty="0"/>
              <a:t>Record your number. </a:t>
            </a:r>
          </a:p>
          <a:p>
            <a:endParaRPr lang="en-US" dirty="0"/>
          </a:p>
        </p:txBody>
      </p:sp>
    </p:spTree>
    <p:extLst>
      <p:ext uri="{BB962C8B-B14F-4D97-AF65-F5344CB8AC3E}">
        <p14:creationId xmlns:p14="http://schemas.microsoft.com/office/powerpoint/2010/main" val="54345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1782"/>
            <a:ext cx="12192000" cy="1325563"/>
          </a:xfrm>
        </p:spPr>
        <p:txBody>
          <a:bodyPr>
            <a:normAutofit/>
          </a:bodyPr>
          <a:lstStyle/>
          <a:p>
            <a:r>
              <a:rPr lang="en-US" sz="3600" dirty="0"/>
              <a:t>Comparing 95 percent and 80 percent herd immunity </a:t>
            </a:r>
          </a:p>
        </p:txBody>
      </p:sp>
      <p:sp>
        <p:nvSpPr>
          <p:cNvPr id="2" name="Content Placeholder 1"/>
          <p:cNvSpPr>
            <a:spLocks noGrp="1"/>
          </p:cNvSpPr>
          <p:nvPr>
            <p:ph sz="quarter" idx="11"/>
          </p:nvPr>
        </p:nvSpPr>
        <p:spPr>
          <a:xfrm>
            <a:off x="633641" y="1497345"/>
            <a:ext cx="10924717" cy="5120024"/>
          </a:xfrm>
        </p:spPr>
        <p:txBody>
          <a:bodyPr>
            <a:normAutofit/>
          </a:bodyPr>
          <a:lstStyle/>
          <a:p>
            <a:r>
              <a:rPr lang="en-US" sz="3200" dirty="0"/>
              <a:t>Compare the number of new infections in your 80 percent herd immunity model to the number in your 95 percent model. </a:t>
            </a:r>
          </a:p>
          <a:p>
            <a:endParaRPr lang="en-US" sz="1600" dirty="0"/>
          </a:p>
          <a:p>
            <a:pPr fontAlgn="base"/>
            <a:r>
              <a:rPr lang="en-US" sz="3200" dirty="0"/>
              <a:t>Discuss with your group: </a:t>
            </a:r>
          </a:p>
          <a:p>
            <a:pPr fontAlgn="base"/>
            <a:endParaRPr lang="en-US" sz="1200" dirty="0"/>
          </a:p>
          <a:p>
            <a:pPr marL="1200150" lvl="1" indent="-514350" fontAlgn="base">
              <a:buFont typeface="+mj-lt"/>
              <a:buAutoNum type="alphaLcPeriod"/>
            </a:pPr>
            <a:r>
              <a:rPr lang="en-US" sz="2800" dirty="0"/>
              <a:t>Are there more infections with 95 percent or 80 percent herd immunity? </a:t>
            </a:r>
          </a:p>
          <a:p>
            <a:pPr marL="1200150" lvl="1" indent="-514350" fontAlgn="base">
              <a:buFont typeface="+mj-lt"/>
              <a:buAutoNum type="alphaLcPeriod"/>
            </a:pPr>
            <a:r>
              <a:rPr lang="en-US" sz="2800" dirty="0"/>
              <a:t>Do you think measles would be more likely to keep spreading in a community with 95 percent or 80 percent herd immunity? </a:t>
            </a:r>
          </a:p>
          <a:p>
            <a:endParaRPr lang="en-US" dirty="0"/>
          </a:p>
        </p:txBody>
      </p:sp>
    </p:spTree>
    <p:extLst>
      <p:ext uri="{BB962C8B-B14F-4D97-AF65-F5344CB8AC3E}">
        <p14:creationId xmlns:p14="http://schemas.microsoft.com/office/powerpoint/2010/main" val="84258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Materials</a:t>
            </a:r>
          </a:p>
        </p:txBody>
      </p:sp>
      <p:sp>
        <p:nvSpPr>
          <p:cNvPr id="2" name="Content Placeholder 1"/>
          <p:cNvSpPr>
            <a:spLocks noGrp="1"/>
          </p:cNvSpPr>
          <p:nvPr>
            <p:ph sz="quarter" idx="11"/>
          </p:nvPr>
        </p:nvSpPr>
        <p:spPr/>
        <p:txBody>
          <a:bodyPr/>
          <a:lstStyle/>
          <a:p>
            <a:pPr marL="514350" indent="-514350" fontAlgn="base">
              <a:buFont typeface="Arial" charset="0"/>
              <a:buChar char="•"/>
            </a:pPr>
            <a:r>
              <a:rPr lang="en-US" sz="3600" dirty="0"/>
              <a:t>8.5-inch X 11-inch or A4 paper </a:t>
            </a:r>
          </a:p>
          <a:p>
            <a:pPr marL="514350" indent="-514350" fontAlgn="base">
              <a:buFont typeface="Arial" charset="0"/>
              <a:buChar char="•"/>
            </a:pPr>
            <a:r>
              <a:rPr lang="en-US" sz="3600" dirty="0"/>
              <a:t>Pencil or pen </a:t>
            </a:r>
          </a:p>
          <a:p>
            <a:pPr marL="514350" indent="-514350" fontAlgn="base">
              <a:buFont typeface="Arial" charset="0"/>
              <a:buChar char="•"/>
            </a:pPr>
            <a:r>
              <a:rPr lang="en-US" sz="3600" dirty="0"/>
              <a:t>Ruler or straight edge  </a:t>
            </a:r>
          </a:p>
          <a:p>
            <a:endParaRPr lang="en-US" dirty="0"/>
          </a:p>
        </p:txBody>
      </p:sp>
    </p:spTree>
    <p:extLst>
      <p:ext uri="{BB962C8B-B14F-4D97-AF65-F5344CB8AC3E}">
        <p14:creationId xmlns:p14="http://schemas.microsoft.com/office/powerpoint/2010/main" val="93424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Setup</a:t>
            </a:r>
          </a:p>
        </p:txBody>
      </p:sp>
      <p:sp>
        <p:nvSpPr>
          <p:cNvPr id="2" name="Content Placeholder 1"/>
          <p:cNvSpPr>
            <a:spLocks noGrp="1"/>
          </p:cNvSpPr>
          <p:nvPr>
            <p:ph sz="quarter" idx="11"/>
          </p:nvPr>
        </p:nvSpPr>
        <p:spPr>
          <a:xfrm>
            <a:off x="665330" y="1545472"/>
            <a:ext cx="5872393" cy="5312528"/>
          </a:xfrm>
        </p:spPr>
        <p:txBody>
          <a:bodyPr>
            <a:normAutofit/>
          </a:bodyPr>
          <a:lstStyle/>
          <a:p>
            <a:pPr>
              <a:lnSpc>
                <a:spcPct val="100000"/>
              </a:lnSpc>
            </a:pPr>
            <a:r>
              <a:rPr lang="en-US" sz="3200" dirty="0"/>
              <a:t>Take the piece of paper and draw 9 evenly spaced vertical lines to create 10 columns that cover the entire paper. Then draw 9 evenly spaced horizontal lines to create 10 rows that cover the entire paper. Your paper should now have 100 boxes on it.  </a:t>
            </a:r>
          </a:p>
        </p:txBody>
      </p:sp>
      <p:pic>
        <p:nvPicPr>
          <p:cNvPr id="5" name="Picture 5" descr="A picture of an 8.5 inch by 11 inch piece of paper with the long side horizontal. It has ten even columns and ten even rows drawn in pen  that cover the entire paper and create 100 boxes on the paper." title="Sample paper">
            <a:extLst>
              <a:ext uri="{FF2B5EF4-FFF2-40B4-BE49-F238E27FC236}">
                <a16:creationId xmlns:a16="http://schemas.microsoft.com/office/drawing/2014/main" id="{ADF54BC7-5CEE-7CD7-138B-C35C04CE2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999" y="1851964"/>
            <a:ext cx="4449041" cy="3336262"/>
          </a:xfrm>
          <a:prstGeom prst="rect">
            <a:avLst/>
          </a:prstGeom>
        </p:spPr>
      </p:pic>
    </p:spTree>
    <p:extLst>
      <p:ext uri="{BB962C8B-B14F-4D97-AF65-F5344CB8AC3E}">
        <p14:creationId xmlns:p14="http://schemas.microsoft.com/office/powerpoint/2010/main" val="18159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a:t>What is herd immunity? </a:t>
            </a:r>
            <a:endParaRPr lang="en-US" dirty="0"/>
          </a:p>
        </p:txBody>
      </p:sp>
      <p:pic>
        <p:nvPicPr>
          <p:cNvPr id="5" name="Picture 8" descr="World map from 1988&#10;&#10;A world map showing countries with a particular disease in blue, countries without the disease in green, and countries without data for the disease in grey. Countries in green are the United States, Canada, Argentina, Chile, Paraguay, Uruguay, Australia, New Zealand, Japan and about half of Europe. Greenland is grey. All other countries are blue.">
            <a:extLst>
              <a:ext uri="{FF2B5EF4-FFF2-40B4-BE49-F238E27FC236}">
                <a16:creationId xmlns:a16="http://schemas.microsoft.com/office/drawing/2014/main" id="{DB419CEA-FE49-93A8-5748-B278490DB34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873" y="1567389"/>
            <a:ext cx="3872080" cy="2286000"/>
          </a:xfrm>
          <a:prstGeom prst="rect">
            <a:avLst/>
          </a:prstGeom>
        </p:spPr>
      </p:pic>
      <p:pic>
        <p:nvPicPr>
          <p:cNvPr id="6" name="Picture 9" descr="World Map from 2018&#10;&#10;A world map showing countries with a particular disease in blue, countries without the disease in green, and countries without data for the disease in grey. Greenland is grey. Pakistan, Afghanistan, and Nigeria are blue. All other countries are green.">
            <a:extLst>
              <a:ext uri="{FF2B5EF4-FFF2-40B4-BE49-F238E27FC236}">
                <a16:creationId xmlns:a16="http://schemas.microsoft.com/office/drawing/2014/main" id="{1C084BFC-2FF9-7832-CCB4-69FD40CC9E5D}"/>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013" y="4147611"/>
            <a:ext cx="3885940" cy="2286000"/>
          </a:xfrm>
          <a:prstGeom prst="rect">
            <a:avLst/>
          </a:prstGeom>
        </p:spPr>
      </p:pic>
      <p:sp>
        <p:nvSpPr>
          <p:cNvPr id="2" name="Content Placeholder 1"/>
          <p:cNvSpPr>
            <a:spLocks noGrp="1"/>
          </p:cNvSpPr>
          <p:nvPr>
            <p:ph sz="quarter" idx="11"/>
          </p:nvPr>
        </p:nvSpPr>
        <p:spPr>
          <a:xfrm>
            <a:off x="5197642" y="1268902"/>
            <a:ext cx="6360714" cy="4892405"/>
          </a:xfrm>
        </p:spPr>
        <p:txBody>
          <a:bodyPr>
            <a:normAutofit fontScale="92500" lnSpcReduction="10000"/>
          </a:bodyPr>
          <a:lstStyle/>
          <a:p>
            <a:r>
              <a:rPr lang="en-US" dirty="0"/>
              <a:t>The disease these maps show is called polio. Polio is a life-threatening disease that spreads easily. In 1988, the World Health Organization decided to try to wipe out polio around the world using the polio vaccine. Vaccines can make you </a:t>
            </a:r>
            <a:r>
              <a:rPr lang="en-US" b="1" dirty="0"/>
              <a:t>immune </a:t>
            </a:r>
            <a:r>
              <a:rPr lang="en-US" dirty="0"/>
              <a:t>to the disease. Being immune means you can no longer be infected. It also means you are very unlikely to infect others.</a:t>
            </a:r>
          </a:p>
          <a:p>
            <a:r>
              <a:rPr lang="en-US" dirty="0"/>
              <a:t> These maps show which countries had polio in 1988 and 2018. Countries with polio are in blue. Countries without polio in green. Countries with no data are in gray.</a:t>
            </a:r>
          </a:p>
        </p:txBody>
      </p:sp>
    </p:spTree>
    <p:extLst>
      <p:ext uri="{BB962C8B-B14F-4D97-AF65-F5344CB8AC3E}">
        <p14:creationId xmlns:p14="http://schemas.microsoft.com/office/powerpoint/2010/main" val="208872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765881" y="1502776"/>
            <a:ext cx="11217572" cy="4759075"/>
          </a:xfrm>
        </p:spPr>
        <p:txBody>
          <a:bodyPr>
            <a:noAutofit/>
          </a:bodyPr>
          <a:lstStyle/>
          <a:p>
            <a:r>
              <a:rPr lang="en-US" dirty="0"/>
              <a:t>By 2018, polio was no longer spreading in most countries. This is because of something called </a:t>
            </a:r>
            <a:r>
              <a:rPr lang="en-US" b="1" dirty="0"/>
              <a:t>herd immunity</a:t>
            </a:r>
            <a:r>
              <a:rPr lang="en-US" dirty="0"/>
              <a:t>. Herd immunity,</a:t>
            </a:r>
            <a:r>
              <a:rPr lang="en-US" b="1" dirty="0"/>
              <a:t> </a:t>
            </a:r>
            <a:r>
              <a:rPr lang="en-US" dirty="0"/>
              <a:t>or community immunity, is when a large part of the community (the herd) can no longer be infected or spread a disease. Did you notice how many countries in the world no longer have polio? This is thanks to herd immunity from vaccinations. After a community reaches herd immunity, the disease is stopped from spreading in the community. This protects the whole community. Some people who are too young or have certain health conditions cannot be vaccinated. Herd immunity protects these people too. The disease is no longer spreading, so these people are less likely to be exposed. </a:t>
            </a:r>
          </a:p>
        </p:txBody>
      </p:sp>
      <p:sp>
        <p:nvSpPr>
          <p:cNvPr id="3" name="Title 2"/>
          <p:cNvSpPr>
            <a:spLocks noGrp="1"/>
          </p:cNvSpPr>
          <p:nvPr>
            <p:ph type="title"/>
          </p:nvPr>
        </p:nvSpPr>
        <p:spPr/>
        <p:txBody>
          <a:bodyPr/>
          <a:lstStyle/>
          <a:p>
            <a:r>
              <a:rPr lang="en-US" dirty="0"/>
              <a:t>What is herd immunity? (continued)</a:t>
            </a:r>
          </a:p>
        </p:txBody>
      </p:sp>
    </p:spTree>
    <p:extLst>
      <p:ext uri="{BB962C8B-B14F-4D97-AF65-F5344CB8AC3E}">
        <p14:creationId xmlns:p14="http://schemas.microsoft.com/office/powerpoint/2010/main" val="64144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Modeling herd immunity </a:t>
            </a:r>
          </a:p>
        </p:txBody>
      </p:sp>
      <p:sp>
        <p:nvSpPr>
          <p:cNvPr id="2" name="Content Placeholder 1"/>
          <p:cNvSpPr>
            <a:spLocks noGrp="1"/>
          </p:cNvSpPr>
          <p:nvPr>
            <p:ph sz="quarter" idx="11"/>
          </p:nvPr>
        </p:nvSpPr>
        <p:spPr>
          <a:xfrm>
            <a:off x="1179080" y="1804717"/>
            <a:ext cx="9833835" cy="4476906"/>
          </a:xfrm>
        </p:spPr>
        <p:txBody>
          <a:bodyPr>
            <a:normAutofit/>
          </a:bodyPr>
          <a:lstStyle/>
          <a:p>
            <a:r>
              <a:rPr lang="en-US" sz="3600" dirty="0"/>
              <a:t>You are going to create a model to help you better understand how herd immunity works. You will model herd immunity with a disease called measles. This model will help you think about and share how vaccines can keep the people in your community healthy.  </a:t>
            </a:r>
          </a:p>
        </p:txBody>
      </p:sp>
    </p:spTree>
    <p:extLst>
      <p:ext uri="{BB962C8B-B14F-4D97-AF65-F5344CB8AC3E}">
        <p14:creationId xmlns:p14="http://schemas.microsoft.com/office/powerpoint/2010/main" val="124508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6664" y="171783"/>
            <a:ext cx="10198665" cy="1325563"/>
          </a:xfrm>
        </p:spPr>
        <p:txBody>
          <a:bodyPr/>
          <a:lstStyle/>
          <a:p>
            <a:r>
              <a:rPr lang="en-US"/>
              <a:t>Modeling 95 percent herd immunity </a:t>
            </a:r>
          </a:p>
        </p:txBody>
      </p:sp>
      <p:sp>
        <p:nvSpPr>
          <p:cNvPr id="2" name="Content Placeholder 1"/>
          <p:cNvSpPr>
            <a:spLocks noGrp="1"/>
          </p:cNvSpPr>
          <p:nvPr>
            <p:ph sz="quarter" idx="11"/>
          </p:nvPr>
        </p:nvSpPr>
        <p:spPr>
          <a:xfrm>
            <a:off x="417444" y="1497346"/>
            <a:ext cx="11211531" cy="4873961"/>
          </a:xfrm>
        </p:spPr>
        <p:txBody>
          <a:bodyPr>
            <a:normAutofit fontScale="92500" lnSpcReduction="10000"/>
          </a:bodyPr>
          <a:lstStyle/>
          <a:p>
            <a:r>
              <a:rPr lang="en-US" sz="4000" dirty="0"/>
              <a:t>First you will model 95 percent herd immunity for a disease called measles. This means 95 out of 100 people in the community are immune to the disease.</a:t>
            </a:r>
            <a:r>
              <a:rPr lang="en-US" sz="3600"/>
              <a:t> </a:t>
            </a:r>
            <a:endParaRPr lang="en-US" sz="3600" dirty="0"/>
          </a:p>
          <a:p>
            <a:pPr marL="514350" indent="-514350" fontAlgn="base">
              <a:buFont typeface="+mj-lt"/>
              <a:buAutoNum type="alphaLcPeriod"/>
            </a:pPr>
            <a:r>
              <a:rPr lang="en-US" sz="3600"/>
              <a:t>Take out your paper with 100 boxes. Each box represents one person.</a:t>
            </a:r>
            <a:r>
              <a:rPr lang="en-US" sz="3600" dirty="0"/>
              <a:t>  </a:t>
            </a:r>
          </a:p>
          <a:p>
            <a:pPr marL="514350" indent="-514350" fontAlgn="base">
              <a:buFont typeface="+mj-lt"/>
              <a:buAutoNum type="alphaLcPeriod"/>
            </a:pPr>
            <a:r>
              <a:rPr lang="en-US" sz="3600"/>
              <a:t>Take your pencil or pen and color in five boxes scattered around the paper. These colored-in boxes represent the 5 out of 100 people in the community who are not vaccinated. These people are not immune.</a:t>
            </a:r>
            <a:r>
              <a:rPr lang="en-US" sz="3600" dirty="0"/>
              <a:t>  </a:t>
            </a:r>
          </a:p>
          <a:p>
            <a:endParaRPr lang="en-US" sz="3600" dirty="0"/>
          </a:p>
        </p:txBody>
      </p:sp>
    </p:spTree>
    <p:extLst>
      <p:ext uri="{BB962C8B-B14F-4D97-AF65-F5344CB8AC3E}">
        <p14:creationId xmlns:p14="http://schemas.microsoft.com/office/powerpoint/2010/main" val="129794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525" y="46017"/>
            <a:ext cx="11560838" cy="1325563"/>
          </a:xfrm>
        </p:spPr>
        <p:txBody>
          <a:bodyPr>
            <a:normAutofit/>
          </a:bodyPr>
          <a:lstStyle/>
          <a:p>
            <a:r>
              <a:rPr lang="en-US" sz="4000" dirty="0"/>
              <a:t>Modeling 95 percent herd immunity (continued)</a:t>
            </a:r>
          </a:p>
        </p:txBody>
      </p:sp>
      <p:sp>
        <p:nvSpPr>
          <p:cNvPr id="2" name="Content Placeholder 1"/>
          <p:cNvSpPr>
            <a:spLocks noGrp="1"/>
          </p:cNvSpPr>
          <p:nvPr>
            <p:ph sz="quarter" idx="11"/>
          </p:nvPr>
        </p:nvSpPr>
        <p:spPr>
          <a:xfrm>
            <a:off x="633639" y="1371580"/>
            <a:ext cx="7436935" cy="5245788"/>
          </a:xfrm>
        </p:spPr>
        <p:txBody>
          <a:bodyPr>
            <a:normAutofit/>
          </a:bodyPr>
          <a:lstStyle/>
          <a:p>
            <a:pPr marL="514350" indent="-514350" fontAlgn="base">
              <a:buFont typeface="+mj-lt"/>
              <a:buAutoNum type="alphaLcPeriod"/>
            </a:pPr>
            <a:r>
              <a:rPr lang="en-US" dirty="0"/>
              <a:t>Take your hand and make a fist. Close your eyes and place your fist on your paper. If you are doing this activity with others, you can use someone else’s paper. Your fist represents one infected person who comes into the community.  </a:t>
            </a:r>
          </a:p>
          <a:p>
            <a:pPr marL="514350" indent="-514350" fontAlgn="base">
              <a:buFont typeface="+mj-lt"/>
              <a:buAutoNum type="alphaLcPeriod"/>
            </a:pPr>
            <a:r>
              <a:rPr lang="en-US" dirty="0"/>
              <a:t>Trace around your fist. Remove your hand from the paper and examine the outline. Each box inside or touching the outline of your fist represents a person living in the community who came into contact with an infected person. These people have now been exposed to measles. </a:t>
            </a:r>
          </a:p>
          <a:p>
            <a:endParaRPr lang="en-US" dirty="0"/>
          </a:p>
        </p:txBody>
      </p:sp>
      <p:pic>
        <p:nvPicPr>
          <p:cNvPr id="6" name="Picture 3" descr="A picture of an 8.5 inch by 11 inch piece of paper with the long side horizontal. It has ten even columns and ten even rows drawn in pen  that cover the entire paper and create 100 boxes on the paper. Five of these boxes are colored in blue. There is a tracing of a fist drawn on the paper partially covering one of the colored boxes and covering many uncolored boxes." title="Sample paper of 95% herd immunity">
            <a:extLst>
              <a:ext uri="{FF2B5EF4-FFF2-40B4-BE49-F238E27FC236}">
                <a16:creationId xmlns:a16="http://schemas.microsoft.com/office/drawing/2014/main" id="{6B0E3406-F30D-99ED-A96A-1CE683002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158" y="2126490"/>
            <a:ext cx="3472831" cy="2605019"/>
          </a:xfrm>
          <a:prstGeom prst="rect">
            <a:avLst/>
          </a:prstGeom>
        </p:spPr>
      </p:pic>
    </p:spTree>
    <p:extLst>
      <p:ext uri="{BB962C8B-B14F-4D97-AF65-F5344CB8AC3E}">
        <p14:creationId xmlns:p14="http://schemas.microsoft.com/office/powerpoint/2010/main" val="84683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Modeling the spread of measles </a:t>
            </a:r>
          </a:p>
        </p:txBody>
      </p:sp>
      <p:sp>
        <p:nvSpPr>
          <p:cNvPr id="2" name="Content Placeholder 1"/>
          <p:cNvSpPr>
            <a:spLocks noGrp="1"/>
          </p:cNvSpPr>
          <p:nvPr>
            <p:ph sz="quarter" idx="11"/>
          </p:nvPr>
        </p:nvSpPr>
        <p:spPr>
          <a:xfrm>
            <a:off x="633639" y="1545472"/>
            <a:ext cx="10924717" cy="4476906"/>
          </a:xfrm>
        </p:spPr>
        <p:txBody>
          <a:bodyPr>
            <a:normAutofit/>
          </a:bodyPr>
          <a:lstStyle/>
          <a:p>
            <a:pPr marL="514350" indent="-514350" fontAlgn="base">
              <a:buFont typeface="+mj-lt"/>
              <a:buAutoNum type="alphaLcPeriod"/>
            </a:pPr>
            <a:r>
              <a:rPr lang="en-US" dirty="0"/>
              <a:t>Examine your paper. </a:t>
            </a:r>
          </a:p>
          <a:p>
            <a:pPr marL="514350" indent="-514350" fontAlgn="base">
              <a:buFont typeface="+mj-lt"/>
              <a:buAutoNum type="alphaLcPeriod"/>
            </a:pPr>
            <a:endParaRPr lang="en-US" sz="100" dirty="0"/>
          </a:p>
          <a:p>
            <a:pPr marL="514350" indent="-514350" fontAlgn="base">
              <a:buFont typeface="+mj-lt"/>
              <a:buAutoNum type="alphaLcPeriod"/>
            </a:pPr>
            <a:r>
              <a:rPr lang="en-US" dirty="0"/>
              <a:t>Are there colored-in boxes inside or touching the tracing of your fist? Remember that the colored-in boxes represent people who are not immune to measles. If these people are exposed to measles, they will get infected.  </a:t>
            </a:r>
          </a:p>
          <a:p>
            <a:pPr marL="514350" indent="-514350" fontAlgn="base">
              <a:buFont typeface="+mj-lt"/>
              <a:buAutoNum type="alphaLcPeriod"/>
            </a:pPr>
            <a:endParaRPr lang="en-US" sz="100" dirty="0"/>
          </a:p>
          <a:p>
            <a:pPr marL="514350" indent="-514350" fontAlgn="base">
              <a:buFont typeface="+mj-lt"/>
              <a:buAutoNum type="alphaLcPeriod"/>
            </a:pPr>
            <a:r>
              <a:rPr lang="en-US" dirty="0"/>
              <a:t>Count how many colored-in boxes are inside or touching the outline. This number shows how many people have now been infected with measles. </a:t>
            </a:r>
          </a:p>
          <a:p>
            <a:pPr marL="514350" indent="-514350" fontAlgn="base">
              <a:buFont typeface="+mj-lt"/>
              <a:buAutoNum type="alphaLcPeriod"/>
            </a:pPr>
            <a:endParaRPr lang="en-US" sz="100" dirty="0"/>
          </a:p>
          <a:p>
            <a:pPr marL="514350" indent="-514350" fontAlgn="base">
              <a:buFont typeface="+mj-lt"/>
              <a:buAutoNum type="alphaLcPeriod"/>
            </a:pPr>
            <a:r>
              <a:rPr lang="en-US" dirty="0"/>
              <a:t>Record your number. </a:t>
            </a:r>
          </a:p>
          <a:p>
            <a:endParaRPr lang="en-US" dirty="0"/>
          </a:p>
        </p:txBody>
      </p:sp>
    </p:spTree>
    <p:extLst>
      <p:ext uri="{BB962C8B-B14F-4D97-AF65-F5344CB8AC3E}">
        <p14:creationId xmlns:p14="http://schemas.microsoft.com/office/powerpoint/2010/main" val="1603300285"/>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2.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s>
</ds:datastoreItem>
</file>

<file path=customXml/itemProps3.xml><?xml version="1.0" encoding="utf-8"?>
<ds:datastoreItem xmlns:ds="http://schemas.openxmlformats.org/officeDocument/2006/customXml" ds:itemID="{D08BDDB5-E934-477E-B1FB-ADAB62970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10133</TotalTime>
  <Words>930</Words>
  <Application>Microsoft Office PowerPoint</Application>
  <PresentationFormat>Widescreen</PresentationFormat>
  <Paragraphs>50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Rockwell</vt:lpstr>
      <vt:lpstr>Tahoma</vt:lpstr>
      <vt:lpstr>Custom</vt:lpstr>
      <vt:lpstr>Herd Immunity  Modeling Instructions</vt:lpstr>
      <vt:lpstr>Materials</vt:lpstr>
      <vt:lpstr>Setup</vt:lpstr>
      <vt:lpstr>What is herd immunity? </vt:lpstr>
      <vt:lpstr>What is herd immunity? (continued)</vt:lpstr>
      <vt:lpstr>Modeling herd immunity </vt:lpstr>
      <vt:lpstr>Modeling 95 percent herd immunity </vt:lpstr>
      <vt:lpstr>Modeling 95 percent herd immunity (continued)</vt:lpstr>
      <vt:lpstr>Modeling the spread of measles </vt:lpstr>
      <vt:lpstr>Continuing to model the spread of measles</vt:lpstr>
      <vt:lpstr>Modeling 80 percent herd immunity </vt:lpstr>
      <vt:lpstr>Comparing 95 percent and 80 percent herd immunity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
  <cp:lastModifiedBy>Gibson, Heidi</cp:lastModifiedBy>
  <cp:revision>87</cp:revision>
  <dcterms:created xsi:type="dcterms:W3CDTF">2024-12-17T02:33:39Z</dcterms:created>
  <dcterms:modified xsi:type="dcterms:W3CDTF">2025-01-13T17:15:22Z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