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71" r:id="rId5"/>
    <p:sldId id="272" r:id="rId6"/>
    <p:sldId id="284" r:id="rId7"/>
    <p:sldId id="311" r:id="rId8"/>
    <p:sldId id="314" r:id="rId9"/>
    <p:sldId id="315" r:id="rId10"/>
    <p:sldId id="317" r:id="rId11"/>
    <p:sldId id="291" r:id="rId12"/>
    <p:sldId id="292" r:id="rId13"/>
    <p:sldId id="318" r:id="rId14"/>
    <p:sldId id="293" r:id="rId15"/>
    <p:sldId id="294" r:id="rId16"/>
    <p:sldId id="295" r:id="rId17"/>
    <p:sldId id="296" r:id="rId18"/>
    <p:sldId id="3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FFC000"/>
    <a:srgbClr val="D3A02A"/>
    <a:srgbClr val="EA3F33"/>
    <a:srgbClr val="173668"/>
    <a:srgbClr val="18558B"/>
    <a:srgbClr val="60BB46"/>
    <a:srgbClr val="2B7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5" autoAdjust="0"/>
    <p:restoredTop sz="93120" autoAdjust="0"/>
  </p:normalViewPr>
  <p:slideViewPr>
    <p:cSldViewPr snapToGrid="0">
      <p:cViewPr varScale="1">
        <p:scale>
          <a:sx n="100" d="100"/>
          <a:sy n="100" d="100"/>
        </p:scale>
        <p:origin x="612" y="90"/>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9CE222B6-A3AD-4409-912E-85BE56A58AB2}"/>
    <pc:docChg chg="delSld">
      <pc:chgData name="Gibson, Heidi" userId="625c5426-83d3-499a-b65b-cae782d30fe8" providerId="ADAL" clId="{9CE222B6-A3AD-4409-912E-85BE56A58AB2}" dt="2025-01-14T02:29:36.380" v="21" actId="47"/>
      <pc:docMkLst>
        <pc:docMk/>
      </pc:docMkLst>
      <pc:sldChg chg="del">
        <pc:chgData name="Gibson, Heidi" userId="625c5426-83d3-499a-b65b-cae782d30fe8" providerId="ADAL" clId="{9CE222B6-A3AD-4409-912E-85BE56A58AB2}" dt="2025-01-14T02:29:23.154" v="2" actId="47"/>
        <pc:sldMkLst>
          <pc:docMk/>
          <pc:sldMk cId="249101071" sldId="274"/>
        </pc:sldMkLst>
      </pc:sldChg>
      <pc:sldChg chg="del">
        <pc:chgData name="Gibson, Heidi" userId="625c5426-83d3-499a-b65b-cae782d30fe8" providerId="ADAL" clId="{9CE222B6-A3AD-4409-912E-85BE56A58AB2}" dt="2025-01-14T02:29:23.370" v="3" actId="47"/>
        <pc:sldMkLst>
          <pc:docMk/>
          <pc:sldMk cId="1677965726" sldId="276"/>
        </pc:sldMkLst>
      </pc:sldChg>
      <pc:sldChg chg="del">
        <pc:chgData name="Gibson, Heidi" userId="625c5426-83d3-499a-b65b-cae782d30fe8" providerId="ADAL" clId="{9CE222B6-A3AD-4409-912E-85BE56A58AB2}" dt="2025-01-14T02:29:23.655" v="4" actId="47"/>
        <pc:sldMkLst>
          <pc:docMk/>
          <pc:sldMk cId="1752597152" sldId="277"/>
        </pc:sldMkLst>
      </pc:sldChg>
      <pc:sldChg chg="del">
        <pc:chgData name="Gibson, Heidi" userId="625c5426-83d3-499a-b65b-cae782d30fe8" providerId="ADAL" clId="{9CE222B6-A3AD-4409-912E-85BE56A58AB2}" dt="2025-01-14T02:29:24.256" v="6" actId="47"/>
        <pc:sldMkLst>
          <pc:docMk/>
          <pc:sldMk cId="312571817" sldId="278"/>
        </pc:sldMkLst>
      </pc:sldChg>
      <pc:sldChg chg="del">
        <pc:chgData name="Gibson, Heidi" userId="625c5426-83d3-499a-b65b-cae782d30fe8" providerId="ADAL" clId="{9CE222B6-A3AD-4409-912E-85BE56A58AB2}" dt="2025-01-14T02:29:24.510" v="7" actId="47"/>
        <pc:sldMkLst>
          <pc:docMk/>
          <pc:sldMk cId="1064556362" sldId="281"/>
        </pc:sldMkLst>
      </pc:sldChg>
      <pc:sldChg chg="del">
        <pc:chgData name="Gibson, Heidi" userId="625c5426-83d3-499a-b65b-cae782d30fe8" providerId="ADAL" clId="{9CE222B6-A3AD-4409-912E-85BE56A58AB2}" dt="2025-01-14T02:29:25.627" v="9" actId="47"/>
        <pc:sldMkLst>
          <pc:docMk/>
          <pc:sldMk cId="884548789" sldId="282"/>
        </pc:sldMkLst>
      </pc:sldChg>
      <pc:sldChg chg="del">
        <pc:chgData name="Gibson, Heidi" userId="625c5426-83d3-499a-b65b-cae782d30fe8" providerId="ADAL" clId="{9CE222B6-A3AD-4409-912E-85BE56A58AB2}" dt="2025-01-14T02:29:22.568" v="0" actId="47"/>
        <pc:sldMkLst>
          <pc:docMk/>
          <pc:sldMk cId="831382582" sldId="283"/>
        </pc:sldMkLst>
      </pc:sldChg>
      <pc:sldChg chg="del">
        <pc:chgData name="Gibson, Heidi" userId="625c5426-83d3-499a-b65b-cae782d30fe8" providerId="ADAL" clId="{9CE222B6-A3AD-4409-912E-85BE56A58AB2}" dt="2025-01-14T02:29:29.818" v="10" actId="47"/>
        <pc:sldMkLst>
          <pc:docMk/>
          <pc:sldMk cId="1388645160" sldId="297"/>
        </pc:sldMkLst>
      </pc:sldChg>
      <pc:sldChg chg="del">
        <pc:chgData name="Gibson, Heidi" userId="625c5426-83d3-499a-b65b-cae782d30fe8" providerId="ADAL" clId="{9CE222B6-A3AD-4409-912E-85BE56A58AB2}" dt="2025-01-14T02:29:30.012" v="11" actId="47"/>
        <pc:sldMkLst>
          <pc:docMk/>
          <pc:sldMk cId="2017572474" sldId="298"/>
        </pc:sldMkLst>
      </pc:sldChg>
      <pc:sldChg chg="del">
        <pc:chgData name="Gibson, Heidi" userId="625c5426-83d3-499a-b65b-cae782d30fe8" providerId="ADAL" clId="{9CE222B6-A3AD-4409-912E-85BE56A58AB2}" dt="2025-01-14T02:29:30.466" v="13" actId="47"/>
        <pc:sldMkLst>
          <pc:docMk/>
          <pc:sldMk cId="252248477" sldId="300"/>
        </pc:sldMkLst>
      </pc:sldChg>
      <pc:sldChg chg="del">
        <pc:chgData name="Gibson, Heidi" userId="625c5426-83d3-499a-b65b-cae782d30fe8" providerId="ADAL" clId="{9CE222B6-A3AD-4409-912E-85BE56A58AB2}" dt="2025-01-14T02:29:31.021" v="14" actId="47"/>
        <pc:sldMkLst>
          <pc:docMk/>
          <pc:sldMk cId="1149712222" sldId="301"/>
        </pc:sldMkLst>
      </pc:sldChg>
      <pc:sldChg chg="del">
        <pc:chgData name="Gibson, Heidi" userId="625c5426-83d3-499a-b65b-cae782d30fe8" providerId="ADAL" clId="{9CE222B6-A3AD-4409-912E-85BE56A58AB2}" dt="2025-01-14T02:29:31.584" v="15" actId="47"/>
        <pc:sldMkLst>
          <pc:docMk/>
          <pc:sldMk cId="359278058" sldId="302"/>
        </pc:sldMkLst>
      </pc:sldChg>
      <pc:sldChg chg="del">
        <pc:chgData name="Gibson, Heidi" userId="625c5426-83d3-499a-b65b-cae782d30fe8" providerId="ADAL" clId="{9CE222B6-A3AD-4409-912E-85BE56A58AB2}" dt="2025-01-14T02:29:32.387" v="16" actId="47"/>
        <pc:sldMkLst>
          <pc:docMk/>
          <pc:sldMk cId="841949799" sldId="303"/>
        </pc:sldMkLst>
      </pc:sldChg>
      <pc:sldChg chg="del">
        <pc:chgData name="Gibson, Heidi" userId="625c5426-83d3-499a-b65b-cae782d30fe8" providerId="ADAL" clId="{9CE222B6-A3AD-4409-912E-85BE56A58AB2}" dt="2025-01-14T02:29:32.818" v="17" actId="47"/>
        <pc:sldMkLst>
          <pc:docMk/>
          <pc:sldMk cId="280470922" sldId="304"/>
        </pc:sldMkLst>
      </pc:sldChg>
      <pc:sldChg chg="del">
        <pc:chgData name="Gibson, Heidi" userId="625c5426-83d3-499a-b65b-cae782d30fe8" providerId="ADAL" clId="{9CE222B6-A3AD-4409-912E-85BE56A58AB2}" dt="2025-01-14T02:29:33.774" v="18" actId="47"/>
        <pc:sldMkLst>
          <pc:docMk/>
          <pc:sldMk cId="246208913" sldId="305"/>
        </pc:sldMkLst>
      </pc:sldChg>
      <pc:sldChg chg="del">
        <pc:chgData name="Gibson, Heidi" userId="625c5426-83d3-499a-b65b-cae782d30fe8" providerId="ADAL" clId="{9CE222B6-A3AD-4409-912E-85BE56A58AB2}" dt="2025-01-14T02:29:34.653" v="19" actId="47"/>
        <pc:sldMkLst>
          <pc:docMk/>
          <pc:sldMk cId="43312864" sldId="306"/>
        </pc:sldMkLst>
      </pc:sldChg>
      <pc:sldChg chg="del">
        <pc:chgData name="Gibson, Heidi" userId="625c5426-83d3-499a-b65b-cae782d30fe8" providerId="ADAL" clId="{9CE222B6-A3AD-4409-912E-85BE56A58AB2}" dt="2025-01-14T02:29:35.231" v="20" actId="47"/>
        <pc:sldMkLst>
          <pc:docMk/>
          <pc:sldMk cId="1279288554" sldId="307"/>
        </pc:sldMkLst>
      </pc:sldChg>
      <pc:sldChg chg="del">
        <pc:chgData name="Gibson, Heidi" userId="625c5426-83d3-499a-b65b-cae782d30fe8" providerId="ADAL" clId="{9CE222B6-A3AD-4409-912E-85BE56A58AB2}" dt="2025-01-14T02:29:36.380" v="21" actId="47"/>
        <pc:sldMkLst>
          <pc:docMk/>
          <pc:sldMk cId="301228494" sldId="308"/>
        </pc:sldMkLst>
      </pc:sldChg>
      <pc:sldChg chg="del">
        <pc:chgData name="Gibson, Heidi" userId="625c5426-83d3-499a-b65b-cae782d30fe8" providerId="ADAL" clId="{9CE222B6-A3AD-4409-912E-85BE56A58AB2}" dt="2025-01-14T02:29:22.906" v="1" actId="47"/>
        <pc:sldMkLst>
          <pc:docMk/>
          <pc:sldMk cId="1429276797" sldId="309"/>
        </pc:sldMkLst>
      </pc:sldChg>
      <pc:sldChg chg="del">
        <pc:chgData name="Gibson, Heidi" userId="625c5426-83d3-499a-b65b-cae782d30fe8" providerId="ADAL" clId="{9CE222B6-A3AD-4409-912E-85BE56A58AB2}" dt="2025-01-14T02:29:24.024" v="5" actId="47"/>
        <pc:sldMkLst>
          <pc:docMk/>
          <pc:sldMk cId="1135553507" sldId="310"/>
        </pc:sldMkLst>
      </pc:sldChg>
      <pc:sldChg chg="del">
        <pc:chgData name="Gibson, Heidi" userId="625c5426-83d3-499a-b65b-cae782d30fe8" providerId="ADAL" clId="{9CE222B6-A3AD-4409-912E-85BE56A58AB2}" dt="2025-01-14T02:29:30.251" v="12" actId="47"/>
        <pc:sldMkLst>
          <pc:docMk/>
          <pc:sldMk cId="1814893947" sldId="312"/>
        </pc:sldMkLst>
      </pc:sldChg>
      <pc:sldChg chg="del">
        <pc:chgData name="Gibson, Heidi" userId="625c5426-83d3-499a-b65b-cae782d30fe8" providerId="ADAL" clId="{9CE222B6-A3AD-4409-912E-85BE56A58AB2}" dt="2025-01-14T02:29:25.073" v="8" actId="47"/>
        <pc:sldMkLst>
          <pc:docMk/>
          <pc:sldMk cId="1849159137" sldId="3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63034"/>
            <a:ext cx="10924717" cy="413720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4938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35567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4913"/>
            <a:ext cx="8756044" cy="599555"/>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802313" y="323849"/>
            <a:ext cx="8756045"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9194071"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06735"/>
            <a:ext cx="10924717" cy="411672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66581"/>
            <a:ext cx="9628528" cy="55987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263806"/>
            <a:ext cx="10924717" cy="4036431"/>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402672"/>
            <a:ext cx="7221166" cy="545942"/>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802313" y="-15006"/>
            <a:ext cx="7221167"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636668" y="-15006"/>
            <a:ext cx="7439488"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95130"/>
            <a:ext cx="10924717" cy="4205107"/>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2962"/>
            <a:ext cx="8756044" cy="519508"/>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8756044"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766762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4008"/>
            <a:ext cx="10924717" cy="421944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3146" y="1391213"/>
            <a:ext cx="9650663" cy="478636"/>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641401"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534870"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378745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59619"/>
            <a:ext cx="10924717" cy="4240618"/>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045041" y="-8893"/>
            <a:ext cx="7368466"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53358"/>
            <a:ext cx="10924717" cy="407009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39687" y="1435578"/>
            <a:ext cx="9499663"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7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sec.si.edu/sustainability-lesson-set-health-disease"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https://ssec.si.edu/sustainability-lesson-set-health-disease"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a:bodyPr>
          <a:lstStyle/>
          <a:p>
            <a:r>
              <a:rPr lang="en-US" sz="6600" dirty="0"/>
              <a:t>Starting with Sustainability</a:t>
            </a:r>
            <a:br>
              <a:rPr lang="en-US" sz="6600" dirty="0"/>
            </a:br>
            <a:r>
              <a:rPr lang="en-US" sz="4000" dirty="0"/>
              <a:t>Lesson Slides</a:t>
            </a:r>
            <a:endParaRPr lang="en-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a:r>
              <a:rPr lang="en-US" sz="4800" b="1" dirty="0"/>
              <a:t>Good Health and the Environment  </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880E-01CA-9218-5D4B-8076B2E71B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37ECA8-D999-94AD-4233-E0B136E753CC}"/>
              </a:ext>
            </a:extLst>
          </p:cNvPr>
          <p:cNvSpPr>
            <a:spLocks noGrp="1"/>
          </p:cNvSpPr>
          <p:nvPr>
            <p:ph type="title"/>
          </p:nvPr>
        </p:nvSpPr>
        <p:spPr/>
        <p:txBody>
          <a:bodyPr vert="horz" lIns="91440" tIns="45720" rIns="91440" bIns="45720" rtlCol="0" anchor="b">
            <a:normAutofit fontScale="90000"/>
          </a:bodyPr>
          <a:lstStyle/>
          <a:p>
            <a:r>
              <a:rPr lang="en-US" dirty="0"/>
              <a:t>Understand Investigation, slide 3</a:t>
            </a:r>
          </a:p>
        </p:txBody>
      </p:sp>
      <p:sp>
        <p:nvSpPr>
          <p:cNvPr id="2" name="Content Placeholder 1">
            <a:extLst>
              <a:ext uri="{FF2B5EF4-FFF2-40B4-BE49-F238E27FC236}">
                <a16:creationId xmlns:a16="http://schemas.microsoft.com/office/drawing/2014/main" id="{030DB933-E6A7-44FE-D2B6-10C32AC70042}"/>
              </a:ext>
            </a:extLst>
          </p:cNvPr>
          <p:cNvSpPr>
            <a:spLocks noGrp="1"/>
          </p:cNvSpPr>
          <p:nvPr>
            <p:ph sz="quarter" idx="11"/>
          </p:nvPr>
        </p:nvSpPr>
        <p:spPr>
          <a:xfrm>
            <a:off x="214542" y="1704975"/>
            <a:ext cx="9910534" cy="5153025"/>
          </a:xfrm>
        </p:spPr>
        <p:txBody>
          <a:bodyPr>
            <a:normAutofit/>
          </a:bodyPr>
          <a:lstStyle/>
          <a:p>
            <a:pPr>
              <a:buFont typeface="+mj-lt"/>
              <a:buAutoNum type="arabicPeriod" startAt="4"/>
            </a:pPr>
            <a:r>
              <a:rPr lang="en-US" dirty="0"/>
              <a:t>Make a choice: Now you will investigate more about how individuals and researchers work to keep communities healthy. Your whole group can do one or both of these investigations, or you can split into two smaller groups and have each smaller group do one. Choose whether you are interested in:</a:t>
            </a:r>
          </a:p>
          <a:p>
            <a:pPr marL="914400" lvl="1" indent="-457200">
              <a:buFont typeface="+mj-lt"/>
              <a:buAutoNum type="alphaLcPeriod"/>
            </a:pPr>
            <a:r>
              <a:rPr lang="en-US" dirty="0"/>
              <a:t>Modeling how herd immunity works to understand how communities can work to limit the spread of disease </a:t>
            </a:r>
          </a:p>
          <a:p>
            <a:pPr marL="457200" lvl="1" indent="0">
              <a:buNone/>
            </a:pPr>
            <a:r>
              <a:rPr lang="en-US" dirty="0"/>
              <a:t>	</a:t>
            </a:r>
            <a:r>
              <a:rPr lang="en-US" b="1" dirty="0">
                <a:hlinkClick r:id="rId2"/>
              </a:rPr>
              <a:t>Resource: Herd Immunity Modeling slides</a:t>
            </a:r>
            <a:endParaRPr lang="en-US" b="1" dirty="0"/>
          </a:p>
          <a:p>
            <a:pPr marL="914400" lvl="1" indent="-457200">
              <a:buFont typeface="+mj-lt"/>
              <a:buAutoNum type="alphaLcPeriod"/>
            </a:pPr>
            <a:r>
              <a:rPr lang="en-US" dirty="0"/>
              <a:t>Using data from a case study to understand how technology can help monitor the spread of disease </a:t>
            </a:r>
          </a:p>
          <a:p>
            <a:pPr marL="457200" lvl="1" indent="0">
              <a:buNone/>
            </a:pPr>
            <a:r>
              <a:rPr lang="en-US" dirty="0"/>
              <a:t>	</a:t>
            </a:r>
            <a:r>
              <a:rPr lang="en-US" b="1" dirty="0">
                <a:hlinkClick r:id="rId2"/>
              </a:rPr>
              <a:t>Resource: Disease Monitoring Instructions slides</a:t>
            </a:r>
            <a:endParaRPr lang="en-US" b="1" dirty="0"/>
          </a:p>
        </p:txBody>
      </p:sp>
      <p:pic>
        <p:nvPicPr>
          <p:cNvPr id="26625" name="Picture 1">
            <a:extLst>
              <a:ext uri="{FF2B5EF4-FFF2-40B4-BE49-F238E27FC236}">
                <a16:creationId xmlns:a16="http://schemas.microsoft.com/office/drawing/2014/main" id="{84B3FEB7-7C9F-1D4F-B286-45B3AEA837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076" y="3554503"/>
            <a:ext cx="1691775" cy="20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4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4</a:t>
            </a:r>
          </a:p>
        </p:txBody>
      </p:sp>
      <p:sp>
        <p:nvSpPr>
          <p:cNvPr id="2" name="Content Placeholder 1"/>
          <p:cNvSpPr>
            <a:spLocks noGrp="1"/>
          </p:cNvSpPr>
          <p:nvPr>
            <p:ph sz="quarter" idx="11"/>
          </p:nvPr>
        </p:nvSpPr>
        <p:spPr>
          <a:xfrm>
            <a:off x="633641" y="2400299"/>
            <a:ext cx="10924717" cy="3899937"/>
          </a:xfrm>
        </p:spPr>
        <p:txBody>
          <a:bodyPr>
            <a:normAutofit/>
          </a:bodyPr>
          <a:lstStyle/>
          <a:p>
            <a:pPr lvl="0">
              <a:buFont typeface="+mj-lt"/>
              <a:buAutoNum type="arabicPeriod" startAt="3"/>
            </a:pPr>
            <a:r>
              <a:rPr lang="en-US" sz="2800" dirty="0"/>
              <a:t>Come back together with your team and discuss:</a:t>
            </a:r>
          </a:p>
          <a:p>
            <a:pPr lvl="0">
              <a:buFont typeface="+mj-lt"/>
              <a:buAutoNum type="arabicPeriod" startAt="3"/>
            </a:pPr>
            <a:endParaRPr lang="en-US" sz="2800" dirty="0"/>
          </a:p>
          <a:p>
            <a:pPr marL="914400" lvl="1" indent="-457200">
              <a:buFont typeface="+mj-lt"/>
              <a:buAutoNum type="alphaLcPeriod"/>
            </a:pPr>
            <a:r>
              <a:rPr lang="en-US" sz="2800" dirty="0"/>
              <a:t>How could the information you examined help your community make decisions to limit the spread of disease?</a:t>
            </a:r>
          </a:p>
          <a:p>
            <a:pPr marL="914400" lvl="1" indent="-457200">
              <a:buFont typeface="+mj-lt"/>
              <a:buAutoNum type="alphaLcPeriod"/>
            </a:pPr>
            <a:r>
              <a:rPr lang="en-US" sz="2800" dirty="0"/>
              <a:t>Is there other information you would want to help you make that decision? If so, what else would you like to know?</a:t>
            </a:r>
          </a:p>
          <a:p>
            <a:pPr>
              <a:buAutoNum type="arabicPeriod" startAt="3"/>
            </a:pPr>
            <a:endParaRPr lang="en-US" dirty="0"/>
          </a:p>
        </p:txBody>
      </p:sp>
    </p:spTree>
    <p:extLst>
      <p:ext uri="{BB962C8B-B14F-4D97-AF65-F5344CB8AC3E}">
        <p14:creationId xmlns:p14="http://schemas.microsoft.com/office/powerpoint/2010/main" val="75583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1781174"/>
            <a:ext cx="10924717" cy="4314825"/>
          </a:xfrm>
        </p:spPr>
        <p:txBody>
          <a:bodyPr>
            <a:normAutofit/>
          </a:bodyPr>
          <a:lstStyle/>
          <a:p>
            <a:pPr marL="0" lvl="0" indent="0">
              <a:buNone/>
            </a:pPr>
            <a:r>
              <a:rPr lang="en-US" dirty="0"/>
              <a:t>There are many ways to think about the health of your community. Often people collect data, or pieces of information, about people in the community to better understand the health of the community as a whole. Data might include information about people, their habits and behaviors, the diseases they have, and many other things.</a:t>
            </a:r>
          </a:p>
          <a:p>
            <a:pPr marL="342900" marR="0" lvl="0" indent="-342900">
              <a:spcBef>
                <a:spcPts val="1200"/>
              </a:spcBef>
              <a:buFont typeface="+mj-lt"/>
              <a:buAutoNum type="arabicPeriod"/>
            </a:pPr>
            <a:r>
              <a:rPr lang="en-US" dirty="0">
                <a:effectLst/>
                <a:ea typeface="Aptos" panose="020B0004020202020204" pitchFamily="34" charset="0"/>
                <a:cs typeface="Times New Roman" panose="02020603050405020304" pitchFamily="18" charset="0"/>
              </a:rPr>
              <a:t>Think about what you would need to understand the overall health of people in your community. Discuss with your team:</a:t>
            </a:r>
          </a:p>
          <a:p>
            <a:pPr marL="971550" lvl="2" indent="-342900">
              <a:spcBef>
                <a:spcPts val="1200"/>
              </a:spcBef>
              <a:buFont typeface="+mj-lt"/>
              <a:buAutoNum type="alphaLcPeriod"/>
            </a:pPr>
            <a:r>
              <a:rPr lang="en-US" sz="2400" dirty="0">
                <a:effectLst/>
                <a:ea typeface="Aptos" panose="020B0004020202020204" pitchFamily="34" charset="0"/>
                <a:cs typeface="Times New Roman" panose="02020603050405020304" pitchFamily="18" charset="0"/>
              </a:rPr>
              <a:t>What types of data could be gathered that could tell you about the health of people in your community?</a:t>
            </a:r>
          </a:p>
          <a:p>
            <a:pPr marL="971550" lvl="2" indent="-342900">
              <a:spcBef>
                <a:spcPts val="1200"/>
              </a:spcBef>
              <a:buFont typeface="+mj-lt"/>
              <a:buAutoNum type="alphaLcPeriod"/>
            </a:pPr>
            <a:r>
              <a:rPr lang="en-US" sz="2400" dirty="0">
                <a:effectLst/>
                <a:ea typeface="Aptos" panose="020B0004020202020204" pitchFamily="34" charset="0"/>
                <a:cs typeface="Times New Roman" panose="02020603050405020304" pitchFamily="18" charset="0"/>
              </a:rPr>
              <a:t>Can you think of any ways to measure whether the people in your community are healthy?</a:t>
            </a:r>
          </a:p>
          <a:p>
            <a:endParaRPr lang="en-US" dirty="0"/>
          </a:p>
        </p:txBody>
      </p:sp>
    </p:spTree>
    <p:extLst>
      <p:ext uri="{BB962C8B-B14F-4D97-AF65-F5344CB8AC3E}">
        <p14:creationId xmlns:p14="http://schemas.microsoft.com/office/powerpoint/2010/main" val="32258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Research Extension, slide 2</a:t>
            </a:r>
          </a:p>
        </p:txBody>
      </p:sp>
      <p:sp>
        <p:nvSpPr>
          <p:cNvPr id="2" name="Content Placeholder 1"/>
          <p:cNvSpPr>
            <a:spLocks noGrp="1"/>
          </p:cNvSpPr>
          <p:nvPr>
            <p:ph sz="quarter" idx="11"/>
          </p:nvPr>
        </p:nvSpPr>
        <p:spPr/>
        <p:txBody>
          <a:bodyPr>
            <a:normAutofit/>
          </a:bodyPr>
          <a:lstStyle/>
          <a:p>
            <a:pPr marR="0" lvl="0">
              <a:spcBef>
                <a:spcPts val="1200"/>
              </a:spcBef>
              <a:buFont typeface="+mj-lt"/>
              <a:buAutoNum type="arabicPeriod" startAt="2"/>
            </a:pPr>
            <a:r>
              <a:rPr lang="en-US" dirty="0">
                <a:effectLst/>
                <a:ea typeface="Aptos" panose="020B0004020202020204" pitchFamily="34" charset="0"/>
                <a:cs typeface="Times New Roman" panose="02020603050405020304" pitchFamily="18" charset="0"/>
              </a:rPr>
              <a:t>You can find out more about the health of people in your community by researching health statistics. You can use health statistics to investigate the most common causes of health issues for your community.</a:t>
            </a:r>
            <a:r>
              <a:rPr lang="en-US" dirty="0">
                <a:ea typeface="Aptos" panose="020B0004020202020204" pitchFamily="34" charset="0"/>
                <a:cs typeface="Times New Roman" panose="02020603050405020304" pitchFamily="18" charset="0"/>
              </a:rPr>
              <a:t> </a:t>
            </a:r>
          </a:p>
          <a:p>
            <a:pPr marL="0" marR="0" lvl="0" indent="0">
              <a:spcBef>
                <a:spcPts val="1200"/>
              </a:spcBef>
              <a:buNone/>
            </a:pPr>
            <a:r>
              <a:rPr lang="en-US" sz="2400" b="1" dirty="0">
                <a:effectLst/>
                <a:ea typeface="Aptos" panose="020B0004020202020204" pitchFamily="34" charset="0"/>
                <a:cs typeface="Times New Roman" panose="02020603050405020304" pitchFamily="18" charset="0"/>
              </a:rPr>
              <a:t>      </a:t>
            </a:r>
            <a:r>
              <a:rPr lang="en-US" sz="2400" b="1" dirty="0">
                <a:effectLst/>
                <a:ea typeface="Aptos" panose="020B0004020202020204" pitchFamily="34" charset="0"/>
                <a:cs typeface="Times New Roman" panose="02020603050405020304" pitchFamily="18" charset="0"/>
                <a:hlinkClick r:id="rId2"/>
              </a:rPr>
              <a:t>Resource:</a:t>
            </a:r>
            <a:r>
              <a:rPr lang="en-US" sz="2400" dirty="0">
                <a:effectLst/>
                <a:ea typeface="Aptos" panose="020B0004020202020204" pitchFamily="34" charset="0"/>
                <a:cs typeface="Times New Roman" panose="02020603050405020304" pitchFamily="18" charset="0"/>
                <a:hlinkClick r:id="rId2"/>
              </a:rPr>
              <a:t> </a:t>
            </a:r>
            <a:r>
              <a:rPr lang="en-US" sz="2400" b="1" dirty="0">
                <a:effectLst/>
                <a:ea typeface="Aptos" panose="020B0004020202020204" pitchFamily="34" charset="0"/>
                <a:cs typeface="Times New Roman" panose="02020603050405020304" pitchFamily="18" charset="0"/>
                <a:hlinkClick r:id="rId2"/>
              </a:rPr>
              <a:t>Health Statistics Investigation slides</a:t>
            </a:r>
            <a:endParaRPr lang="en-US" sz="2400" b="1" dirty="0">
              <a:effectLst/>
              <a:ea typeface="Aptos" panose="020B0004020202020204" pitchFamily="34" charset="0"/>
              <a:cs typeface="Times New Roman" panose="02020603050405020304" pitchFamily="18" charset="0"/>
            </a:endParaRPr>
          </a:p>
          <a:p>
            <a:pPr marL="628650" lvl="2" indent="0">
              <a:spcBef>
                <a:spcPts val="1200"/>
              </a:spcBef>
              <a:buNone/>
            </a:pPr>
            <a:endParaRPr lang="en-US" b="1" dirty="0">
              <a:ea typeface="Aptos" panose="020B0004020202020204" pitchFamily="34" charset="0"/>
              <a:cs typeface="Times New Roman" panose="02020603050405020304" pitchFamily="18" charset="0"/>
            </a:endParaRPr>
          </a:p>
          <a:p>
            <a:pPr marL="548640" marR="0" lvl="0">
              <a:spcBef>
                <a:spcPts val="1200"/>
              </a:spcBef>
              <a:spcAft>
                <a:spcPts val="600"/>
              </a:spcAft>
              <a:buFont typeface="+mj-lt"/>
              <a:buAutoNum type="alphaLcPeriod" startAt="2"/>
            </a:pPr>
            <a:r>
              <a:rPr lang="en-US" dirty="0">
                <a:effectLst/>
                <a:ea typeface="Aptos" panose="020B0004020202020204" pitchFamily="34" charset="0"/>
                <a:cs typeface="Times New Roman" panose="02020603050405020304" pitchFamily="18" charset="0"/>
              </a:rPr>
              <a:t>Examine the statistics you gathered. With your group, discuss:</a:t>
            </a:r>
          </a:p>
          <a:p>
            <a:pPr marL="822960" lvl="1">
              <a:spcBef>
                <a:spcPts val="1200"/>
              </a:spcBef>
              <a:buFont typeface="+mj-lt"/>
              <a:buAutoNum type="alphaLcPeriod"/>
            </a:pPr>
            <a:r>
              <a:rPr lang="en-US" dirty="0">
                <a:effectLst/>
                <a:ea typeface="Aptos" panose="020B0004020202020204" pitchFamily="34" charset="0"/>
                <a:cs typeface="Times New Roman" panose="02020603050405020304" pitchFamily="18" charset="0"/>
              </a:rPr>
              <a:t>Were there statistics that surprised you?</a:t>
            </a:r>
          </a:p>
          <a:p>
            <a:pPr marL="822960" lvl="1">
              <a:spcBef>
                <a:spcPts val="1200"/>
              </a:spcBef>
              <a:buFont typeface="+mj-lt"/>
              <a:buAutoNum type="alphaLcPeriod"/>
            </a:pPr>
            <a:r>
              <a:rPr lang="en-US" dirty="0">
                <a:effectLst/>
                <a:ea typeface="Aptos" panose="020B0004020202020204" pitchFamily="34" charset="0"/>
                <a:cs typeface="Times New Roman" panose="02020603050405020304" pitchFamily="18" charset="0"/>
              </a:rPr>
              <a:t>Are there ways you would like to change the health statistics in your community?</a:t>
            </a:r>
          </a:p>
          <a:p>
            <a:pPr>
              <a:buAutoNum type="arabicPeriod" startAt="3"/>
            </a:pPr>
            <a:endParaRPr lang="en-US" dirty="0"/>
          </a:p>
        </p:txBody>
      </p:sp>
    </p:spTree>
    <p:extLst>
      <p:ext uri="{BB962C8B-B14F-4D97-AF65-F5344CB8AC3E}">
        <p14:creationId xmlns:p14="http://schemas.microsoft.com/office/powerpoint/2010/main" val="22719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r>
              <a:rPr lang="en-US" sz="3600" dirty="0"/>
              <a:t>Understand Research Extension, slide 3</a:t>
            </a:r>
          </a:p>
        </p:txBody>
      </p:sp>
      <p:sp>
        <p:nvSpPr>
          <p:cNvPr id="2" name="Content Placeholder 1"/>
          <p:cNvSpPr>
            <a:spLocks noGrp="1"/>
          </p:cNvSpPr>
          <p:nvPr>
            <p:ph sz="quarter" idx="11"/>
          </p:nvPr>
        </p:nvSpPr>
        <p:spPr>
          <a:xfrm>
            <a:off x="527526" y="1457325"/>
            <a:ext cx="7302024" cy="4542280"/>
          </a:xfrm>
        </p:spPr>
        <p:txBody>
          <a:bodyPr>
            <a:noAutofit/>
          </a:bodyPr>
          <a:lstStyle/>
          <a:p>
            <a:pPr marR="0" lvl="0">
              <a:spcBef>
                <a:spcPts val="1200"/>
              </a:spcBef>
              <a:buFont typeface="+mj-lt"/>
              <a:buAutoNum type="arabicPeriod" startAt="4"/>
            </a:pPr>
            <a:r>
              <a:rPr lang="en-US" dirty="0">
                <a:effectLst/>
                <a:ea typeface="Aptos" panose="020B0004020202020204" pitchFamily="34" charset="0"/>
                <a:cs typeface="Times New Roman" panose="02020603050405020304" pitchFamily="18" charset="0"/>
              </a:rPr>
              <a:t>Design a way to share with other people in your community the statistics you think are important. You could consider creating:</a:t>
            </a:r>
          </a:p>
          <a:p>
            <a:pPr marR="0" lvl="1">
              <a:buSzPts val="1400"/>
            </a:pPr>
            <a:r>
              <a:rPr lang="en-US" dirty="0">
                <a:effectLst/>
                <a:ea typeface="Aptos" panose="020B0004020202020204" pitchFamily="34" charset="0"/>
                <a:cs typeface="Times New Roman" panose="02020603050405020304" pitchFamily="18" charset="0"/>
              </a:rPr>
              <a:t>An infographic using the health statistics you collected</a:t>
            </a:r>
          </a:p>
          <a:p>
            <a:pPr marR="0" lvl="1">
              <a:buSzPts val="1400"/>
            </a:pPr>
            <a:r>
              <a:rPr lang="en-US" dirty="0">
                <a:effectLst/>
                <a:ea typeface="Aptos" panose="020B0004020202020204" pitchFamily="34" charset="0"/>
                <a:cs typeface="Times New Roman" panose="02020603050405020304" pitchFamily="18" charset="0"/>
              </a:rPr>
              <a:t>A story about someone with this problem</a:t>
            </a:r>
          </a:p>
          <a:p>
            <a:pPr marR="0" lvl="1">
              <a:buSzPts val="1400"/>
            </a:pPr>
            <a:r>
              <a:rPr lang="en-US" dirty="0">
                <a:effectLst/>
                <a:ea typeface="Aptos" panose="020B0004020202020204" pitchFamily="34" charset="0"/>
                <a:cs typeface="Times New Roman" panose="02020603050405020304" pitchFamily="18" charset="0"/>
              </a:rPr>
              <a:t>A podcast interviewing an expert</a:t>
            </a:r>
          </a:p>
          <a:p>
            <a:pPr marR="0" lvl="1">
              <a:buSzPts val="1400"/>
            </a:pPr>
            <a:r>
              <a:rPr lang="en-US" dirty="0">
                <a:effectLst/>
                <a:ea typeface="Aptos" panose="020B0004020202020204" pitchFamily="34" charset="0"/>
                <a:cs typeface="Times New Roman" panose="02020603050405020304" pitchFamily="18" charset="0"/>
              </a:rPr>
              <a:t>Another communication method</a:t>
            </a:r>
          </a:p>
          <a:p>
            <a:pPr marL="342900" marR="0" lvl="0" indent="-342900">
              <a:spcAft>
                <a:spcPts val="1200"/>
              </a:spcAft>
              <a:buFont typeface="+mj-lt"/>
              <a:buAutoNum type="arabicPeriod" startAt="4"/>
            </a:pPr>
            <a:r>
              <a:rPr lang="en-US" dirty="0">
                <a:effectLst/>
                <a:ea typeface="Aptos" panose="020B0004020202020204" pitchFamily="34" charset="0"/>
                <a:cs typeface="Times New Roman" panose="02020603050405020304" pitchFamily="18" charset="0"/>
              </a:rPr>
              <a:t>If you have time, put your communication strategy into action and share information about health problems in your community with others in your class, school, or larger community.</a:t>
            </a:r>
          </a:p>
        </p:txBody>
      </p:sp>
      <p:pic>
        <p:nvPicPr>
          <p:cNvPr id="6" name="Picture 5" descr="Two people sitting at a table recording a podcast with microphones&#10;&#10;">
            <a:extLst>
              <a:ext uri="{FF2B5EF4-FFF2-40B4-BE49-F238E27FC236}">
                <a16:creationId xmlns:a16="http://schemas.microsoft.com/office/drawing/2014/main" id="{B05162EC-1F51-D296-B512-7BBB44CD8D55}"/>
              </a:ext>
            </a:extLst>
          </p:cNvPr>
          <p:cNvPicPr>
            <a:picLocks noChangeAspect="1"/>
          </p:cNvPicPr>
          <p:nvPr/>
        </p:nvPicPr>
        <p:blipFill>
          <a:blip r:embed="rId2"/>
          <a:stretch>
            <a:fillRect/>
          </a:stretch>
        </p:blipFill>
        <p:spPr>
          <a:xfrm>
            <a:off x="7859315" y="2257425"/>
            <a:ext cx="3805159" cy="2733675"/>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6A97-8640-4D6D-B43B-EA18E10F8E27}"/>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1BA6F8AD-A007-74D3-C76E-9333DADECDC7}"/>
              </a:ext>
            </a:extLst>
          </p:cNvPr>
          <p:cNvSpPr>
            <a:spLocks noGrp="1"/>
          </p:cNvSpPr>
          <p:nvPr>
            <p:ph type="body" sz="quarter" idx="10"/>
          </p:nvPr>
        </p:nvSpPr>
        <p:spPr/>
        <p:txBody>
          <a:bodyPr/>
          <a:lstStyle/>
          <a:p>
            <a:pPr>
              <a:spcBef>
                <a:spcPts val="1200"/>
              </a:spcBef>
              <a:spcAft>
                <a:spcPts val="1200"/>
              </a:spcAft>
            </a:pPr>
            <a:r>
              <a:rPr lang="en-US" sz="2400" b="1" dirty="0">
                <a:ea typeface="Aptos" panose="020B0004020202020204" pitchFamily="34" charset="0"/>
                <a:cs typeface="Times New Roman" panose="02020603050405020304" pitchFamily="18" charset="0"/>
              </a:rPr>
              <a:t>Herd immunity:</a:t>
            </a:r>
            <a:r>
              <a:rPr lang="en-US" sz="2400" dirty="0">
                <a:ea typeface="Aptos" panose="020B0004020202020204" pitchFamily="34" charset="0"/>
                <a:cs typeface="Times New Roman" panose="02020603050405020304" pitchFamily="18" charset="0"/>
              </a:rPr>
              <a:t> </a:t>
            </a:r>
            <a:r>
              <a:rPr lang="en-US" sz="2400" dirty="0">
                <a:solidFill>
                  <a:srgbClr val="111111"/>
                </a:solidFill>
                <a:ea typeface="Times New Roman" panose="02020603050405020304" pitchFamily="18" charset="0"/>
                <a:cs typeface="Times New Roman" panose="02020603050405020304" pitchFamily="18" charset="0"/>
              </a:rPr>
              <a:t>When a large part of the community (the herd) can no longer be infected or spread a disease</a:t>
            </a:r>
            <a:endParaRPr lang="en-US" sz="2400" dirty="0">
              <a:ea typeface="Aptos" panose="020B0004020202020204" pitchFamily="34" charset="0"/>
              <a:cs typeface="Times New Roman" panose="02020603050405020304" pitchFamily="18" charset="0"/>
            </a:endParaRPr>
          </a:p>
          <a:p>
            <a:pPr>
              <a:spcBef>
                <a:spcPts val="1200"/>
              </a:spcBef>
              <a:spcAft>
                <a:spcPts val="1200"/>
              </a:spcAft>
            </a:pPr>
            <a:r>
              <a:rPr lang="en-US" sz="2400" b="1" dirty="0">
                <a:ea typeface="Aptos" panose="020B0004020202020204" pitchFamily="34" charset="0"/>
                <a:cs typeface="Times New Roman" panose="02020603050405020304" pitchFamily="18" charset="0"/>
              </a:rPr>
              <a:t>Immune:</a:t>
            </a:r>
            <a:r>
              <a:rPr lang="en-US" sz="2400" dirty="0">
                <a:ea typeface="Aptos" panose="020B0004020202020204" pitchFamily="34" charset="0"/>
                <a:cs typeface="Times New Roman" panose="02020603050405020304" pitchFamily="18" charset="0"/>
              </a:rPr>
              <a:t> When you cannot be infected by a disease</a:t>
            </a:r>
          </a:p>
          <a:p>
            <a:pPr marL="0" marR="0">
              <a:spcBef>
                <a:spcPts val="1200"/>
              </a:spcBef>
              <a:spcAft>
                <a:spcPts val="1200"/>
              </a:spcAft>
            </a:pPr>
            <a:r>
              <a:rPr lang="en-US" sz="2400" b="1" dirty="0">
                <a:effectLst/>
                <a:ea typeface="Aptos" panose="020B0004020202020204" pitchFamily="34" charset="0"/>
                <a:cs typeface="Times New Roman" panose="02020603050405020304" pitchFamily="18" charset="0"/>
              </a:rPr>
              <a:t>Infectious:</a:t>
            </a:r>
            <a:r>
              <a:rPr lang="en-US" sz="2400" dirty="0">
                <a:effectLst/>
                <a:ea typeface="Aptos" panose="020B0004020202020204" pitchFamily="34" charset="0"/>
                <a:cs typeface="Times New Roman" panose="02020603050405020304" pitchFamily="18" charset="0"/>
              </a:rPr>
              <a:t> Diseases that are spread between people</a:t>
            </a:r>
          </a:p>
          <a:p>
            <a:pPr marL="0" marR="0">
              <a:lnSpc>
                <a:spcPct val="107000"/>
              </a:lnSpc>
              <a:spcBef>
                <a:spcPts val="1200"/>
              </a:spcBef>
              <a:spcAft>
                <a:spcPts val="800"/>
              </a:spcAft>
            </a:pPr>
            <a:r>
              <a:rPr lang="en-US" sz="2400" b="1" dirty="0">
                <a:effectLst/>
                <a:ea typeface="Aptos" panose="020B0004020202020204" pitchFamily="34" charset="0"/>
                <a:cs typeface="Times New Roman" panose="02020603050405020304" pitchFamily="18" charset="0"/>
              </a:rPr>
              <a:t>Vaccine: </a:t>
            </a:r>
            <a:r>
              <a:rPr lang="en-US" sz="2400" dirty="0">
                <a:effectLst/>
                <a:ea typeface="Aptos" panose="020B0004020202020204" pitchFamily="34" charset="0"/>
                <a:cs typeface="Aptos" panose="020B0004020202020204" pitchFamily="34" charset="0"/>
              </a:rPr>
              <a:t>Something that helps your body protect itself against disease</a:t>
            </a:r>
            <a:endParaRPr lang="en-US" sz="24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6194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Lesson Overview:</a:t>
            </a:r>
          </a:p>
        </p:txBody>
      </p:sp>
      <p:sp>
        <p:nvSpPr>
          <p:cNvPr id="3" name="Text Placeholder 2"/>
          <p:cNvSpPr>
            <a:spLocks noGrp="1"/>
          </p:cNvSpPr>
          <p:nvPr>
            <p:ph type="body" sz="quarter" idx="10"/>
          </p:nvPr>
        </p:nvSpPr>
        <p:spPr>
          <a:xfrm>
            <a:off x="515568" y="1100249"/>
            <a:ext cx="11493551" cy="861646"/>
          </a:xfrm>
        </p:spPr>
        <p:txBody>
          <a:bodyPr/>
          <a:lstStyle/>
          <a:p>
            <a:r>
              <a:rPr lang="en-US" b="1" dirty="0"/>
              <a:t>Essential Understanding: </a:t>
            </a:r>
            <a:r>
              <a:rPr lang="en-US" dirty="0"/>
              <a:t>Disease affects individuals and communities. We can each take actions to protect our own health and the health of others in our community.</a:t>
            </a:r>
          </a:p>
        </p:txBody>
      </p:sp>
      <p:sp>
        <p:nvSpPr>
          <p:cNvPr id="4" name="Text Placeholder 3"/>
          <p:cNvSpPr>
            <a:spLocks noGrp="1"/>
          </p:cNvSpPr>
          <p:nvPr>
            <p:ph type="body" sz="quarter" idx="11"/>
          </p:nvPr>
        </p:nvSpPr>
        <p:spPr>
          <a:xfrm>
            <a:off x="733505" y="4650240"/>
            <a:ext cx="3200320" cy="560223"/>
          </a:xfrm>
        </p:spPr>
        <p:txBody>
          <a:bodyPr/>
          <a:lstStyle/>
          <a:p>
            <a:pPr>
              <a:lnSpc>
                <a:spcPct val="100000"/>
              </a:lnSpc>
            </a:pPr>
            <a:r>
              <a:rPr lang="en-US" b="1" dirty="0"/>
              <a:t>Discover: </a:t>
            </a:r>
            <a:r>
              <a:rPr lang="en-US" dirty="0"/>
              <a:t>What diseases affect my community now and in the past?</a:t>
            </a:r>
          </a:p>
        </p:txBody>
      </p:sp>
      <p:sp>
        <p:nvSpPr>
          <p:cNvPr id="5" name="Text Placeholder 4"/>
          <p:cNvSpPr>
            <a:spLocks noGrp="1"/>
          </p:cNvSpPr>
          <p:nvPr>
            <p:ph type="body" sz="quarter" idx="26"/>
          </p:nvPr>
        </p:nvSpPr>
        <p:spPr>
          <a:xfrm>
            <a:off x="4849993" y="4650240"/>
            <a:ext cx="2824702" cy="560223"/>
          </a:xfrm>
        </p:spPr>
        <p:txBody>
          <a:bodyPr/>
          <a:lstStyle/>
          <a:p>
            <a:pPr>
              <a:lnSpc>
                <a:spcPct val="100000"/>
              </a:lnSpc>
            </a:pPr>
            <a:r>
              <a:rPr lang="en-US" b="1" dirty="0"/>
              <a:t>Understand: </a:t>
            </a:r>
            <a:r>
              <a:rPr lang="en-US" dirty="0"/>
              <a:t>How can we stop disease from spreading in our community? </a:t>
            </a:r>
          </a:p>
        </p:txBody>
      </p:sp>
      <p:sp>
        <p:nvSpPr>
          <p:cNvPr id="6" name="Text Placeholder 5"/>
          <p:cNvSpPr>
            <a:spLocks noGrp="1"/>
          </p:cNvSpPr>
          <p:nvPr>
            <p:ph type="body" sz="quarter" idx="27"/>
          </p:nvPr>
        </p:nvSpPr>
        <p:spPr>
          <a:xfrm>
            <a:off x="8966481" y="4650240"/>
            <a:ext cx="2824702" cy="560223"/>
          </a:xfrm>
        </p:spPr>
        <p:txBody>
          <a:bodyPr/>
          <a:lstStyle/>
          <a:p>
            <a:pPr>
              <a:lnSpc>
                <a:spcPct val="100000"/>
              </a:lnSpc>
            </a:pPr>
            <a:r>
              <a:rPr lang="en-US" b="1" dirty="0"/>
              <a:t>Act: </a:t>
            </a:r>
            <a:r>
              <a:rPr lang="en-US" dirty="0"/>
              <a:t>How will we act to improve our community’s health? </a:t>
            </a:r>
          </a:p>
        </p:txBody>
      </p:sp>
    </p:spTree>
    <p:extLst>
      <p:ext uri="{BB962C8B-B14F-4D97-AF65-F5344CB8AC3E}">
        <p14:creationId xmlns:p14="http://schemas.microsoft.com/office/powerpoint/2010/main" val="7339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a:t>
            </a:r>
            <a:r>
              <a:rPr lang="en-US" sz="3600" dirty="0"/>
              <a:t>Disease</a:t>
            </a:r>
            <a:br>
              <a:rPr lang="en-US" dirty="0"/>
            </a:br>
            <a:r>
              <a:rPr lang="en-US" dirty="0"/>
              <a:t>Understand</a:t>
            </a:r>
          </a:p>
        </p:txBody>
      </p:sp>
      <p:sp>
        <p:nvSpPr>
          <p:cNvPr id="3" name="Subtitle 2"/>
          <p:cNvSpPr>
            <a:spLocks noGrp="1"/>
          </p:cNvSpPr>
          <p:nvPr>
            <p:ph type="subTitle" idx="1"/>
          </p:nvPr>
        </p:nvSpPr>
        <p:spPr>
          <a:xfrm>
            <a:off x="2937389" y="4327244"/>
            <a:ext cx="9254611" cy="607910"/>
          </a:xfrm>
        </p:spPr>
        <p:txBody>
          <a:bodyPr/>
          <a:lstStyle/>
          <a:p>
            <a:r>
              <a:rPr lang="en-US" dirty="0"/>
              <a:t>How can stop disease from spreading in our community?</a:t>
            </a:r>
          </a:p>
          <a:p>
            <a:endParaRPr lang="en-US" dirty="0"/>
          </a:p>
        </p:txBody>
      </p:sp>
    </p:spTree>
    <p:extLst>
      <p:ext uri="{BB962C8B-B14F-4D97-AF65-F5344CB8AC3E}">
        <p14:creationId xmlns:p14="http://schemas.microsoft.com/office/powerpoint/2010/main" val="97719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to describe and analyze how infectious disease spreads in a community and identify methods and actions to limit infection.</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lnSpcReduction="10000"/>
          </a:bodyPr>
          <a:lstStyle/>
          <a:p>
            <a:pPr marL="342900" marR="0" lvl="0" indent="-342900">
              <a:lnSpc>
                <a:spcPct val="107000"/>
              </a:lnSpc>
              <a:spcBef>
                <a:spcPts val="1200"/>
              </a:spcBef>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Understand Reading (optional):</a:t>
            </a:r>
            <a:r>
              <a:rPr lang="en-US" sz="2200" dirty="0">
                <a:solidFill>
                  <a:srgbClr val="000000"/>
                </a:solidFill>
                <a:effectLst/>
                <a:ea typeface="Aptos" panose="020B0004020202020204" pitchFamily="34" charset="0"/>
                <a:cs typeface="Times New Roman" panose="02020603050405020304" pitchFamily="18" charset="0"/>
              </a:rPr>
              <a:t> A </a:t>
            </a:r>
            <a:r>
              <a:rPr lang="en-US" sz="2200" dirty="0">
                <a:effectLst/>
                <a:ea typeface="Aptos" panose="020B0004020202020204" pitchFamily="34" charset="0"/>
                <a:cs typeface="Times New Roman" panose="02020603050405020304" pitchFamily="18" charset="0"/>
              </a:rPr>
              <a:t>1-page reading detailing how infectious disease is spread and reflection on ways that spread can be limited.</a:t>
            </a:r>
            <a:endParaRPr lang="en-US" sz="2200" dirty="0">
              <a:ea typeface="Aptos" panose="020B0004020202020204" pitchFamily="34" charset="0"/>
              <a:cs typeface="Times New Roman" panose="02020603050405020304" pitchFamily="18" charset="0"/>
            </a:endParaRPr>
          </a:p>
          <a:p>
            <a:pPr marL="342900" marR="0" lvl="0" indent="-342900">
              <a:lnSpc>
                <a:spcPct val="107000"/>
              </a:lnSpc>
              <a:spcBef>
                <a:spcPts val="1200"/>
              </a:spcBef>
              <a:buFont typeface="Symbol" panose="05050102010706020507" pitchFamily="18" charset="2"/>
              <a:buChar char=""/>
            </a:pPr>
            <a:endParaRPr lang="en-US" sz="2200" dirty="0">
              <a:effectLst/>
              <a:ea typeface="Aptos" panose="020B0004020202020204" pitchFamily="34" charset="0"/>
              <a:cs typeface="Times New Roman" panose="02020603050405020304" pitchFamily="18" charset="0"/>
            </a:endParaRPr>
          </a:p>
          <a:p>
            <a:pPr marL="342900" marR="0" lvl="0" indent="-342900">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Understand Investigation: </a:t>
            </a:r>
            <a:r>
              <a:rPr lang="en-US" sz="2200" dirty="0">
                <a:solidFill>
                  <a:srgbClr val="000000"/>
                </a:solidFill>
                <a:effectLst/>
                <a:ea typeface="Aptos" panose="020B0004020202020204" pitchFamily="34" charset="0"/>
                <a:cs typeface="Times New Roman" panose="02020603050405020304" pitchFamily="18" charset="0"/>
              </a:rPr>
              <a:t>Students can choose to create a hands-on model of herd immunity or analyze a case study on disease-monitoring through wastewater analysis.</a:t>
            </a:r>
            <a:r>
              <a:rPr lang="en-US" sz="2200" b="1" dirty="0">
                <a:solidFill>
                  <a:srgbClr val="000000"/>
                </a:solidFill>
                <a:effectLst/>
                <a:ea typeface="Aptos" panose="020B0004020202020204" pitchFamily="34" charset="0"/>
                <a:cs typeface="Times New Roman" panose="02020603050405020304" pitchFamily="18" charset="0"/>
              </a:rPr>
              <a:t> </a:t>
            </a:r>
          </a:p>
          <a:p>
            <a:pPr marL="342900" marR="0" lvl="0" indent="-342900">
              <a:buFont typeface="Symbol" panose="05050102010706020507" pitchFamily="18" charset="2"/>
              <a:buChar char=""/>
            </a:pPr>
            <a:endParaRPr lang="en-US" sz="2200" dirty="0">
              <a:effectLst/>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2200" b="1" dirty="0">
                <a:solidFill>
                  <a:srgbClr val="000000"/>
                </a:solidFill>
                <a:effectLst/>
                <a:ea typeface="Aptos" panose="020B0004020202020204" pitchFamily="34" charset="0"/>
                <a:cs typeface="Times New Roman" panose="02020603050405020304" pitchFamily="18" charset="0"/>
              </a:rPr>
              <a:t>Understand Investigation Extension (optional): </a:t>
            </a:r>
            <a:r>
              <a:rPr lang="en-US" sz="2200" dirty="0">
                <a:solidFill>
                  <a:srgbClr val="000000"/>
                </a:solidFill>
                <a:effectLst/>
                <a:ea typeface="Aptos" panose="020B0004020202020204" pitchFamily="34" charset="0"/>
                <a:cs typeface="Times New Roman" panose="02020603050405020304" pitchFamily="18" charset="0"/>
              </a:rPr>
              <a:t>Students can extend their learning by researching health statistics for their local area and creatively communicating those statistics to their community.</a:t>
            </a:r>
            <a:endParaRPr lang="en-US" sz="2200" dirty="0">
              <a:effectLst/>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4801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Spreading Disease</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357416" y="2020270"/>
            <a:ext cx="7300684" cy="2313606"/>
          </a:xfrm>
        </p:spPr>
        <p:txBody>
          <a:bodyPr>
            <a:normAutofit lnSpcReduction="10000"/>
          </a:bodyPr>
          <a:lstStyle/>
          <a:p>
            <a:r>
              <a:rPr lang="en-US" dirty="0"/>
              <a:t>Have you ever caught a ball? Maybe someone threw it to you and then you had it. Disease can be similar in the way it moves between people. Have you ever “caught” a cold? Colds and other diseases can start with one person and be “caught” by another. </a:t>
            </a:r>
          </a:p>
        </p:txBody>
      </p:sp>
      <p:sp>
        <p:nvSpPr>
          <p:cNvPr id="6" name="Content Placeholder 1">
            <a:extLst>
              <a:ext uri="{FF2B5EF4-FFF2-40B4-BE49-F238E27FC236}">
                <a16:creationId xmlns:a16="http://schemas.microsoft.com/office/drawing/2014/main" id="{0FF95AE7-AE4A-843F-0931-F6CFFB92A2D9}"/>
              </a:ext>
              <a:ext uri="{C183D7F6-B498-43B3-948B-1728B52AA6E4}">
                <adec:decorative xmlns:adec="http://schemas.microsoft.com/office/drawing/2017/decorative" val="0"/>
              </a:ext>
            </a:extLst>
          </p:cNvPr>
          <p:cNvSpPr txBox="1">
            <a:spLocks/>
          </p:cNvSpPr>
          <p:nvPr/>
        </p:nvSpPr>
        <p:spPr>
          <a:xfrm>
            <a:off x="357416" y="4410075"/>
            <a:ext cx="11301184" cy="4404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Some infectious diseases are caused by the spread of viruses. For example, when someone who is infected with a virus coughs, sometimes that cough pushes small pieces of virus out of their body and into the air, and someone else can be infected by breathing in those small pieces.</a:t>
            </a:r>
          </a:p>
        </p:txBody>
      </p:sp>
      <p:pic>
        <p:nvPicPr>
          <p:cNvPr id="7" name="Picture 6">
            <a:extLst>
              <a:ext uri="{FF2B5EF4-FFF2-40B4-BE49-F238E27FC236}">
                <a16:creationId xmlns:a16="http://schemas.microsoft.com/office/drawing/2014/main" id="{3979B0A6-BB69-6933-55A7-324E492A572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59"/>
          <a:stretch/>
        </p:blipFill>
        <p:spPr bwMode="auto">
          <a:xfrm>
            <a:off x="8124826" y="1962152"/>
            <a:ext cx="3262952" cy="2313606"/>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893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802314" y="10155"/>
            <a:ext cx="10515600" cy="913770"/>
          </a:xfrm>
        </p:spPr>
        <p:txBody>
          <a:bodyPr vert="horz" lIns="91440" tIns="45720" rIns="91440" bIns="45720" rtlCol="0" anchor="b">
            <a:normAutofit/>
          </a:bodyPr>
          <a:lstStyle/>
          <a:p>
            <a:r>
              <a:rPr lang="en-US" dirty="0"/>
              <a:t>Understand Reading, slide 2</a:t>
            </a:r>
          </a:p>
        </p:txBody>
      </p:sp>
      <p:sp>
        <p:nvSpPr>
          <p:cNvPr id="2" name="Content Placeholder 1"/>
          <p:cNvSpPr>
            <a:spLocks noGrp="1"/>
          </p:cNvSpPr>
          <p:nvPr>
            <p:ph sz="quarter" idx="11"/>
          </p:nvPr>
        </p:nvSpPr>
        <p:spPr>
          <a:xfrm>
            <a:off x="633641" y="1934305"/>
            <a:ext cx="10986859" cy="2199546"/>
          </a:xfrm>
        </p:spPr>
        <p:txBody>
          <a:bodyPr/>
          <a:lstStyle/>
          <a:p>
            <a:r>
              <a:rPr lang="en-US" dirty="0"/>
              <a:t>There are some everyday behaviors that can help people stop spreading diseases. Some examples are washing your hands, covering a cough, and not sharing cups. Also, you usually cannot spread a disease if you haven’t caught it yourself. So when you stay healthy, you are also keeping others in your community healthy. </a:t>
            </a:r>
          </a:p>
        </p:txBody>
      </p:sp>
      <p:pic>
        <p:nvPicPr>
          <p:cNvPr id="4" name="Picture 3" descr="A person washing their hands with soap and water in a sink.">
            <a:extLst>
              <a:ext uri="{FF2B5EF4-FFF2-40B4-BE49-F238E27FC236}">
                <a16:creationId xmlns:a16="http://schemas.microsoft.com/office/drawing/2014/main" id="{B89604C2-AAF1-4A7B-60DA-644DE40A4E03}"/>
              </a:ext>
            </a:extLst>
          </p:cNvPr>
          <p:cNvPicPr>
            <a:picLocks noChangeAspect="1"/>
          </p:cNvPicPr>
          <p:nvPr/>
        </p:nvPicPr>
        <p:blipFill rotWithShape="1">
          <a:blip r:embed="rId2">
            <a:extLst>
              <a:ext uri="{28A0092B-C50C-407E-A947-70E740481C1C}">
                <a14:useLocalDpi xmlns:a14="http://schemas.microsoft.com/office/drawing/2010/main" val="0"/>
              </a:ext>
            </a:extLst>
          </a:blip>
          <a:srcRect l="4843" t="6610" r="16829" b="16778"/>
          <a:stretch/>
        </p:blipFill>
        <p:spPr bwMode="auto">
          <a:xfrm>
            <a:off x="4191000" y="4067176"/>
            <a:ext cx="4048125" cy="2634881"/>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4597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2802314" y="10155"/>
            <a:ext cx="10515600" cy="89472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554862" y="1790700"/>
            <a:ext cx="11351109" cy="2990849"/>
          </a:xfrm>
        </p:spPr>
        <p:txBody>
          <a:bodyPr>
            <a:normAutofit/>
          </a:bodyPr>
          <a:lstStyle/>
          <a:p>
            <a:r>
              <a:rPr lang="en-US" sz="2600" dirty="0"/>
              <a:t>For some diseases, your body can remember them if you have either had the disease or had a vaccine to teach your body how to recognize and fight the disease. If your body remembers a disease and can fight it off, you are immune to that disease. That means you cannot be infected with it. As more and more people become immune, fewer people can be infected and the disease spreads less and less. If enough people are immune, the disease stops spreading completely.</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29" y="4305300"/>
            <a:ext cx="2145538" cy="2145538"/>
          </a:xfrm>
          <a:prstGeom prst="rect">
            <a:avLst/>
          </a:prstGeom>
        </p:spPr>
      </p:pic>
      <p:sp>
        <p:nvSpPr>
          <p:cNvPr id="5" name="Content Placeholder 1">
            <a:extLst>
              <a:ext uri="{FF2B5EF4-FFF2-40B4-BE49-F238E27FC236}">
                <a16:creationId xmlns:a16="http://schemas.microsoft.com/office/drawing/2014/main" id="{613A4907-0FBD-6829-FD35-5B1DBBD0D8F5}"/>
              </a:ext>
            </a:extLst>
          </p:cNvPr>
          <p:cNvSpPr txBox="1">
            <a:spLocks/>
          </p:cNvSpPr>
          <p:nvPr/>
        </p:nvSpPr>
        <p:spPr>
          <a:xfrm>
            <a:off x="2583967" y="4457700"/>
            <a:ext cx="8915400" cy="240982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Community connection:</a:t>
            </a:r>
            <a:r>
              <a:rPr lang="en-US" dirty="0"/>
              <a:t> Discuss as a group:</a:t>
            </a:r>
          </a:p>
          <a:p>
            <a:r>
              <a:rPr lang="en-US" dirty="0"/>
              <a:t>• What are some things you or others in your community</a:t>
            </a:r>
          </a:p>
          <a:p>
            <a:r>
              <a:rPr lang="en-US" dirty="0"/>
              <a:t>do to stay healthy?</a:t>
            </a:r>
          </a:p>
          <a:p>
            <a:r>
              <a:rPr lang="en-US" dirty="0"/>
              <a:t>• Do you think everyone in your community knows how to</a:t>
            </a:r>
          </a:p>
          <a:p>
            <a:r>
              <a:rPr lang="en-US" dirty="0"/>
              <a:t>stay healthy?</a:t>
            </a:r>
          </a:p>
        </p:txBody>
      </p:sp>
    </p:spTree>
    <p:extLst>
      <p:ext uri="{BB962C8B-B14F-4D97-AF65-F5344CB8AC3E}">
        <p14:creationId xmlns:p14="http://schemas.microsoft.com/office/powerpoint/2010/main" val="10038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029527" y="1"/>
            <a:ext cx="10515600"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1790700" y="1278270"/>
            <a:ext cx="10201275" cy="838175"/>
          </a:xfrm>
        </p:spPr>
        <p:txBody>
          <a:bodyPr>
            <a:normAutofit/>
          </a:bodyPr>
          <a:lstStyle/>
          <a:p>
            <a:r>
              <a:rPr lang="en-US" dirty="0"/>
              <a:t>How can we stop disease from spreading in our community?</a:t>
            </a:r>
          </a:p>
        </p:txBody>
      </p:sp>
      <p:sp>
        <p:nvSpPr>
          <p:cNvPr id="2" name="Content Placeholder 1"/>
          <p:cNvSpPr>
            <a:spLocks noGrp="1"/>
          </p:cNvSpPr>
          <p:nvPr>
            <p:ph sz="quarter" idx="11"/>
          </p:nvPr>
        </p:nvSpPr>
        <p:spPr>
          <a:xfrm>
            <a:off x="652691" y="1869593"/>
            <a:ext cx="10339159" cy="4407382"/>
          </a:xfrm>
        </p:spPr>
        <p:txBody>
          <a:bodyPr>
            <a:normAutofit lnSpcReduction="10000"/>
          </a:bodyPr>
          <a:lstStyle/>
          <a:p>
            <a:pPr marL="0" lvl="0" indent="0">
              <a:buNone/>
            </a:pPr>
            <a:r>
              <a:rPr lang="en-US" dirty="0"/>
              <a:t>You may think understanding the spread of disease is something only doctors do, but really, many of us notice the spread of common diseases all the time.</a:t>
            </a:r>
          </a:p>
          <a:p>
            <a:r>
              <a:rPr lang="en-US" dirty="0"/>
              <a:t>By yourself, think about ways you know what might have caused an illness. Imagine your friend has a runny nose. A few days later the noses of the people who were sitting next to your friend also start running. Would you have an idea of how those people “caught” a runny nose? If so, congratulations! You just identified the spread of disease.</a:t>
            </a:r>
          </a:p>
          <a:p>
            <a:r>
              <a:rPr lang="en-US" dirty="0"/>
              <a:t>Turn to a partner and discuss:</a:t>
            </a:r>
          </a:p>
          <a:p>
            <a:pPr marL="914400" lvl="1" indent="-457200">
              <a:buFont typeface="+mj-lt"/>
              <a:buAutoNum type="alphaLcPeriod"/>
            </a:pPr>
            <a:r>
              <a:rPr lang="en-US" dirty="0"/>
              <a:t>When is the last time you “caught” a cold?</a:t>
            </a:r>
          </a:p>
          <a:p>
            <a:pPr marL="914400" lvl="1" indent="-457200">
              <a:buFont typeface="+mj-lt"/>
              <a:buAutoNum type="alphaLcPeriod"/>
            </a:pPr>
            <a:r>
              <a:rPr lang="en-US" dirty="0"/>
              <a:t>Did others around you “catch” a cold at the same time?</a:t>
            </a:r>
          </a:p>
        </p:txBody>
      </p:sp>
    </p:spTree>
    <p:extLst>
      <p:ext uri="{BB962C8B-B14F-4D97-AF65-F5344CB8AC3E}">
        <p14:creationId xmlns:p14="http://schemas.microsoft.com/office/powerpoint/2010/main" val="153122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fontScale="90000"/>
          </a:bodyPr>
          <a:lstStyle/>
          <a:p>
            <a:r>
              <a:rPr lang="en-US" dirty="0"/>
              <a:t>Understand Investigation, slide 2</a:t>
            </a:r>
          </a:p>
        </p:txBody>
      </p:sp>
      <p:sp>
        <p:nvSpPr>
          <p:cNvPr id="2" name="Content Placeholder 1"/>
          <p:cNvSpPr>
            <a:spLocks noGrp="1"/>
          </p:cNvSpPr>
          <p:nvPr>
            <p:ph sz="quarter" idx="11"/>
          </p:nvPr>
        </p:nvSpPr>
        <p:spPr>
          <a:xfrm>
            <a:off x="214541" y="2047875"/>
            <a:ext cx="10924717" cy="4810125"/>
          </a:xfrm>
        </p:spPr>
        <p:txBody>
          <a:bodyPr>
            <a:normAutofit/>
          </a:bodyPr>
          <a:lstStyle/>
          <a:p>
            <a:pPr>
              <a:buFont typeface="+mj-lt"/>
              <a:buAutoNum type="arabicPeriod" startAt="3"/>
            </a:pPr>
            <a:r>
              <a:rPr lang="en-US" sz="2800" dirty="0"/>
              <a:t>As a group, discuss how you think these different people might help keep your community healthy:</a:t>
            </a:r>
          </a:p>
          <a:p>
            <a:pPr>
              <a:buFont typeface="+mj-lt"/>
              <a:buAutoNum type="arabicPeriod" startAt="3"/>
            </a:pPr>
            <a:endParaRPr lang="en-US" sz="2800" dirty="0"/>
          </a:p>
          <a:p>
            <a:pPr marL="1257300" lvl="2" indent="-342900">
              <a:buFont typeface="+mj-lt"/>
              <a:buAutoNum type="alphaLcPeriod"/>
            </a:pPr>
            <a:r>
              <a:rPr lang="en-US" sz="2800" b="0" i="0" u="none" strike="noStrike" baseline="0" dirty="0">
                <a:latin typeface="Gotham-Book"/>
              </a:rPr>
              <a:t>An individual</a:t>
            </a:r>
          </a:p>
          <a:p>
            <a:pPr marL="1257300" lvl="2" indent="-342900">
              <a:buFont typeface="+mj-lt"/>
              <a:buAutoNum type="alphaLcPeriod"/>
            </a:pPr>
            <a:r>
              <a:rPr lang="en-US" sz="2800" b="0" i="0" u="none" strike="noStrike" baseline="0" dirty="0">
                <a:latin typeface="Gotham-Book"/>
              </a:rPr>
              <a:t>A doctor</a:t>
            </a:r>
          </a:p>
          <a:p>
            <a:pPr marL="1257300" lvl="2" indent="-342900">
              <a:buFont typeface="+mj-lt"/>
              <a:buAutoNum type="alphaLcPeriod"/>
            </a:pPr>
            <a:r>
              <a:rPr lang="en-US" sz="2800" b="0" i="0" u="none" strike="noStrike" baseline="0" dirty="0">
                <a:latin typeface="Gotham-Book"/>
              </a:rPr>
              <a:t>A researcher</a:t>
            </a:r>
          </a:p>
          <a:p>
            <a:pPr marL="1257300" lvl="2" indent="-342900">
              <a:buFont typeface="+mj-lt"/>
              <a:buAutoNum type="alphaLcPeriod"/>
            </a:pPr>
            <a:r>
              <a:rPr lang="en-US" sz="2800" b="0" i="0" u="none" strike="noStrike" baseline="0" dirty="0">
                <a:latin typeface="Gotham-Book"/>
              </a:rPr>
              <a:t>A community leader</a:t>
            </a:r>
          </a:p>
          <a:p>
            <a:pPr marL="1257300" lvl="2" indent="-342900">
              <a:buFont typeface="+mj-lt"/>
              <a:buAutoNum type="alphaLcPeriod"/>
            </a:pPr>
            <a:r>
              <a:rPr lang="en-US" sz="2800" b="0" i="0" u="none" strike="noStrike" baseline="0" dirty="0">
                <a:latin typeface="Gotham-Book"/>
              </a:rPr>
              <a:t>Other people or groups</a:t>
            </a:r>
            <a:endParaRPr lang="en-US" sz="2800" dirty="0"/>
          </a:p>
          <a:p>
            <a:pPr marL="971550" lvl="2" indent="-342900"/>
            <a:endParaRPr lang="en-US" dirty="0"/>
          </a:p>
        </p:txBody>
      </p:sp>
    </p:spTree>
    <p:extLst>
      <p:ext uri="{BB962C8B-B14F-4D97-AF65-F5344CB8AC3E}">
        <p14:creationId xmlns:p14="http://schemas.microsoft.com/office/powerpoint/2010/main" val="1490101841"/>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12072</TotalTime>
  <Words>1214</Words>
  <Application>Microsoft Office PowerPoint</Application>
  <PresentationFormat>Widescreen</PresentationFormat>
  <Paragraphs>81</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Calibri</vt:lpstr>
      <vt:lpstr>Gotham-Book</vt:lpstr>
      <vt:lpstr>Rockwell</vt:lpstr>
      <vt:lpstr>Symbol</vt:lpstr>
      <vt:lpstr>Tahoma</vt:lpstr>
      <vt:lpstr>Times New Roman</vt:lpstr>
      <vt:lpstr>Custom</vt:lpstr>
      <vt:lpstr>Starting with Sustainability Lesson Slides</vt:lpstr>
      <vt:lpstr>Lesson Overview:</vt:lpstr>
      <vt:lpstr>Good Health and Disease Understand</vt:lpstr>
      <vt:lpstr>Understand Overview</vt:lpstr>
      <vt:lpstr>Understand Reading</vt:lpstr>
      <vt:lpstr>Understand Reading, slide 2</vt:lpstr>
      <vt:lpstr>Understand Reading, slide 3</vt:lpstr>
      <vt:lpstr>Understand Investigation</vt:lpstr>
      <vt:lpstr>Understand Investigation, slide 2</vt:lpstr>
      <vt:lpstr>Understand Investigation, slide 3</vt:lpstr>
      <vt:lpstr>Understand Investigation, slide 4</vt:lpstr>
      <vt:lpstr>Understand Research Extension</vt:lpstr>
      <vt:lpstr>Understand Research Extension, slide 2</vt:lpstr>
      <vt:lpstr>Understand Research Extension, slide 3</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50</cp:revision>
  <dcterms:created xsi:type="dcterms:W3CDTF">2024-12-17T02:33:39Z</dcterms:created>
  <dcterms:modified xsi:type="dcterms:W3CDTF">2025-01-14T02:29:37Z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