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71" r:id="rId5"/>
    <p:sldId id="272" r:id="rId6"/>
    <p:sldId id="284" r:id="rId7"/>
    <p:sldId id="311" r:id="rId8"/>
    <p:sldId id="287" r:id="rId9"/>
    <p:sldId id="288" r:id="rId10"/>
    <p:sldId id="289" r:id="rId11"/>
    <p:sldId id="290" r:id="rId12"/>
    <p:sldId id="291" r:id="rId13"/>
    <p:sldId id="292" r:id="rId14"/>
    <p:sldId id="293" r:id="rId15"/>
    <p:sldId id="294" r:id="rId16"/>
    <p:sldId id="295" r:id="rId17"/>
    <p:sldId id="296" r:id="rId18"/>
    <p:sldId id="31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00"/>
    <a:srgbClr val="01C2FD"/>
    <a:srgbClr val="E60BAC"/>
    <a:srgbClr val="01774B"/>
    <a:srgbClr val="FFC000"/>
    <a:srgbClr val="D3A02A"/>
    <a:srgbClr val="EA3F33"/>
    <a:srgbClr val="173668"/>
    <a:srgbClr val="18558B"/>
    <a:srgbClr val="60BB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25" autoAdjust="0"/>
    <p:restoredTop sz="93120" autoAdjust="0"/>
  </p:normalViewPr>
  <p:slideViewPr>
    <p:cSldViewPr snapToGrid="0">
      <p:cViewPr varScale="1">
        <p:scale>
          <a:sx n="91" d="100"/>
          <a:sy n="91" d="100"/>
        </p:scale>
        <p:origin x="114" y="288"/>
      </p:cViewPr>
      <p:guideLst/>
    </p:cSldViewPr>
  </p:slideViewPr>
  <p:outlineViewPr>
    <p:cViewPr>
      <p:scale>
        <a:sx n="33" d="100"/>
        <a:sy n="33" d="100"/>
      </p:scale>
      <p:origin x="0" y="-11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23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Heidi" userId="625c5426-83d3-499a-b65b-cae782d30fe8" providerId="ADAL" clId="{230B2409-50C5-4BA6-AEAC-2CA5E936C4ED}"/>
    <pc:docChg chg="delSld">
      <pc:chgData name="Gibson, Heidi" userId="625c5426-83d3-499a-b65b-cae782d30fe8" providerId="ADAL" clId="{230B2409-50C5-4BA6-AEAC-2CA5E936C4ED}" dt="2025-01-14T02:32:56.306" v="22" actId="47"/>
      <pc:docMkLst>
        <pc:docMk/>
      </pc:docMkLst>
      <pc:sldChg chg="del">
        <pc:chgData name="Gibson, Heidi" userId="625c5426-83d3-499a-b65b-cae782d30fe8" providerId="ADAL" clId="{230B2409-50C5-4BA6-AEAC-2CA5E936C4ED}" dt="2025-01-14T02:32:40.560" v="2" actId="47"/>
        <pc:sldMkLst>
          <pc:docMk/>
          <pc:sldMk cId="249101071" sldId="274"/>
        </pc:sldMkLst>
      </pc:sldChg>
      <pc:sldChg chg="del">
        <pc:chgData name="Gibson, Heidi" userId="625c5426-83d3-499a-b65b-cae782d30fe8" providerId="ADAL" clId="{230B2409-50C5-4BA6-AEAC-2CA5E936C4ED}" dt="2025-01-14T02:32:41.231" v="3" actId="47"/>
        <pc:sldMkLst>
          <pc:docMk/>
          <pc:sldMk cId="1677965726" sldId="276"/>
        </pc:sldMkLst>
      </pc:sldChg>
      <pc:sldChg chg="del">
        <pc:chgData name="Gibson, Heidi" userId="625c5426-83d3-499a-b65b-cae782d30fe8" providerId="ADAL" clId="{230B2409-50C5-4BA6-AEAC-2CA5E936C4ED}" dt="2025-01-14T02:32:41.986" v="6" actId="47"/>
        <pc:sldMkLst>
          <pc:docMk/>
          <pc:sldMk cId="312571817" sldId="278"/>
        </pc:sldMkLst>
      </pc:sldChg>
      <pc:sldChg chg="del">
        <pc:chgData name="Gibson, Heidi" userId="625c5426-83d3-499a-b65b-cae782d30fe8" providerId="ADAL" clId="{230B2409-50C5-4BA6-AEAC-2CA5E936C4ED}" dt="2025-01-14T02:32:42.265" v="7" actId="47"/>
        <pc:sldMkLst>
          <pc:docMk/>
          <pc:sldMk cId="1569211328" sldId="279"/>
        </pc:sldMkLst>
      </pc:sldChg>
      <pc:sldChg chg="del">
        <pc:chgData name="Gibson, Heidi" userId="625c5426-83d3-499a-b65b-cae782d30fe8" providerId="ADAL" clId="{230B2409-50C5-4BA6-AEAC-2CA5E936C4ED}" dt="2025-01-14T02:32:42.604" v="8" actId="47"/>
        <pc:sldMkLst>
          <pc:docMk/>
          <pc:sldMk cId="1998989286" sldId="280"/>
        </pc:sldMkLst>
      </pc:sldChg>
      <pc:sldChg chg="del">
        <pc:chgData name="Gibson, Heidi" userId="625c5426-83d3-499a-b65b-cae782d30fe8" providerId="ADAL" clId="{230B2409-50C5-4BA6-AEAC-2CA5E936C4ED}" dt="2025-01-14T02:32:43.189" v="9" actId="47"/>
        <pc:sldMkLst>
          <pc:docMk/>
          <pc:sldMk cId="1064556362" sldId="281"/>
        </pc:sldMkLst>
      </pc:sldChg>
      <pc:sldChg chg="del">
        <pc:chgData name="Gibson, Heidi" userId="625c5426-83d3-499a-b65b-cae782d30fe8" providerId="ADAL" clId="{230B2409-50C5-4BA6-AEAC-2CA5E936C4ED}" dt="2025-01-14T02:32:43.837" v="10" actId="47"/>
        <pc:sldMkLst>
          <pc:docMk/>
          <pc:sldMk cId="884548789" sldId="282"/>
        </pc:sldMkLst>
      </pc:sldChg>
      <pc:sldChg chg="del">
        <pc:chgData name="Gibson, Heidi" userId="625c5426-83d3-499a-b65b-cae782d30fe8" providerId="ADAL" clId="{230B2409-50C5-4BA6-AEAC-2CA5E936C4ED}" dt="2025-01-14T02:32:39.913" v="0" actId="47"/>
        <pc:sldMkLst>
          <pc:docMk/>
          <pc:sldMk cId="831382582" sldId="283"/>
        </pc:sldMkLst>
      </pc:sldChg>
      <pc:sldChg chg="del">
        <pc:chgData name="Gibson, Heidi" userId="625c5426-83d3-499a-b65b-cae782d30fe8" providerId="ADAL" clId="{230B2409-50C5-4BA6-AEAC-2CA5E936C4ED}" dt="2025-01-14T02:32:47.979" v="11" actId="47"/>
        <pc:sldMkLst>
          <pc:docMk/>
          <pc:sldMk cId="1388645160" sldId="297"/>
        </pc:sldMkLst>
      </pc:sldChg>
      <pc:sldChg chg="del">
        <pc:chgData name="Gibson, Heidi" userId="625c5426-83d3-499a-b65b-cae782d30fe8" providerId="ADAL" clId="{230B2409-50C5-4BA6-AEAC-2CA5E936C4ED}" dt="2025-01-14T02:32:48.433" v="12" actId="47"/>
        <pc:sldMkLst>
          <pc:docMk/>
          <pc:sldMk cId="2017572474" sldId="298"/>
        </pc:sldMkLst>
      </pc:sldChg>
      <pc:sldChg chg="del">
        <pc:chgData name="Gibson, Heidi" userId="625c5426-83d3-499a-b65b-cae782d30fe8" providerId="ADAL" clId="{230B2409-50C5-4BA6-AEAC-2CA5E936C4ED}" dt="2025-01-14T02:32:49.280" v="14" actId="47"/>
        <pc:sldMkLst>
          <pc:docMk/>
          <pc:sldMk cId="252248477" sldId="300"/>
        </pc:sldMkLst>
      </pc:sldChg>
      <pc:sldChg chg="del">
        <pc:chgData name="Gibson, Heidi" userId="625c5426-83d3-499a-b65b-cae782d30fe8" providerId="ADAL" clId="{230B2409-50C5-4BA6-AEAC-2CA5E936C4ED}" dt="2025-01-14T02:32:49.518" v="15" actId="47"/>
        <pc:sldMkLst>
          <pc:docMk/>
          <pc:sldMk cId="1149712222" sldId="301"/>
        </pc:sldMkLst>
      </pc:sldChg>
      <pc:sldChg chg="del">
        <pc:chgData name="Gibson, Heidi" userId="625c5426-83d3-499a-b65b-cae782d30fe8" providerId="ADAL" clId="{230B2409-50C5-4BA6-AEAC-2CA5E936C4ED}" dt="2025-01-14T02:32:49.797" v="16" actId="47"/>
        <pc:sldMkLst>
          <pc:docMk/>
          <pc:sldMk cId="359278058" sldId="302"/>
        </pc:sldMkLst>
      </pc:sldChg>
      <pc:sldChg chg="del">
        <pc:chgData name="Gibson, Heidi" userId="625c5426-83d3-499a-b65b-cae782d30fe8" providerId="ADAL" clId="{230B2409-50C5-4BA6-AEAC-2CA5E936C4ED}" dt="2025-01-14T02:32:50.450" v="17" actId="47"/>
        <pc:sldMkLst>
          <pc:docMk/>
          <pc:sldMk cId="841949799" sldId="303"/>
        </pc:sldMkLst>
      </pc:sldChg>
      <pc:sldChg chg="del">
        <pc:chgData name="Gibson, Heidi" userId="625c5426-83d3-499a-b65b-cae782d30fe8" providerId="ADAL" clId="{230B2409-50C5-4BA6-AEAC-2CA5E936C4ED}" dt="2025-01-14T02:32:51.567" v="18" actId="47"/>
        <pc:sldMkLst>
          <pc:docMk/>
          <pc:sldMk cId="280470922" sldId="304"/>
        </pc:sldMkLst>
      </pc:sldChg>
      <pc:sldChg chg="del">
        <pc:chgData name="Gibson, Heidi" userId="625c5426-83d3-499a-b65b-cae782d30fe8" providerId="ADAL" clId="{230B2409-50C5-4BA6-AEAC-2CA5E936C4ED}" dt="2025-01-14T02:32:52.483" v="19" actId="47"/>
        <pc:sldMkLst>
          <pc:docMk/>
          <pc:sldMk cId="246208913" sldId="305"/>
        </pc:sldMkLst>
      </pc:sldChg>
      <pc:sldChg chg="del">
        <pc:chgData name="Gibson, Heidi" userId="625c5426-83d3-499a-b65b-cae782d30fe8" providerId="ADAL" clId="{230B2409-50C5-4BA6-AEAC-2CA5E936C4ED}" dt="2025-01-14T02:32:53.670" v="20" actId="47"/>
        <pc:sldMkLst>
          <pc:docMk/>
          <pc:sldMk cId="43312864" sldId="306"/>
        </pc:sldMkLst>
      </pc:sldChg>
      <pc:sldChg chg="del">
        <pc:chgData name="Gibson, Heidi" userId="625c5426-83d3-499a-b65b-cae782d30fe8" providerId="ADAL" clId="{230B2409-50C5-4BA6-AEAC-2CA5E936C4ED}" dt="2025-01-14T02:32:54.987" v="21" actId="47"/>
        <pc:sldMkLst>
          <pc:docMk/>
          <pc:sldMk cId="1279288554" sldId="307"/>
        </pc:sldMkLst>
      </pc:sldChg>
      <pc:sldChg chg="del">
        <pc:chgData name="Gibson, Heidi" userId="625c5426-83d3-499a-b65b-cae782d30fe8" providerId="ADAL" clId="{230B2409-50C5-4BA6-AEAC-2CA5E936C4ED}" dt="2025-01-14T02:32:56.306" v="22" actId="47"/>
        <pc:sldMkLst>
          <pc:docMk/>
          <pc:sldMk cId="301228494" sldId="308"/>
        </pc:sldMkLst>
      </pc:sldChg>
      <pc:sldChg chg="del">
        <pc:chgData name="Gibson, Heidi" userId="625c5426-83d3-499a-b65b-cae782d30fe8" providerId="ADAL" clId="{230B2409-50C5-4BA6-AEAC-2CA5E936C4ED}" dt="2025-01-14T02:32:40.228" v="1" actId="47"/>
        <pc:sldMkLst>
          <pc:docMk/>
          <pc:sldMk cId="1429276797" sldId="309"/>
        </pc:sldMkLst>
      </pc:sldChg>
      <pc:sldChg chg="del">
        <pc:chgData name="Gibson, Heidi" userId="625c5426-83d3-499a-b65b-cae782d30fe8" providerId="ADAL" clId="{230B2409-50C5-4BA6-AEAC-2CA5E936C4ED}" dt="2025-01-14T02:32:41.764" v="5" actId="47"/>
        <pc:sldMkLst>
          <pc:docMk/>
          <pc:sldMk cId="1135553507" sldId="310"/>
        </pc:sldMkLst>
      </pc:sldChg>
      <pc:sldChg chg="del">
        <pc:chgData name="Gibson, Heidi" userId="625c5426-83d3-499a-b65b-cae782d30fe8" providerId="ADAL" clId="{230B2409-50C5-4BA6-AEAC-2CA5E936C4ED}" dt="2025-01-14T02:32:48.896" v="13" actId="47"/>
        <pc:sldMkLst>
          <pc:docMk/>
          <pc:sldMk cId="1814893947" sldId="312"/>
        </pc:sldMkLst>
      </pc:sldChg>
      <pc:sldChg chg="del">
        <pc:chgData name="Gibson, Heidi" userId="625c5426-83d3-499a-b65b-cae782d30fe8" providerId="ADAL" clId="{230B2409-50C5-4BA6-AEAC-2CA5E936C4ED}" dt="2025-01-14T02:32:41.500" v="4" actId="47"/>
        <pc:sldMkLst>
          <pc:docMk/>
          <pc:sldMk cId="1904510239" sldId="31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1/13/2025</a:t>
            </a:fld>
            <a:endParaRPr lang="en-US" dirty="0"/>
          </a:p>
        </p:txBody>
      </p:sp>
      <p:sp>
        <p:nvSpPr>
          <p:cNvPr id="4" name="Footer Placeholder 3">
            <a:extLst>
              <a:ext uri="{FF2B5EF4-FFF2-40B4-BE49-F238E27FC236}">
                <a16:creationId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17.png"/><Relationship Id="rId3" Type="http://schemas.openxmlformats.org/officeDocument/2006/relationships/image" Target="../media/image7.svg"/><Relationship Id="rId21" Type="http://schemas.openxmlformats.org/officeDocument/2006/relationships/image" Target="../media/image23.png"/><Relationship Id="rId7" Type="http://schemas.openxmlformats.org/officeDocument/2006/relationships/image" Target="../media/image19.svg"/><Relationship Id="rId12" Type="http://schemas.openxmlformats.org/officeDocument/2006/relationships/image" Target="../media/image3.png"/><Relationship Id="rId17" Type="http://schemas.openxmlformats.org/officeDocument/2006/relationships/image" Target="../media/image2.png"/><Relationship Id="rId25"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5.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3.svg"/><Relationship Id="rId24" Type="http://schemas.openxmlformats.org/officeDocument/2006/relationships/image" Target="../media/image1.png"/><Relationship Id="rId5" Type="http://schemas.openxmlformats.org/officeDocument/2006/relationships/image" Target="../media/image9.svg"/><Relationship Id="rId15" Type="http://schemas.openxmlformats.org/officeDocument/2006/relationships/image" Target="../media/image4.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1.svg"/><Relationship Id="rId14" Type="http://schemas.openxmlformats.org/officeDocument/2006/relationships/image" Target="../media/image15.svg"/><Relationship Id="rId22" Type="http://schemas.openxmlformats.org/officeDocument/2006/relationships/image" Target="../media/image24.png"/><Relationship Id="rId27"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768076" y="5438826"/>
            <a:ext cx="6724130" cy="1079503"/>
          </a:xfrm>
          <a:prstGeom prst="rect">
            <a:avLst/>
          </a:prstGeom>
        </p:spPr>
      </p:pic>
      <p:pic>
        <p:nvPicPr>
          <p:cNvPr id="15" name="Picture 1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408" y="5771974"/>
            <a:ext cx="862888" cy="862888"/>
          </a:xfrm>
          <a:prstGeom prst="rect">
            <a:avLst/>
          </a:prstGeom>
        </p:spPr>
      </p:pic>
      <p:sp>
        <p:nvSpPr>
          <p:cNvPr id="3" name="Rectangle 2"/>
          <p:cNvSpPr/>
          <p:nvPr userDrawn="1"/>
        </p:nvSpPr>
        <p:spPr>
          <a:xfrm>
            <a:off x="-19929" y="-1"/>
            <a:ext cx="1121298" cy="5499848"/>
          </a:xfrm>
          <a:prstGeom prst="rect">
            <a:avLst/>
          </a:prstGeom>
          <a:solidFill>
            <a:srgbClr val="4E9C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149867" y="4408"/>
            <a:ext cx="640080" cy="3553349"/>
          </a:xfrm>
          <a:prstGeom prst="rect">
            <a:avLst/>
          </a:prstGeom>
          <a:solidFill>
            <a:srgbClr val="C4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834703" y="13446"/>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935303" y="13446"/>
            <a:ext cx="640080" cy="3553349"/>
          </a:xfrm>
          <a:prstGeom prst="rect">
            <a:avLst/>
          </a:prstGeom>
          <a:solidFill>
            <a:srgbClr val="9025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329635" y="4408"/>
            <a:ext cx="640080" cy="3553349"/>
          </a:xfrm>
          <a:prstGeom prst="rect">
            <a:avLst/>
          </a:prstGeom>
          <a:solidFill>
            <a:srgbClr val="E34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620139" y="13446"/>
            <a:ext cx="640080" cy="3553349"/>
          </a:xfrm>
          <a:prstGeom prst="rect">
            <a:avLst/>
          </a:prstGeom>
          <a:solidFill>
            <a:srgbClr val="ED6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242636" y="13436"/>
            <a:ext cx="640080" cy="3553349"/>
          </a:xfrm>
          <a:prstGeom prst="rect">
            <a:avLst/>
          </a:prstGeom>
          <a:solidFill>
            <a:srgbClr val="F6B7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519925" y="13436"/>
            <a:ext cx="640080" cy="3553349"/>
          </a:xfrm>
          <a:prstGeom prst="rect">
            <a:avLst/>
          </a:prstGeom>
          <a:solidFill>
            <a:srgbClr val="4AAF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041224" y="13446"/>
            <a:ext cx="640080" cy="3553349"/>
          </a:xfrm>
          <a:prstGeom prst="rect">
            <a:avLst/>
          </a:prstGeom>
          <a:solidFill>
            <a:srgbClr val="F29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745118" y="13446"/>
            <a:ext cx="640080" cy="3553349"/>
          </a:xfrm>
          <a:prstGeom prst="rect">
            <a:avLst/>
          </a:prstGeom>
          <a:solidFill>
            <a:srgbClr val="CF8D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423885" y="13446"/>
            <a:ext cx="640080" cy="3553349"/>
          </a:xfrm>
          <a:prstGeom prst="rect">
            <a:avLst/>
          </a:prstGeom>
          <a:solidFill>
            <a:srgbClr val="4877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461864" y="13446"/>
            <a:ext cx="640080" cy="3553349"/>
          </a:xfrm>
          <a:prstGeom prst="rect">
            <a:avLst/>
          </a:prstGeom>
          <a:solidFill>
            <a:srgbClr val="1855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0836772" y="4408"/>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10150442" y="13446"/>
            <a:ext cx="640080" cy="3553349"/>
          </a:xfrm>
          <a:prstGeom prst="rect">
            <a:avLst/>
          </a:prstGeom>
          <a:solidFill>
            <a:srgbClr val="173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8780561" y="13436"/>
            <a:ext cx="640080" cy="3553349"/>
          </a:xfrm>
          <a:prstGeom prst="rect">
            <a:avLst/>
          </a:prstGeom>
          <a:solidFill>
            <a:srgbClr val="60BB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8104330" y="4408"/>
            <a:ext cx="640080" cy="3553349"/>
          </a:xfrm>
          <a:prstGeom prst="rect">
            <a:avLst/>
          </a:prstGeom>
          <a:solidFill>
            <a:srgbClr val="2B7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1539339" y="4408"/>
            <a:ext cx="640080" cy="3553349"/>
          </a:xfrm>
          <a:prstGeom prst="rect">
            <a:avLst/>
          </a:prstGeom>
          <a:solidFill>
            <a:srgbClr val="D3A0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400903" y="678387"/>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343275" y="3885862"/>
            <a:ext cx="9620000"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24025"/>
            <a:ext cx="10924717" cy="459943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extLst>
      <p:ext uri="{BB962C8B-B14F-4D97-AF65-F5344CB8AC3E}">
        <p14:creationId xmlns:p14="http://schemas.microsoft.com/office/powerpoint/2010/main" val="314318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12192000" cy="392016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Understand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616547" y="4696213"/>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443" r="11447"/>
          <a:stretch/>
        </p:blipFill>
        <p:spPr>
          <a:xfrm>
            <a:off x="192504" y="4394216"/>
            <a:ext cx="2424043" cy="20944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4287520" cy="6858000"/>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47940"/>
            <a:ext cx="7191488" cy="492202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 (Optional):</a:t>
            </a:r>
          </a:p>
          <a:p>
            <a:pPr lvl="0"/>
            <a:r>
              <a:rPr lang="en-US" dirty="0"/>
              <a:t>Understand Investigation:</a:t>
            </a:r>
          </a:p>
          <a:p>
            <a:pPr lvl="0"/>
            <a:r>
              <a:rPr lang="en-US" dirty="0"/>
              <a:t>Understand Investigation Extension (optional):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4431552" y="70488"/>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endParaRPr lang="en-US" b="1" dirty="0"/>
          </a:p>
        </p:txBody>
      </p:sp>
      <p:pic>
        <p:nvPicPr>
          <p:cNvPr id="12" name="Picture 11"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2"/>
          <a:stretch>
            <a:fillRect/>
          </a:stretch>
        </p:blipFill>
        <p:spPr>
          <a:xfrm>
            <a:off x="10202778" y="134264"/>
            <a:ext cx="2200014" cy="1313676"/>
          </a:xfrm>
          <a:prstGeom prst="rect">
            <a:avLst/>
          </a:prstGeom>
        </p:spPr>
      </p:pic>
      <p:sp>
        <p:nvSpPr>
          <p:cNvPr id="16"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2" name="Title 1">
            <a:extLst>
              <a:ext uri="{FF2B5EF4-FFF2-40B4-BE49-F238E27FC236}">
                <a16:creationId xmlns:a16="http://schemas.microsoft.com/office/drawing/2014/main" id="{7EA26B27-5902-2E2D-792D-6E7A1DCEBF80}"/>
              </a:ext>
            </a:extLst>
          </p:cNvPr>
          <p:cNvSpPr>
            <a:spLocks noGrp="1"/>
          </p:cNvSpPr>
          <p:nvPr>
            <p:ph type="title" hasCustomPrompt="1"/>
          </p:nvPr>
        </p:nvSpPr>
        <p:spPr>
          <a:xfrm>
            <a:off x="4431552" y="118389"/>
            <a:ext cx="6236448" cy="1325563"/>
          </a:xfrm>
        </p:spPr>
        <p:txBody>
          <a:bodyPr/>
          <a:lstStyle>
            <a:lvl1pPr>
              <a:defRPr b="1"/>
            </a:lvl1pPr>
          </a:lstStyle>
          <a:p>
            <a:r>
              <a:rPr lang="en-US" dirty="0"/>
              <a:t>Click to add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2"/>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50457"/>
            <a:ext cx="7221166" cy="634117"/>
          </a:xfrm>
        </p:spPr>
        <p:txBody>
          <a:bodyPr>
            <a:normAutofit/>
          </a:bodyPr>
          <a:lstStyle>
            <a:lvl1pPr marL="0" indent="0" algn="ctr">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802314" y="10155"/>
            <a:ext cx="7221166" cy="1264872"/>
          </a:xfrm>
        </p:spPr>
        <p:txBody>
          <a:bodyPr/>
          <a:lstStyle>
            <a:lvl1pPr algn="ctr">
              <a:defRPr b="1"/>
            </a:lvl1pPr>
          </a:lstStyle>
          <a:p>
            <a:r>
              <a:rPr lang="en-US" dirty="0"/>
              <a:t>Click to add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34304"/>
            <a:ext cx="10924717" cy="436593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462206" y="10155"/>
            <a:ext cx="8510594" cy="1264872"/>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856489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45914"/>
            <a:ext cx="10924717" cy="41543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624378" y="1367499"/>
            <a:ext cx="8933980" cy="576969"/>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624379" y="323849"/>
            <a:ext cx="8933979" cy="749731"/>
          </a:xfrm>
        </p:spPr>
        <p:txBody>
          <a:bodyPr/>
          <a:lstStyle>
            <a:lvl1pPr>
              <a:defRPr b="1"/>
            </a:lvl1pPr>
          </a:lstStyle>
          <a:p>
            <a:r>
              <a:rPr lang="en-US" dirty="0"/>
              <a:t>Click to add 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2125"/>
            <a:ext cx="10924717" cy="4538112"/>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364287" y="323849"/>
            <a:ext cx="10180839" cy="749731"/>
          </a:xfrm>
        </p:spPr>
        <p:txBody>
          <a:bodyPr/>
          <a:lstStyle>
            <a:lvl1pPr>
              <a:defRPr b="1"/>
            </a:lvl1pPr>
          </a:lstStyle>
          <a:p>
            <a:r>
              <a:rPr lang="en-US" dirty="0"/>
              <a:t>Click to add title</a:t>
            </a:r>
          </a:p>
        </p:txBody>
      </p:sp>
    </p:spTree>
    <p:extLst>
      <p:ext uri="{BB962C8B-B14F-4D97-AF65-F5344CB8AC3E}">
        <p14:creationId xmlns:p14="http://schemas.microsoft.com/office/powerpoint/2010/main" val="3829841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107832"/>
            <a:ext cx="10924717" cy="42156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75252"/>
            <a:ext cx="9788326" cy="483613"/>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81175"/>
            <a:ext cx="10924717" cy="454228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extLst>
      <p:ext uri="{BB962C8B-B14F-4D97-AF65-F5344CB8AC3E}">
        <p14:creationId xmlns:p14="http://schemas.microsoft.com/office/powerpoint/2010/main" val="508870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B7AD5B-62F9-2B30-58B1-D2952321778E}"/>
              </a:ext>
            </a:extLst>
          </p:cNvPr>
          <p:cNvSpPr/>
          <p:nvPr userDrawn="1"/>
        </p:nvSpPr>
        <p:spPr>
          <a:xfrm flipH="1">
            <a:off x="0" y="0"/>
            <a:ext cx="12192000" cy="3930316"/>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Act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72324"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2" name="Picture 11"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3"/>
          <a:stretch>
            <a:fillRect/>
          </a:stretch>
        </p:blipFill>
        <p:spPr>
          <a:xfrm>
            <a:off x="50076" y="4094989"/>
            <a:ext cx="2313405" cy="241737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Lesson Overview</a:t>
            </a:r>
          </a:p>
        </p:txBody>
      </p:sp>
      <p:sp>
        <p:nvSpPr>
          <p:cNvPr id="44" name="Text Placeholder 43">
            <a:extLst>
              <a:ext uri="{FF2B5EF4-FFF2-40B4-BE49-F238E27FC236}">
                <a16:creationId xmlns:a16="http://schemas.microsoft.com/office/drawing/2014/main" id="{EAE7AC08-8ACF-8A47-6539-ABE76AAE434E}"/>
              </a:ext>
            </a:extLst>
          </p:cNvPr>
          <p:cNvSpPr>
            <a:spLocks noGrp="1"/>
          </p:cNvSpPr>
          <p:nvPr>
            <p:ph type="body" sz="quarter" idx="10" hasCustomPrompt="1"/>
          </p:nvPr>
        </p:nvSpPr>
        <p:spPr>
          <a:xfrm>
            <a:off x="515569" y="1315916"/>
            <a:ext cx="8178363" cy="642938"/>
          </a:xfrm>
        </p:spPr>
        <p:txBody>
          <a:bodyPr tIns="0">
            <a:noAutofit/>
          </a:bodyPr>
          <a:lstStyle>
            <a:lvl1pPr marL="0" indent="0">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Essential Understanding: </a:t>
            </a:r>
          </a:p>
        </p:txBody>
      </p:sp>
      <p:sp>
        <p:nvSpPr>
          <p:cNvPr id="45" name="Text Placeholder 43">
            <a:extLst>
              <a:ext uri="{FF2B5EF4-FFF2-40B4-BE49-F238E27FC236}">
                <a16:creationId xmlns:a16="http://schemas.microsoft.com/office/drawing/2014/main" id="{9DD84C2B-121B-74A9-6362-C8FCD9883B65}"/>
              </a:ext>
            </a:extLst>
          </p:cNvPr>
          <p:cNvSpPr>
            <a:spLocks noGrp="1"/>
          </p:cNvSpPr>
          <p:nvPr>
            <p:ph type="body" sz="quarter" idx="11" hasCustomPrompt="1"/>
          </p:nvPr>
        </p:nvSpPr>
        <p:spPr>
          <a:xfrm>
            <a:off x="519808" y="4641591"/>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Discover: </a:t>
            </a:r>
            <a:endParaRPr lang="en-US" dirty="0"/>
          </a:p>
        </p:txBody>
      </p:sp>
      <p:pic>
        <p:nvPicPr>
          <p:cNvPr id="33" name="Picture 32"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8846323" y="1962031"/>
            <a:ext cx="2471279" cy="2582348"/>
          </a:xfrm>
          <a:prstGeom prst="rect">
            <a:avLst/>
          </a:prstGeom>
        </p:spPr>
      </p:pic>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583" r="14738"/>
          <a:stretch/>
        </p:blipFill>
        <p:spPr>
          <a:xfrm>
            <a:off x="4766033" y="2243575"/>
            <a:ext cx="2575299" cy="2341347"/>
          </a:xfrm>
          <a:prstGeom prst="rect">
            <a:avLst/>
          </a:prstGeom>
        </p:spPr>
      </p:pic>
      <p:pic>
        <p:nvPicPr>
          <p:cNvPr id="35" name="Picture 34"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4"/>
          <a:stretch>
            <a:fillRect/>
          </a:stretch>
        </p:blipFill>
        <p:spPr>
          <a:xfrm>
            <a:off x="515569" y="2052889"/>
            <a:ext cx="2745473" cy="2400632"/>
          </a:xfrm>
          <a:prstGeom prst="rect">
            <a:avLst/>
          </a:prstGeom>
        </p:spPr>
      </p:pic>
      <p:sp>
        <p:nvSpPr>
          <p:cNvPr id="37" name="Text Placeholder 43">
            <a:extLst>
              <a:ext uri="{FF2B5EF4-FFF2-40B4-BE49-F238E27FC236}">
                <a16:creationId xmlns:a16="http://schemas.microsoft.com/office/drawing/2014/main" id="{9DD84C2B-121B-74A9-6362-C8FCD9883B65}"/>
              </a:ext>
            </a:extLst>
          </p:cNvPr>
          <p:cNvSpPr>
            <a:spLocks noGrp="1"/>
          </p:cNvSpPr>
          <p:nvPr>
            <p:ph type="body" sz="quarter" idx="26" hasCustomPrompt="1"/>
          </p:nvPr>
        </p:nvSpPr>
        <p:spPr>
          <a:xfrm>
            <a:off x="4766033" y="4635722"/>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Understand: </a:t>
            </a:r>
            <a:endParaRPr lang="en-US" dirty="0"/>
          </a:p>
        </p:txBody>
      </p:sp>
      <p:sp>
        <p:nvSpPr>
          <p:cNvPr id="38" name="Text Placeholder 43">
            <a:extLst>
              <a:ext uri="{FF2B5EF4-FFF2-40B4-BE49-F238E27FC236}">
                <a16:creationId xmlns:a16="http://schemas.microsoft.com/office/drawing/2014/main" id="{9DD84C2B-121B-74A9-6362-C8FCD9883B65}"/>
              </a:ext>
            </a:extLst>
          </p:cNvPr>
          <p:cNvSpPr>
            <a:spLocks noGrp="1"/>
          </p:cNvSpPr>
          <p:nvPr>
            <p:ph type="body" sz="quarter" idx="27" hasCustomPrompt="1"/>
          </p:nvPr>
        </p:nvSpPr>
        <p:spPr>
          <a:xfrm>
            <a:off x="8798561" y="4650240"/>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Act: </a:t>
            </a:r>
            <a:endParaRPr lang="en-US" dirty="0"/>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B7AD5B-62F9-2B30-58B1-D2952321778E}"/>
              </a:ext>
            </a:extLst>
          </p:cNvPr>
          <p:cNvSpPr/>
          <p:nvPr userDrawn="1"/>
        </p:nvSpPr>
        <p:spPr>
          <a:xfrm flipH="1">
            <a:off x="0" y="0"/>
            <a:ext cx="4287520" cy="6858000"/>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527326"/>
            <a:ext cx="7191488" cy="496134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 (Optional):</a:t>
            </a:r>
          </a:p>
          <a:p>
            <a:pPr lvl="0"/>
            <a:r>
              <a:rPr lang="en-US" dirty="0"/>
              <a:t>Act Investigation:</a:t>
            </a:r>
          </a:p>
          <a:p>
            <a:pPr lvl="0"/>
            <a:r>
              <a:rPr lang="en-US" dirty="0"/>
              <a:t>Act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10342268" y="67851"/>
            <a:ext cx="1691880" cy="1767920"/>
          </a:xfrm>
          <a:prstGeom prst="rect">
            <a:avLst/>
          </a:prstGeom>
        </p:spPr>
      </p:pic>
      <p:sp>
        <p:nvSpPr>
          <p:cNvPr id="19"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4" name="Title 3">
            <a:extLst>
              <a:ext uri="{FF2B5EF4-FFF2-40B4-BE49-F238E27FC236}">
                <a16:creationId xmlns:a16="http://schemas.microsoft.com/office/drawing/2014/main" id="{6A2AEA16-48EB-F08C-35F4-F05A42299B3D}"/>
              </a:ext>
            </a:extLst>
          </p:cNvPr>
          <p:cNvSpPr>
            <a:spLocks noGrp="1"/>
          </p:cNvSpPr>
          <p:nvPr>
            <p:ph type="title" hasCustomPrompt="1"/>
          </p:nvPr>
        </p:nvSpPr>
        <p:spPr>
          <a:xfrm>
            <a:off x="4431552" y="201763"/>
            <a:ext cx="5798298" cy="1325563"/>
          </a:xfrm>
        </p:spPr>
        <p:txBody>
          <a:bodyPr/>
          <a:lstStyle>
            <a:lvl1pPr>
              <a:defRPr b="1"/>
            </a:lvl1pPr>
          </a:lstStyle>
          <a:p>
            <a:r>
              <a:rPr lang="en-US" dirty="0"/>
              <a:t>Click to add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92784"/>
            <a:ext cx="10924717" cy="410745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84917"/>
            <a:ext cx="7221166" cy="563697"/>
          </a:xfrm>
        </p:spPr>
        <p:txBody>
          <a:bodyPr>
            <a:normAutofit/>
          </a:bodyPr>
          <a:lstStyle>
            <a:lvl1pPr marL="0" indent="0" algn="ctr">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143201" y="-15006"/>
            <a:ext cx="8539392" cy="1297278"/>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1632506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48614"/>
            <a:ext cx="10924717" cy="435162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143201" y="-15006"/>
            <a:ext cx="8539392" cy="1297278"/>
          </a:xfrm>
        </p:spPr>
        <p:txBody>
          <a:bodyPr/>
          <a:lstStyle>
            <a:lvl1pPr algn="ctr">
              <a:defRPr b="1"/>
            </a:lvl1pPr>
          </a:lstStyle>
          <a:p>
            <a:r>
              <a:rPr lang="en-US" dirty="0"/>
              <a:t>Click to add 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21763"/>
            <a:ext cx="10924717" cy="4178474"/>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34704" y="1389155"/>
            <a:ext cx="7735235" cy="562282"/>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734704" y="384199"/>
            <a:ext cx="7735235" cy="751252"/>
          </a:xfrm>
        </p:spPr>
        <p:txBody>
          <a:bodyPr/>
          <a:lstStyle>
            <a:lvl1pPr>
              <a:defRPr b="1"/>
            </a:lvl1pPr>
          </a:lstStyle>
          <a:p>
            <a:r>
              <a:rPr lang="en-US" dirty="0"/>
              <a:t>Click to add title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4511"/>
            <a:ext cx="10924717" cy="4535726"/>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734704" y="384199"/>
            <a:ext cx="7735235" cy="760164"/>
          </a:xfrm>
        </p:spPr>
        <p:txBody>
          <a:bodyPr/>
          <a:lstStyle>
            <a:lvl1pPr>
              <a:defRPr b="1"/>
            </a:lvl1pPr>
          </a:lstStyle>
          <a:p>
            <a:r>
              <a:rPr lang="en-US" dirty="0"/>
              <a:t>Click to add title</a:t>
            </a:r>
          </a:p>
        </p:txBody>
      </p:sp>
    </p:spTree>
    <p:extLst>
      <p:ext uri="{BB962C8B-B14F-4D97-AF65-F5344CB8AC3E}">
        <p14:creationId xmlns:p14="http://schemas.microsoft.com/office/powerpoint/2010/main" val="2379418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074609"/>
            <a:ext cx="10924717" cy="4248846"/>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5" y="1423102"/>
            <a:ext cx="8886631" cy="528592"/>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8881749" cy="890588"/>
          </a:xfrm>
        </p:spPr>
        <p:txBody>
          <a:bodyPr/>
          <a:lstStyle>
            <a:lvl1pPr>
              <a:defRPr b="1"/>
            </a:lvl1pPr>
          </a:lstStyle>
          <a:p>
            <a:r>
              <a:rPr lang="en-US" dirty="0"/>
              <a:t>Click to add title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52600"/>
            <a:ext cx="10924717" cy="4570855"/>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8881749" cy="890588"/>
          </a:xfrm>
        </p:spPr>
        <p:txBody>
          <a:bodyPr/>
          <a:lstStyle>
            <a:lvl1pPr>
              <a:defRPr b="1"/>
            </a:lvl1pPr>
          </a:lstStyle>
          <a:p>
            <a:r>
              <a:rPr lang="en-US" dirty="0"/>
              <a:t>Click to add title</a:t>
            </a:r>
          </a:p>
        </p:txBody>
      </p:sp>
    </p:spTree>
    <p:extLst>
      <p:ext uri="{BB962C8B-B14F-4D97-AF65-F5344CB8AC3E}">
        <p14:creationId xmlns:p14="http://schemas.microsoft.com/office/powerpoint/2010/main" val="942296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Glossary</a:t>
            </a:r>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4" name="Text Placeholder 3">
            <a:extLst>
              <a:ext uri="{FF2B5EF4-FFF2-40B4-BE49-F238E27FC236}">
                <a16:creationId xmlns:a16="http://schemas.microsoft.com/office/drawing/2014/main" id="{36E95231-6C47-A4AB-146A-3B3BC7F2A29B}"/>
              </a:ext>
            </a:extLst>
          </p:cNvPr>
          <p:cNvSpPr>
            <a:spLocks noGrp="1"/>
          </p:cNvSpPr>
          <p:nvPr>
            <p:ph type="body" sz="quarter" idx="10" hasCustomPrompt="1"/>
          </p:nvPr>
        </p:nvSpPr>
        <p:spPr>
          <a:xfrm>
            <a:off x="515938" y="1527175"/>
            <a:ext cx="11493500" cy="4492625"/>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1"/>
            <a:r>
              <a:rPr lang="en-US" dirty="0"/>
              <a:t>Click to add glossary words</a:t>
            </a:r>
          </a:p>
        </p:txBody>
      </p:sp>
    </p:spTree>
    <p:extLst>
      <p:ext uri="{BB962C8B-B14F-4D97-AF65-F5344CB8AC3E}">
        <p14:creationId xmlns:p14="http://schemas.microsoft.com/office/powerpoint/2010/main" val="521374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losin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5107" y="4566822"/>
            <a:ext cx="1747228" cy="1747228"/>
          </a:xfrm>
          <a:prstGeom prst="rect">
            <a:avLst/>
          </a:prstGeom>
        </p:spPr>
      </p:pic>
      <p:pic>
        <p:nvPicPr>
          <p:cNvPr id="9"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28895" y="2972520"/>
            <a:ext cx="1385821" cy="1385821"/>
          </a:xfrm>
          <a:prstGeom prst="rect">
            <a:avLst/>
          </a:prstGeom>
        </p:spPr>
      </p:pic>
      <p:pic>
        <p:nvPicPr>
          <p:cNvPr id="10" name="Graphic 9">
            <a:extLst>
              <a:ext uri="{FF2B5EF4-FFF2-40B4-BE49-F238E27FC236}">
                <a16:creationId xmlns:a16="http://schemas.microsoft.com/office/drawing/2014/main" id="{1A2DC491-EA74-1A63-78D5-3236C8B0D4DE}"/>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46740" y="4586054"/>
            <a:ext cx="1645260" cy="1645260"/>
          </a:xfrm>
          <a:prstGeom prst="rect">
            <a:avLst/>
          </a:prstGeom>
        </p:spPr>
      </p:pic>
      <p:pic>
        <p:nvPicPr>
          <p:cNvPr id="1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74225" y="3261863"/>
            <a:ext cx="1182816" cy="1182816"/>
          </a:xfrm>
          <a:prstGeom prst="rect">
            <a:avLst/>
          </a:prstGeom>
        </p:spPr>
      </p:pic>
      <p:pic>
        <p:nvPicPr>
          <p:cNvPr id="1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15804" y="5372414"/>
            <a:ext cx="1118205" cy="1118205"/>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86198" y="116366"/>
            <a:ext cx="3175540" cy="1055927"/>
          </a:xfrm>
        </p:spPr>
        <p:txBody>
          <a:bodyPr anchor="ctr">
            <a:normAutofit/>
          </a:bodyPr>
          <a:lstStyle>
            <a:lvl1pPr algn="ctr">
              <a:defRPr sz="6000">
                <a:solidFill>
                  <a:schemeClr val="tx1"/>
                </a:solidFill>
              </a:defRPr>
            </a:lvl1pPr>
          </a:lstStyle>
          <a:p>
            <a:r>
              <a:rPr lang="en-US" dirty="0"/>
              <a:t>Symbols</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12"/>
          <a:stretch>
            <a:fillRect/>
          </a:stretch>
        </p:blipFill>
        <p:spPr>
          <a:xfrm>
            <a:off x="4211462" y="5017078"/>
            <a:ext cx="1691880" cy="1767920"/>
          </a:xfrm>
          <a:prstGeom prst="rect">
            <a:avLst/>
          </a:prstGeom>
        </p:spPr>
      </p:pic>
      <p:pic>
        <p:nvPicPr>
          <p:cNvPr id="1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5114" r="15244"/>
          <a:stretch/>
        </p:blipFill>
        <p:spPr>
          <a:xfrm>
            <a:off x="10659809" y="2654778"/>
            <a:ext cx="1186387" cy="1703563"/>
          </a:xfrm>
          <a:prstGeom prst="rect">
            <a:avLst/>
          </a:prstGeom>
        </p:spPr>
      </p:pic>
      <p:pic>
        <p:nvPicPr>
          <p:cNvPr id="16" name="Picture 15"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15"/>
          <a:stretch>
            <a:fillRect/>
          </a:stretch>
        </p:blipFill>
        <p:spPr>
          <a:xfrm>
            <a:off x="3610526" y="3229907"/>
            <a:ext cx="2629770" cy="1570293"/>
          </a:xfrm>
          <a:prstGeom prst="rect">
            <a:avLst/>
          </a:prstGeom>
        </p:spPr>
      </p:pic>
      <p:pic>
        <p:nvPicPr>
          <p:cNvPr id="18" name="Picture 17"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16"/>
          <a:stretch>
            <a:fillRect/>
          </a:stretch>
        </p:blipFill>
        <p:spPr>
          <a:xfrm>
            <a:off x="4118318" y="1352682"/>
            <a:ext cx="1787624" cy="1563092"/>
          </a:xfrm>
          <a:prstGeom prst="rect">
            <a:avLst/>
          </a:prstGeom>
        </p:spPr>
      </p:pic>
      <p:pic>
        <p:nvPicPr>
          <p:cNvPr id="36" name="Picture 35">
            <a:extLst>
              <a:ext uri="{FF2B5EF4-FFF2-40B4-BE49-F238E27FC236}">
                <a16:creationId xmlns:a16="http://schemas.microsoft.com/office/drawing/2014/main" id="{E52436D3-97AB-EA58-FCD8-68E3D9EB091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430334" y="5006843"/>
            <a:ext cx="1687984" cy="1687984"/>
          </a:xfrm>
          <a:prstGeom prst="rect">
            <a:avLst/>
          </a:prstGeom>
        </p:spPr>
      </p:pic>
      <p:pic>
        <p:nvPicPr>
          <p:cNvPr id="38" name="Picture 37">
            <a:extLst>
              <a:ext uri="{FF2B5EF4-FFF2-40B4-BE49-F238E27FC236}">
                <a16:creationId xmlns:a16="http://schemas.microsoft.com/office/drawing/2014/main" id="{60AB093A-50E3-9BED-96BE-4CB9917ABA4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6769" y="3188627"/>
            <a:ext cx="1844059" cy="1642065"/>
          </a:xfrm>
          <a:prstGeom prst="rect">
            <a:avLst/>
          </a:prstGeom>
        </p:spPr>
      </p:pic>
      <p:pic>
        <p:nvPicPr>
          <p:cNvPr id="39" name="Picture 38">
            <a:extLst>
              <a:ext uri="{FF2B5EF4-FFF2-40B4-BE49-F238E27FC236}">
                <a16:creationId xmlns:a16="http://schemas.microsoft.com/office/drawing/2014/main" id="{BC8C06FB-1CCC-0222-1970-34B052FFF62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373968" y="1424190"/>
            <a:ext cx="1507228" cy="1507228"/>
          </a:xfrm>
          <a:prstGeom prst="rect">
            <a:avLst/>
          </a:prstGeom>
        </p:spPr>
      </p:pic>
      <p:pic>
        <p:nvPicPr>
          <p:cNvPr id="40" name="Picture 39">
            <a:extLst>
              <a:ext uri="{FF2B5EF4-FFF2-40B4-BE49-F238E27FC236}">
                <a16:creationId xmlns:a16="http://schemas.microsoft.com/office/drawing/2014/main" id="{4DF44CF5-8F20-222D-21F4-E6B940C4F38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17992" y="5006843"/>
            <a:ext cx="1680209" cy="1590399"/>
          </a:xfrm>
          <a:prstGeom prst="rect">
            <a:avLst/>
          </a:prstGeom>
        </p:spPr>
      </p:pic>
      <p:pic>
        <p:nvPicPr>
          <p:cNvPr id="41" name="Picture 40">
            <a:extLst>
              <a:ext uri="{FF2B5EF4-FFF2-40B4-BE49-F238E27FC236}">
                <a16:creationId xmlns:a16="http://schemas.microsoft.com/office/drawing/2014/main" id="{121BD45D-93EA-576A-8A0A-AE3272360AA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563443" y="3188627"/>
            <a:ext cx="1317753" cy="1584455"/>
          </a:xfrm>
          <a:prstGeom prst="rect">
            <a:avLst/>
          </a:prstGeom>
        </p:spPr>
      </p:pic>
      <p:pic>
        <p:nvPicPr>
          <p:cNvPr id="42" name="Picture 41">
            <a:extLst>
              <a:ext uri="{FF2B5EF4-FFF2-40B4-BE49-F238E27FC236}">
                <a16:creationId xmlns:a16="http://schemas.microsoft.com/office/drawing/2014/main" id="{810C5492-8F0F-89DC-E1B9-47D0F7FB2F37}"/>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25767" y="1435404"/>
            <a:ext cx="1614875" cy="1597249"/>
          </a:xfrm>
          <a:prstGeom prst="rect">
            <a:avLst/>
          </a:prstGeom>
          <a:solidFill>
            <a:srgbClr val="00A1DD">
              <a:alpha val="0"/>
            </a:srgbClr>
          </a:solidFill>
        </p:spPr>
      </p:pic>
      <p:pic>
        <p:nvPicPr>
          <p:cNvPr id="43" name="Picture 42">
            <a:extLst>
              <a:ext uri="{FF2B5EF4-FFF2-40B4-BE49-F238E27FC236}">
                <a16:creationId xmlns:a16="http://schemas.microsoft.com/office/drawing/2014/main" id="{9FADE8F2-E92E-1BF0-CC4E-92061BE7E993}"/>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664348" y="219325"/>
            <a:ext cx="6802569" cy="916680"/>
          </a:xfrm>
          <a:prstGeom prst="rect">
            <a:avLst/>
          </a:prstGeom>
        </p:spPr>
      </p:pic>
      <p:pic>
        <p:nvPicPr>
          <p:cNvPr id="44" name="Picture 43">
            <a:extLst>
              <a:ext uri="{FF2B5EF4-FFF2-40B4-BE49-F238E27FC236}">
                <a16:creationId xmlns:a16="http://schemas.microsoft.com/office/drawing/2014/main" id="{FFF23187-F68F-28ED-3DE2-13895540D987}"/>
              </a:ext>
            </a:extLst>
          </p:cNvPr>
          <p:cNvPicPr>
            <a:picLocks noChangeAspect="1"/>
          </p:cNvPicPr>
          <p:nvPr userDrawn="1"/>
        </p:nvPicPr>
        <p:blipFill>
          <a:blip r:embed="rId24"/>
          <a:srcRect l="26072" t="21587" r="27768" b="65238"/>
          <a:stretch/>
        </p:blipFill>
        <p:spPr>
          <a:xfrm>
            <a:off x="7198031" y="1494086"/>
            <a:ext cx="4748126" cy="762272"/>
          </a:xfrm>
          <a:prstGeom prst="rect">
            <a:avLst/>
          </a:prstGeom>
        </p:spPr>
      </p:pic>
      <p:pic>
        <p:nvPicPr>
          <p:cNvPr id="3" name="Picture 2" descr="A blue binoculars with black background&#10;&#10;Description automatically generated">
            <a:extLst>
              <a:ext uri="{FF2B5EF4-FFF2-40B4-BE49-F238E27FC236}">
                <a16:creationId xmlns:a16="http://schemas.microsoft.com/office/drawing/2014/main" id="{E83BFFAA-2E8B-7A9F-1CAA-732E27504638}"/>
              </a:ext>
            </a:extLst>
          </p:cNvPr>
          <p:cNvPicPr>
            <a:picLocks noChangeAspect="1"/>
          </p:cNvPicPr>
          <p:nvPr userDrawn="1"/>
        </p:nvPicPr>
        <p:blipFill>
          <a:blip r:embed="rId25"/>
          <a:stretch>
            <a:fillRect/>
          </a:stretch>
        </p:blipFill>
        <p:spPr>
          <a:xfrm>
            <a:off x="6143064" y="1875222"/>
            <a:ext cx="1023299" cy="857254"/>
          </a:xfrm>
          <a:prstGeom prst="rect">
            <a:avLst/>
          </a:prstGeom>
        </p:spPr>
      </p:pic>
      <p:pic>
        <p:nvPicPr>
          <p:cNvPr id="4" name="Picture 3" descr="A yellow globe with a magnifying glass&#10;&#10;Description automatically generated">
            <a:extLst>
              <a:ext uri="{FF2B5EF4-FFF2-40B4-BE49-F238E27FC236}">
                <a16:creationId xmlns:a16="http://schemas.microsoft.com/office/drawing/2014/main" id="{D1F81F66-2ECE-B80E-A1E4-C6F00FDEE45C}"/>
              </a:ext>
            </a:extLst>
          </p:cNvPr>
          <p:cNvPicPr>
            <a:picLocks noChangeAspect="1"/>
          </p:cNvPicPr>
          <p:nvPr userDrawn="1"/>
        </p:nvPicPr>
        <p:blipFill>
          <a:blip r:embed="rId26"/>
          <a:stretch>
            <a:fillRect/>
          </a:stretch>
        </p:blipFill>
        <p:spPr>
          <a:xfrm>
            <a:off x="9210281" y="4874982"/>
            <a:ext cx="1336460" cy="1356331"/>
          </a:xfrm>
          <a:prstGeom prst="rect">
            <a:avLst/>
          </a:prstGeom>
        </p:spPr>
      </p:pic>
      <p:pic>
        <p:nvPicPr>
          <p:cNvPr id="5" name="Picture 4">
            <a:extLst>
              <a:ext uri="{FF2B5EF4-FFF2-40B4-BE49-F238E27FC236}">
                <a16:creationId xmlns:a16="http://schemas.microsoft.com/office/drawing/2014/main" id="{C7E10E21-F5D0-63EB-D3CB-2366399B1817}"/>
              </a:ext>
              <a:ext uri="{C183D7F6-B498-43B3-948B-1728B52AA6E4}">
                <adec:decorative xmlns:adec="http://schemas.microsoft.com/office/drawing/2017/decorative" val="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291394" y="3261863"/>
            <a:ext cx="1276350" cy="1355166"/>
          </a:xfrm>
          <a:prstGeom prst="rect">
            <a:avLst/>
          </a:prstGeom>
        </p:spPr>
      </p:pic>
    </p:spTree>
    <p:extLst>
      <p:ext uri="{BB962C8B-B14F-4D97-AF65-F5344CB8AC3E}">
        <p14:creationId xmlns:p14="http://schemas.microsoft.com/office/powerpoint/2010/main" val="3388589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FD992B0-A519-A120-5871-8CEDBBE5696A}"/>
              </a:ext>
            </a:extLst>
          </p:cNvPr>
          <p:cNvSpPr/>
          <p:nvPr userDrawn="1"/>
        </p:nvSpPr>
        <p:spPr>
          <a:xfrm>
            <a:off x="0" y="10156"/>
            <a:ext cx="12192000" cy="392016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Discover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08155"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27" name="Picture 26"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3"/>
          <a:stretch>
            <a:fillRect/>
          </a:stretch>
        </p:blipFill>
        <p:spPr>
          <a:xfrm>
            <a:off x="287855" y="4177534"/>
            <a:ext cx="2220300" cy="194142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5"/>
            <a:ext cx="4287520" cy="6847845"/>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98712"/>
            <a:ext cx="7191488" cy="4989956"/>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 (Optional):</a:t>
            </a:r>
          </a:p>
          <a:p>
            <a:pPr lvl="0"/>
            <a:r>
              <a:rPr lang="en-US" dirty="0"/>
              <a:t>Discovery Investigation:</a:t>
            </a:r>
          </a:p>
          <a:p>
            <a:pPr lvl="0"/>
            <a:r>
              <a:rPr lang="en-US" dirty="0"/>
              <a:t>Discover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0265767" y="96465"/>
            <a:ext cx="1768381" cy="1546266"/>
          </a:xfrm>
          <a:prstGeom prst="rect">
            <a:avLst/>
          </a:prstGeom>
        </p:spPr>
      </p:pic>
      <p:sp>
        <p:nvSpPr>
          <p:cNvPr id="15"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3" name="Title 2">
            <a:extLst>
              <a:ext uri="{FF2B5EF4-FFF2-40B4-BE49-F238E27FC236}">
                <a16:creationId xmlns:a16="http://schemas.microsoft.com/office/drawing/2014/main" id="{E579BC1A-F610-9F8C-90F0-00142451E9FB}"/>
              </a:ext>
            </a:extLst>
          </p:cNvPr>
          <p:cNvSpPr>
            <a:spLocks noGrp="1"/>
          </p:cNvSpPr>
          <p:nvPr>
            <p:ph type="title" hasCustomPrompt="1"/>
          </p:nvPr>
        </p:nvSpPr>
        <p:spPr>
          <a:xfrm>
            <a:off x="4431551" y="315025"/>
            <a:ext cx="5834215" cy="1183687"/>
          </a:xfrm>
        </p:spPr>
        <p:txBody>
          <a:bodyPr/>
          <a:lstStyle>
            <a:lvl1pPr>
              <a:defRPr b="1"/>
            </a:lvl1pPr>
          </a:lstStyle>
          <a:p>
            <a:r>
              <a:rPr lang="en-US" dirty="0"/>
              <a:t>Discover Overview</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11839" y="1328485"/>
            <a:ext cx="7221166" cy="523144"/>
          </a:xfrm>
        </p:spPr>
        <p:txBody>
          <a:bodyPr>
            <a:normAutofit/>
          </a:bodyPr>
          <a:lstStyle>
            <a:lvl1pPr marL="0" indent="0" algn="ctr">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2811839" y="-8894"/>
            <a:ext cx="7221166" cy="1325563"/>
          </a:xfrm>
        </p:spPr>
        <p:txBody>
          <a:bodyPr/>
          <a:lstStyle>
            <a:lvl1pPr algn="ctr">
              <a:defRPr b="1"/>
            </a:lvl1pPr>
          </a:lstStyle>
          <a:p>
            <a:r>
              <a:rPr lang="en-US" dirty="0"/>
              <a:t>Click to add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95475"/>
            <a:ext cx="10924717" cy="4404762"/>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3488924" y="-8893"/>
            <a:ext cx="6125593" cy="1283920"/>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263438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51595" y="1377400"/>
            <a:ext cx="9321413" cy="556175"/>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30966"/>
            <a:ext cx="10924717" cy="4469271"/>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extLst>
      <p:ext uri="{BB962C8B-B14F-4D97-AF65-F5344CB8AC3E}">
        <p14:creationId xmlns:p14="http://schemas.microsoft.com/office/powerpoint/2010/main" val="148643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080366"/>
            <a:ext cx="10924717" cy="4243089"/>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93350"/>
            <a:ext cx="9511824" cy="568013"/>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1/13/2025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86" r:id="rId3"/>
    <p:sldLayoutId id="2147483677" r:id="rId4"/>
    <p:sldLayoutId id="2147483674" r:id="rId5"/>
    <p:sldLayoutId id="2147483690" r:id="rId6"/>
    <p:sldLayoutId id="2147483680" r:id="rId7"/>
    <p:sldLayoutId id="2147483691" r:id="rId8"/>
    <p:sldLayoutId id="2147483683" r:id="rId9"/>
    <p:sldLayoutId id="2147483697" r:id="rId10"/>
    <p:sldLayoutId id="2147483687" r:id="rId11"/>
    <p:sldLayoutId id="2147483675" r:id="rId12"/>
    <p:sldLayoutId id="2147483678" r:id="rId13"/>
    <p:sldLayoutId id="2147483692" r:id="rId14"/>
    <p:sldLayoutId id="2147483681" r:id="rId15"/>
    <p:sldLayoutId id="2147483689" r:id="rId16"/>
    <p:sldLayoutId id="2147483684" r:id="rId17"/>
    <p:sldLayoutId id="2147483693" r:id="rId18"/>
    <p:sldLayoutId id="2147483688" r:id="rId19"/>
    <p:sldLayoutId id="2147483676" r:id="rId20"/>
    <p:sldLayoutId id="2147483694" r:id="rId21"/>
    <p:sldLayoutId id="2147483679" r:id="rId22"/>
    <p:sldLayoutId id="2147483682" r:id="rId23"/>
    <p:sldLayoutId id="2147483695" r:id="rId24"/>
    <p:sldLayoutId id="2147483685" r:id="rId25"/>
    <p:sldLayoutId id="2147483696" r:id="rId26"/>
    <p:sldLayoutId id="2147483698" r:id="rId27"/>
    <p:sldLayoutId id="214748369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ssec.si.edu/sustainability-lesson-set-health-environment" TargetMode="Externa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467" y="759070"/>
            <a:ext cx="11160132" cy="2107453"/>
          </a:xfrm>
        </p:spPr>
        <p:txBody>
          <a:bodyPr>
            <a:normAutofit/>
          </a:bodyPr>
          <a:lstStyle/>
          <a:p>
            <a:r>
              <a:rPr lang="en-US" sz="6600" dirty="0"/>
              <a:t>Starting with Sustainability</a:t>
            </a:r>
            <a:br>
              <a:rPr lang="en-US" sz="6600" dirty="0"/>
            </a:br>
            <a:r>
              <a:rPr lang="en-US" sz="4000" dirty="0"/>
              <a:t>Lesson Slides</a:t>
            </a:r>
            <a:endParaRPr lang="en-US" sz="6600" dirty="0"/>
          </a:p>
        </p:txBody>
      </p:sp>
      <p:sp>
        <p:nvSpPr>
          <p:cNvPr id="3" name="Subtitle 2"/>
          <p:cNvSpPr>
            <a:spLocks noGrp="1"/>
          </p:cNvSpPr>
          <p:nvPr>
            <p:ph type="subTitle" idx="1"/>
          </p:nvPr>
        </p:nvSpPr>
        <p:spPr>
          <a:xfrm>
            <a:off x="1455168" y="3776181"/>
            <a:ext cx="7608149" cy="607910"/>
          </a:xfrm>
          <a:ln>
            <a:noFill/>
          </a:ln>
        </p:spPr>
        <p:txBody>
          <a:bodyPr>
            <a:noAutofit/>
          </a:bodyPr>
          <a:lstStyle/>
          <a:p>
            <a:pPr algn="l"/>
            <a:r>
              <a:rPr lang="en-US" sz="4800" b="1" dirty="0"/>
              <a:t>Good Health and the Environment  </a:t>
            </a:r>
          </a:p>
        </p:txBody>
      </p:sp>
    </p:spTree>
    <p:extLst>
      <p:ext uri="{BB962C8B-B14F-4D97-AF65-F5344CB8AC3E}">
        <p14:creationId xmlns:p14="http://schemas.microsoft.com/office/powerpoint/2010/main" val="1119733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2CE14-5313-7B11-21B5-36E25F88F6F6}"/>
              </a:ext>
            </a:extLst>
          </p:cNvPr>
          <p:cNvSpPr>
            <a:spLocks noGrp="1"/>
          </p:cNvSpPr>
          <p:nvPr>
            <p:ph type="title"/>
          </p:nvPr>
        </p:nvSpPr>
        <p:spPr/>
        <p:txBody>
          <a:bodyPr vert="horz" lIns="91440" tIns="45720" rIns="91440" bIns="45720" rtlCol="0" anchor="b">
            <a:normAutofit/>
          </a:bodyPr>
          <a:lstStyle/>
          <a:p>
            <a:r>
              <a:rPr lang="en-US" dirty="0"/>
              <a:t>Understand Investigation, slide 2</a:t>
            </a:r>
          </a:p>
        </p:txBody>
      </p:sp>
      <p:sp>
        <p:nvSpPr>
          <p:cNvPr id="2" name="Content Placeholder 1"/>
          <p:cNvSpPr>
            <a:spLocks noGrp="1"/>
          </p:cNvSpPr>
          <p:nvPr>
            <p:ph sz="quarter" idx="11"/>
          </p:nvPr>
        </p:nvSpPr>
        <p:spPr>
          <a:xfrm>
            <a:off x="214541" y="1704975"/>
            <a:ext cx="10924717" cy="5153025"/>
          </a:xfrm>
        </p:spPr>
        <p:txBody>
          <a:bodyPr>
            <a:normAutofit/>
          </a:bodyPr>
          <a:lstStyle/>
          <a:p>
            <a:pPr>
              <a:buFont typeface="+mj-lt"/>
              <a:buAutoNum type="arabicPeriod" startAt="2"/>
            </a:pPr>
            <a:r>
              <a:rPr lang="en-US" dirty="0"/>
              <a:t>You will now investigate three strategies to reduce plastic waste. You can divide your group into three smaller teams and each team can investigate one, or create stations and rotate, or just choose one strategy to investigate. </a:t>
            </a:r>
          </a:p>
          <a:p>
            <a:pPr lvl="1"/>
            <a:endParaRPr lang="en-US" dirty="0"/>
          </a:p>
        </p:txBody>
      </p:sp>
      <p:sp>
        <p:nvSpPr>
          <p:cNvPr id="13" name="Content Placeholder 1"/>
          <p:cNvSpPr txBox="1">
            <a:spLocks/>
          </p:cNvSpPr>
          <p:nvPr/>
        </p:nvSpPr>
        <p:spPr>
          <a:xfrm>
            <a:off x="609296" y="3103164"/>
            <a:ext cx="9472885" cy="3225445"/>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Use less plastic strategy: Identify situations where you could use less plastic. </a:t>
            </a:r>
            <a:r>
              <a:rPr lang="en-US" b="1" dirty="0">
                <a:hlinkClick r:id="rId2"/>
              </a:rPr>
              <a:t>Resource: Plastic Waste Investigation</a:t>
            </a:r>
            <a:r>
              <a:rPr lang="en-US" dirty="0">
                <a:hlinkClick r:id="rId2"/>
              </a:rPr>
              <a:t> </a:t>
            </a:r>
            <a:r>
              <a:rPr lang="en-US" b="1" dirty="0">
                <a:hlinkClick r:id="rId2"/>
              </a:rPr>
              <a:t>Worksheet</a:t>
            </a:r>
            <a:endParaRPr lang="en-US" b="1" dirty="0"/>
          </a:p>
          <a:p>
            <a:pPr lvl="1"/>
            <a:r>
              <a:rPr lang="en-US" dirty="0"/>
              <a:t>Throw away less plastic strategy: Repurpose previously used plastic. </a:t>
            </a:r>
            <a:r>
              <a:rPr lang="en-US" b="1" dirty="0">
                <a:hlinkClick r:id="rId2"/>
              </a:rPr>
              <a:t>Resource:</a:t>
            </a:r>
            <a:r>
              <a:rPr lang="en-US" dirty="0">
                <a:hlinkClick r:id="rId2"/>
              </a:rPr>
              <a:t> </a:t>
            </a:r>
            <a:r>
              <a:rPr lang="en-US" b="1" dirty="0">
                <a:hlinkClick r:id="rId2"/>
              </a:rPr>
              <a:t>Plastic Waste Makerspace Activity slides</a:t>
            </a:r>
            <a:endParaRPr lang="en-US" b="1" dirty="0"/>
          </a:p>
          <a:p>
            <a:pPr lvl="1"/>
            <a:r>
              <a:rPr lang="en-US" dirty="0"/>
              <a:t>Make plastic less harmful to the environment strategy: Create a new type of biodegradable plastic. </a:t>
            </a:r>
            <a:r>
              <a:rPr lang="en-US" b="1" dirty="0">
                <a:hlinkClick r:id="rId2"/>
              </a:rPr>
              <a:t>Resource: Bioplastic Engineering Activity slides</a:t>
            </a:r>
            <a:endParaRPr lang="en-US" dirty="0"/>
          </a:p>
          <a:p>
            <a:pPr lvl="1"/>
            <a:endParaRPr lang="en-US" dirty="0"/>
          </a:p>
          <a:p>
            <a:pPr lvl="1"/>
            <a:endParaRPr lang="en-US" dirty="0"/>
          </a:p>
        </p:txBody>
      </p:sp>
      <p:pic>
        <p:nvPicPr>
          <p:cNvPr id="26625" name="Picture 1">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3248" y="3554503"/>
            <a:ext cx="1593603" cy="1915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101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7CEF4-BBAA-4F0E-0247-D077E6563F33}"/>
              </a:ext>
            </a:extLst>
          </p:cNvPr>
          <p:cNvSpPr>
            <a:spLocks noGrp="1"/>
          </p:cNvSpPr>
          <p:nvPr>
            <p:ph type="title"/>
          </p:nvPr>
        </p:nvSpPr>
        <p:spPr>
          <a:xfrm>
            <a:off x="2029527" y="323849"/>
            <a:ext cx="9952923" cy="749731"/>
          </a:xfrm>
        </p:spPr>
        <p:txBody>
          <a:bodyPr vert="horz" lIns="91440" tIns="45720" rIns="91440" bIns="45720" rtlCol="0" anchor="b">
            <a:normAutofit/>
          </a:bodyPr>
          <a:lstStyle/>
          <a:p>
            <a:r>
              <a:rPr lang="en-US" dirty="0"/>
              <a:t>Understand Investigation, slide 3</a:t>
            </a:r>
          </a:p>
        </p:txBody>
      </p:sp>
      <p:sp>
        <p:nvSpPr>
          <p:cNvPr id="2" name="Content Placeholder 1"/>
          <p:cNvSpPr>
            <a:spLocks noGrp="1"/>
          </p:cNvSpPr>
          <p:nvPr>
            <p:ph sz="quarter" idx="11"/>
          </p:nvPr>
        </p:nvSpPr>
        <p:spPr/>
        <p:txBody>
          <a:bodyPr/>
          <a:lstStyle/>
          <a:p>
            <a:pPr lvl="0">
              <a:buFont typeface="+mj-lt"/>
              <a:buAutoNum type="arabicPeriod" startAt="3"/>
            </a:pPr>
            <a:r>
              <a:rPr lang="en-US" dirty="0"/>
              <a:t>Come back together and discuss with a partner: What do you think are the advantages or disadvantages of each strategy? </a:t>
            </a:r>
          </a:p>
          <a:p>
            <a:pPr lvl="0">
              <a:buAutoNum type="arabicPeriod" startAt="3"/>
            </a:pPr>
            <a:r>
              <a:rPr lang="en-US" dirty="0"/>
              <a:t>With your partner, pick one piece of plastic waste you have noticed in the past. Choose the strategy you think might work best to reduce this plastic waste.</a:t>
            </a:r>
          </a:p>
          <a:p>
            <a:pPr lvl="0">
              <a:buAutoNum type="arabicPeriod" startAt="3"/>
            </a:pPr>
            <a:r>
              <a:rPr lang="en-US" dirty="0"/>
              <a:t>Discuss as a group:</a:t>
            </a:r>
          </a:p>
          <a:p>
            <a:pPr lvl="1"/>
            <a:r>
              <a:rPr lang="en-US" dirty="0"/>
              <a:t>Which strategies for creating less plastic waste would be best to use in your community?</a:t>
            </a:r>
          </a:p>
          <a:p>
            <a:pPr lvl="1"/>
            <a:r>
              <a:rPr lang="en-US" dirty="0"/>
              <a:t>How could you share these strategies with your community?</a:t>
            </a:r>
          </a:p>
          <a:p>
            <a:pPr lvl="1"/>
            <a:r>
              <a:rPr lang="en-US" dirty="0"/>
              <a:t>Is there one strategy that you could start using on your own right now?</a:t>
            </a:r>
          </a:p>
          <a:p>
            <a:pPr lvl="0">
              <a:buAutoNum type="arabicPeriod" startAt="3"/>
            </a:pPr>
            <a:endParaRPr lang="en-US" dirty="0"/>
          </a:p>
          <a:p>
            <a:pPr>
              <a:buAutoNum type="arabicPeriod" startAt="3"/>
            </a:pPr>
            <a:endParaRPr lang="en-US" dirty="0"/>
          </a:p>
        </p:txBody>
      </p:sp>
    </p:spTree>
    <p:extLst>
      <p:ext uri="{BB962C8B-B14F-4D97-AF65-F5344CB8AC3E}">
        <p14:creationId xmlns:p14="http://schemas.microsoft.com/office/powerpoint/2010/main" val="755838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027541-FA84-D61F-3290-BE39B79ECE69}"/>
              </a:ext>
            </a:extLst>
          </p:cNvPr>
          <p:cNvSpPr>
            <a:spLocks noGrp="1"/>
          </p:cNvSpPr>
          <p:nvPr>
            <p:ph type="title"/>
          </p:nvPr>
        </p:nvSpPr>
        <p:spPr/>
        <p:txBody>
          <a:bodyPr vert="horz" lIns="91440" tIns="45720" rIns="91440" bIns="45720" rtlCol="0" anchor="b">
            <a:normAutofit/>
          </a:bodyPr>
          <a:lstStyle/>
          <a:p>
            <a:r>
              <a:rPr lang="en-US" sz="4000" dirty="0"/>
              <a:t>Understand Research Extension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527526" y="1292753"/>
            <a:ext cx="7221166" cy="851099"/>
          </a:xfrm>
        </p:spPr>
        <p:txBody>
          <a:bodyPr/>
          <a:lstStyle/>
          <a:p>
            <a:r>
              <a:rPr lang="en-US" dirty="0"/>
              <a:t>Research More! </a:t>
            </a:r>
          </a:p>
        </p:txBody>
      </p:sp>
      <p:sp>
        <p:nvSpPr>
          <p:cNvPr id="2" name="Content Placeholder 1"/>
          <p:cNvSpPr>
            <a:spLocks noGrp="1"/>
          </p:cNvSpPr>
          <p:nvPr>
            <p:ph sz="quarter" idx="11"/>
          </p:nvPr>
        </p:nvSpPr>
        <p:spPr>
          <a:xfrm>
            <a:off x="527526" y="1828800"/>
            <a:ext cx="10924717" cy="4542280"/>
          </a:xfrm>
        </p:spPr>
        <p:txBody>
          <a:bodyPr/>
          <a:lstStyle/>
          <a:p>
            <a:pPr lvl="0"/>
            <a:r>
              <a:rPr lang="en-US" dirty="0"/>
              <a:t>Examine the results of your plastic waste investigation on your Plastic Waste Investigation Worksheet. If you did not complete the investigation, do so now. </a:t>
            </a:r>
          </a:p>
          <a:p>
            <a:pPr lvl="0"/>
            <a:r>
              <a:rPr lang="en-US" dirty="0"/>
              <a:t>Calculate how much plastic you waste over time and record your answer.</a:t>
            </a:r>
          </a:p>
          <a:p>
            <a:pPr lvl="1"/>
            <a:r>
              <a:rPr lang="en-US" dirty="0"/>
              <a:t>Count the number of pieces of plastic waste you threw away (this was recorded in the </a:t>
            </a:r>
            <a:r>
              <a:rPr lang="en-US" i="1" dirty="0"/>
              <a:t>Amount of Plastic </a:t>
            </a:r>
            <a:r>
              <a:rPr lang="en-US" dirty="0"/>
              <a:t>column on the worksheet). </a:t>
            </a:r>
          </a:p>
          <a:p>
            <a:pPr lvl="1"/>
            <a:r>
              <a:rPr lang="en-US" dirty="0"/>
              <a:t>Depending on how long you collected plastic, multiply that number to figure out how much plastic you use in a year and record your answer.</a:t>
            </a:r>
          </a:p>
          <a:p>
            <a:endParaRPr lang="en-US" dirty="0"/>
          </a:p>
        </p:txBody>
      </p:sp>
      <p:sp>
        <p:nvSpPr>
          <p:cNvPr id="6" name="Rectangle 5"/>
          <p:cNvSpPr/>
          <p:nvPr/>
        </p:nvSpPr>
        <p:spPr>
          <a:xfrm>
            <a:off x="646932" y="4873853"/>
            <a:ext cx="10685904" cy="1354217"/>
          </a:xfrm>
          <a:prstGeom prst="rect">
            <a:avLst/>
          </a:prstGeom>
          <a:ln>
            <a:solidFill>
              <a:schemeClr val="tx1"/>
            </a:solidFill>
          </a:ln>
        </p:spPr>
        <p:txBody>
          <a:bodyPr wrap="square">
            <a:spAutoFit/>
          </a:bodyPr>
          <a:lstStyle/>
          <a:p>
            <a:pPr>
              <a:spcBef>
                <a:spcPts val="1200"/>
              </a:spcBef>
              <a:spcAft>
                <a:spcPts val="1200"/>
              </a:spcAft>
            </a:pPr>
            <a:r>
              <a:rPr lang="en-US" sz="2400" dirty="0">
                <a:latin typeface="Calibri" charset="0"/>
                <a:ea typeface="Aptos" charset="0"/>
                <a:cs typeface="Calibri" charset="0"/>
              </a:rPr>
              <a:t>For example, if you collected plastic for: </a:t>
            </a:r>
            <a:endParaRPr lang="en-US" sz="2400" dirty="0">
              <a:latin typeface="Aptos" charset="0"/>
              <a:ea typeface="Aptos" charset="0"/>
              <a:cs typeface="Times New Roman" charset="0"/>
            </a:endParaRPr>
          </a:p>
          <a:p>
            <a:r>
              <a:rPr lang="en-US" sz="2400" dirty="0">
                <a:latin typeface="Calibri" charset="0"/>
                <a:ea typeface="Aptos" charset="0"/>
                <a:cs typeface="Calibri" charset="0"/>
              </a:rPr>
              <a:t>• One day, multiply the amount of plastic you use in a day by 365 days in a year </a:t>
            </a:r>
          </a:p>
          <a:p>
            <a:r>
              <a:rPr lang="en-US" sz="2400" dirty="0">
                <a:latin typeface="Calibri" charset="0"/>
                <a:ea typeface="Aptos" charset="0"/>
                <a:cs typeface="Calibri" charset="0"/>
              </a:rPr>
              <a:t>• One week, multiply the amount of plastic you used in a week by 52 weeks in a year</a:t>
            </a:r>
            <a:r>
              <a:rPr lang="en-US" sz="2400" dirty="0"/>
              <a:t> </a:t>
            </a:r>
          </a:p>
        </p:txBody>
      </p:sp>
    </p:spTree>
    <p:extLst>
      <p:ext uri="{BB962C8B-B14F-4D97-AF65-F5344CB8AC3E}">
        <p14:creationId xmlns:p14="http://schemas.microsoft.com/office/powerpoint/2010/main" val="322584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FEAB3-0DDD-5D12-B028-7836DDA667C4}"/>
              </a:ext>
            </a:extLst>
          </p:cNvPr>
          <p:cNvSpPr>
            <a:spLocks noGrp="1"/>
          </p:cNvSpPr>
          <p:nvPr>
            <p:ph type="title"/>
          </p:nvPr>
        </p:nvSpPr>
        <p:spPr>
          <a:xfrm>
            <a:off x="527525" y="342900"/>
            <a:ext cx="10086975" cy="772270"/>
          </a:xfrm>
        </p:spPr>
        <p:txBody>
          <a:bodyPr vert="horz" lIns="91440" tIns="45720" rIns="91440" bIns="45720" rtlCol="0" anchor="b">
            <a:noAutofit/>
          </a:bodyPr>
          <a:lstStyle/>
          <a:p>
            <a:r>
              <a:rPr lang="en-US" sz="3600" dirty="0"/>
              <a:t>Understand Research Extension, slide 2</a:t>
            </a:r>
          </a:p>
        </p:txBody>
      </p:sp>
      <p:sp>
        <p:nvSpPr>
          <p:cNvPr id="2" name="Content Placeholder 1"/>
          <p:cNvSpPr>
            <a:spLocks noGrp="1"/>
          </p:cNvSpPr>
          <p:nvPr>
            <p:ph sz="quarter" idx="11"/>
          </p:nvPr>
        </p:nvSpPr>
        <p:spPr/>
        <p:txBody>
          <a:bodyPr>
            <a:normAutofit/>
          </a:bodyPr>
          <a:lstStyle/>
          <a:p>
            <a:pPr lvl="0">
              <a:buFont typeface="+mj-lt"/>
              <a:buAutoNum type="arabicPeriod" startAt="3"/>
            </a:pPr>
            <a:r>
              <a:rPr lang="en-US" dirty="0"/>
              <a:t>Take your answer and imagine yourself at age 70. How much plastic waste will you have made by then, if you continue making the same amount? To find out, figure out how many years between your current age and age 70. Then multiply this number by the number of pieces of plastic you use a year.</a:t>
            </a:r>
          </a:p>
          <a:p>
            <a:pPr lvl="0">
              <a:buFont typeface="+mj-lt"/>
              <a:buAutoNum type="arabicPeriod" startAt="3"/>
            </a:pPr>
            <a:endParaRPr lang="en-US" dirty="0"/>
          </a:p>
          <a:p>
            <a:pPr lvl="0">
              <a:buAutoNum type="arabicPeriod" startAt="3"/>
            </a:pPr>
            <a:r>
              <a:rPr lang="en-US" dirty="0"/>
              <a:t>Discuss, write, draw or act out your answers to the following questions. Share your reflection with your group. </a:t>
            </a:r>
          </a:p>
          <a:p>
            <a:pPr lvl="1"/>
            <a:r>
              <a:rPr lang="en-US" dirty="0"/>
              <a:t>Do you think people in your community understand how much plastic many people are using?</a:t>
            </a:r>
          </a:p>
          <a:p>
            <a:pPr lvl="1"/>
            <a:r>
              <a:rPr lang="en-US" dirty="0"/>
              <a:t>How do you think you could share what you have learned?</a:t>
            </a:r>
          </a:p>
          <a:p>
            <a:pPr>
              <a:buAutoNum type="arabicPeriod" startAt="3"/>
            </a:pPr>
            <a:endParaRPr lang="en-US" dirty="0"/>
          </a:p>
        </p:txBody>
      </p:sp>
    </p:spTree>
    <p:extLst>
      <p:ext uri="{BB962C8B-B14F-4D97-AF65-F5344CB8AC3E}">
        <p14:creationId xmlns:p14="http://schemas.microsoft.com/office/powerpoint/2010/main" val="227199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AEAF22-F5F1-0E0E-1116-D3D71A871A73}"/>
              </a:ext>
            </a:extLst>
          </p:cNvPr>
          <p:cNvSpPr>
            <a:spLocks noGrp="1"/>
          </p:cNvSpPr>
          <p:nvPr>
            <p:ph type="title"/>
          </p:nvPr>
        </p:nvSpPr>
        <p:spPr>
          <a:xfrm>
            <a:off x="527526" y="342900"/>
            <a:ext cx="9988074" cy="772270"/>
          </a:xfrm>
        </p:spPr>
        <p:txBody>
          <a:bodyPr vert="horz" lIns="91440" tIns="45720" rIns="91440" bIns="45720" rtlCol="0" anchor="b">
            <a:normAutofit/>
          </a:bodyPr>
          <a:lstStyle/>
          <a:p>
            <a:r>
              <a:rPr lang="en-US" sz="3600" dirty="0"/>
              <a:t>Understand Research Extension, slide 3</a:t>
            </a:r>
          </a:p>
        </p:txBody>
      </p:sp>
      <p:sp>
        <p:nvSpPr>
          <p:cNvPr id="2" name="Content Placeholder 1"/>
          <p:cNvSpPr>
            <a:spLocks noGrp="1"/>
          </p:cNvSpPr>
          <p:nvPr>
            <p:ph sz="quarter" idx="11"/>
          </p:nvPr>
        </p:nvSpPr>
        <p:spPr>
          <a:xfrm>
            <a:off x="527526" y="1781175"/>
            <a:ext cx="5844699" cy="4542280"/>
          </a:xfrm>
        </p:spPr>
        <p:txBody>
          <a:bodyPr>
            <a:normAutofit/>
          </a:bodyPr>
          <a:lstStyle/>
          <a:p>
            <a:pPr lvl="0">
              <a:buFont typeface="+mj-lt"/>
              <a:buAutoNum type="arabicPeriod" startAt="5"/>
            </a:pPr>
            <a:r>
              <a:rPr lang="en-US" sz="2800" dirty="0"/>
              <a:t>Discuss as a group:</a:t>
            </a:r>
          </a:p>
          <a:p>
            <a:pPr lvl="0">
              <a:buFont typeface="+mj-lt"/>
              <a:buAutoNum type="arabicPeriod" startAt="5"/>
            </a:pPr>
            <a:endParaRPr lang="en-US" sz="2800" dirty="0"/>
          </a:p>
          <a:p>
            <a:pPr lvl="1"/>
            <a:r>
              <a:rPr lang="en-US" sz="2800" dirty="0"/>
              <a:t>What steps can you take to educate your community about the plastic waste they create? </a:t>
            </a:r>
          </a:p>
          <a:p>
            <a:pPr lvl="1"/>
            <a:endParaRPr lang="en-US" sz="2800" dirty="0"/>
          </a:p>
          <a:p>
            <a:pPr lvl="1"/>
            <a:r>
              <a:rPr lang="en-US" sz="2800" dirty="0"/>
              <a:t>How can you gather community support for implementing a strategy to reduce plastic waste?</a:t>
            </a:r>
          </a:p>
          <a:p>
            <a:pPr>
              <a:buAutoNum type="arabicPeriod" startAt="5"/>
            </a:pPr>
            <a:endParaRPr lang="en-US" dirty="0"/>
          </a:p>
        </p:txBody>
      </p:sp>
      <p:pic>
        <p:nvPicPr>
          <p:cNvPr id="4" name="Picture 3" descr="Large amount of compressed plastic bottles.">
            <a:extLst>
              <a:ext uri="{FF2B5EF4-FFF2-40B4-BE49-F238E27FC236}">
                <a16:creationId xmlns:a16="http://schemas.microsoft.com/office/drawing/2014/main" id="{AE8DC6C5-749A-408D-EB02-557163BDD5E8}"/>
              </a:ext>
            </a:extLst>
          </p:cNvPr>
          <p:cNvPicPr>
            <a:picLocks noChangeAspect="1"/>
          </p:cNvPicPr>
          <p:nvPr/>
        </p:nvPicPr>
        <p:blipFill>
          <a:blip r:embed="rId2"/>
          <a:stretch>
            <a:fillRect/>
          </a:stretch>
        </p:blipFill>
        <p:spPr>
          <a:xfrm>
            <a:off x="6463862" y="2193013"/>
            <a:ext cx="5457054" cy="3624461"/>
          </a:xfrm>
          <a:prstGeom prst="rect">
            <a:avLst/>
          </a:prstGeom>
          <a:ln w="57150">
            <a:solidFill>
              <a:srgbClr val="E60BAC"/>
            </a:solidFill>
          </a:ln>
        </p:spPr>
      </p:pic>
    </p:spTree>
    <p:extLst>
      <p:ext uri="{BB962C8B-B14F-4D97-AF65-F5344CB8AC3E}">
        <p14:creationId xmlns:p14="http://schemas.microsoft.com/office/powerpoint/2010/main" val="976409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6A3A7-54A8-18E5-64EC-E699EBDF0191}"/>
              </a:ext>
            </a:extLst>
          </p:cNvPr>
          <p:cNvSpPr>
            <a:spLocks noGrp="1"/>
          </p:cNvSpPr>
          <p:nvPr>
            <p:ph type="title"/>
          </p:nvPr>
        </p:nvSpPr>
        <p:spPr/>
        <p:txBody>
          <a:bodyPr/>
          <a:lstStyle/>
          <a:p>
            <a:r>
              <a:rPr lang="en-US" dirty="0"/>
              <a:t>Glossary</a:t>
            </a:r>
          </a:p>
        </p:txBody>
      </p:sp>
      <p:sp>
        <p:nvSpPr>
          <p:cNvPr id="3" name="Text Placeholder 2">
            <a:extLst>
              <a:ext uri="{FF2B5EF4-FFF2-40B4-BE49-F238E27FC236}">
                <a16:creationId xmlns:a16="http://schemas.microsoft.com/office/drawing/2014/main" id="{9AB7BDE9-144E-3B9F-DBEB-28BDB3418C84}"/>
              </a:ext>
            </a:extLst>
          </p:cNvPr>
          <p:cNvSpPr>
            <a:spLocks noGrp="1"/>
          </p:cNvSpPr>
          <p:nvPr>
            <p:ph type="body" sz="quarter" idx="10"/>
          </p:nvPr>
        </p:nvSpPr>
        <p:spPr/>
        <p:txBody>
          <a:bodyPr/>
          <a:lstStyle/>
          <a:p>
            <a:pPr>
              <a:spcBef>
                <a:spcPts val="1800"/>
              </a:spcBef>
              <a:spcAft>
                <a:spcPts val="1800"/>
              </a:spcAft>
            </a:pPr>
            <a:r>
              <a:rPr lang="en-US" sz="2400" b="1" dirty="0">
                <a:effectLst/>
                <a:ea typeface="Aptos" panose="020B0004020202020204" pitchFamily="34" charset="0"/>
                <a:cs typeface="Times New Roman" panose="02020603050405020304" pitchFamily="18" charset="0"/>
              </a:rPr>
              <a:t>Environment: </a:t>
            </a:r>
            <a:r>
              <a:rPr lang="en-US" sz="2400" dirty="0">
                <a:effectLst/>
                <a:ea typeface="Aptos" panose="020B0004020202020204" pitchFamily="34" charset="0"/>
                <a:cs typeface="Times New Roman" panose="02020603050405020304" pitchFamily="18" charset="0"/>
              </a:rPr>
              <a:t>The conditions and things that surround us</a:t>
            </a:r>
          </a:p>
          <a:p>
            <a:pPr marL="0" marR="0">
              <a:spcBef>
                <a:spcPts val="1800"/>
              </a:spcBef>
              <a:spcAft>
                <a:spcPts val="1800"/>
              </a:spcAft>
            </a:pPr>
            <a:r>
              <a:rPr lang="en-US" sz="2400" b="1" dirty="0">
                <a:effectLst/>
                <a:ea typeface="Aptos" panose="020B0004020202020204" pitchFamily="34" charset="0"/>
                <a:cs typeface="Times New Roman" panose="02020603050405020304" pitchFamily="18" charset="0"/>
              </a:rPr>
              <a:t>Microplastics: </a:t>
            </a:r>
            <a:r>
              <a:rPr lang="en-US" sz="2400" dirty="0">
                <a:effectLst/>
                <a:ea typeface="Aptos" panose="020B0004020202020204" pitchFamily="34" charset="0"/>
                <a:cs typeface="Times New Roman" panose="02020603050405020304" pitchFamily="18" charset="0"/>
              </a:rPr>
              <a:t>Very small pieces of plastic</a:t>
            </a:r>
          </a:p>
          <a:p>
            <a:pPr marL="0" marR="0">
              <a:spcBef>
                <a:spcPts val="1800"/>
              </a:spcBef>
              <a:spcAft>
                <a:spcPts val="1800"/>
              </a:spcAft>
            </a:pPr>
            <a:r>
              <a:rPr lang="en-US" sz="2400" b="1" dirty="0">
                <a:effectLst/>
                <a:ea typeface="Aptos" panose="020B0004020202020204" pitchFamily="34" charset="0"/>
                <a:cs typeface="Times New Roman" panose="02020603050405020304" pitchFamily="18" charset="0"/>
              </a:rPr>
              <a:t>Waste:</a:t>
            </a:r>
            <a:r>
              <a:rPr lang="en-US" sz="2400" dirty="0">
                <a:effectLst/>
                <a:ea typeface="Aptos" panose="020B0004020202020204" pitchFamily="34" charset="0"/>
                <a:cs typeface="Times New Roman" panose="02020603050405020304" pitchFamily="18" charset="0"/>
              </a:rPr>
              <a:t> Materials we throw away or get rid of</a:t>
            </a:r>
          </a:p>
          <a:p>
            <a:endParaRPr lang="en-US" dirty="0"/>
          </a:p>
        </p:txBody>
      </p:sp>
    </p:spTree>
    <p:extLst>
      <p:ext uri="{BB962C8B-B14F-4D97-AF65-F5344CB8AC3E}">
        <p14:creationId xmlns:p14="http://schemas.microsoft.com/office/powerpoint/2010/main" val="2473017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Lesson Overview:</a:t>
            </a:r>
          </a:p>
        </p:txBody>
      </p:sp>
      <p:sp>
        <p:nvSpPr>
          <p:cNvPr id="3" name="Text Placeholder 2"/>
          <p:cNvSpPr>
            <a:spLocks noGrp="1"/>
          </p:cNvSpPr>
          <p:nvPr>
            <p:ph type="body" sz="quarter" idx="10"/>
          </p:nvPr>
        </p:nvSpPr>
        <p:spPr>
          <a:xfrm>
            <a:off x="515569" y="1195499"/>
            <a:ext cx="11493551" cy="861646"/>
          </a:xfrm>
        </p:spPr>
        <p:txBody>
          <a:bodyPr/>
          <a:lstStyle/>
          <a:p>
            <a:r>
              <a:rPr lang="en-US" b="1" dirty="0"/>
              <a:t>Essential Understanding: </a:t>
            </a:r>
            <a:r>
              <a:rPr lang="en-US" dirty="0"/>
              <a:t>The environment affects people’s health. Each person can take action to improve the health of people and the environment.</a:t>
            </a:r>
          </a:p>
        </p:txBody>
      </p:sp>
      <p:sp>
        <p:nvSpPr>
          <p:cNvPr id="4" name="Text Placeholder 3"/>
          <p:cNvSpPr>
            <a:spLocks noGrp="1"/>
          </p:cNvSpPr>
          <p:nvPr>
            <p:ph type="body" sz="quarter" idx="11"/>
          </p:nvPr>
        </p:nvSpPr>
        <p:spPr>
          <a:xfrm>
            <a:off x="733505" y="4650240"/>
            <a:ext cx="2824702" cy="560223"/>
          </a:xfrm>
        </p:spPr>
        <p:txBody>
          <a:bodyPr/>
          <a:lstStyle/>
          <a:p>
            <a:pPr>
              <a:lnSpc>
                <a:spcPct val="100000"/>
              </a:lnSpc>
            </a:pPr>
            <a:r>
              <a:rPr lang="en-US" b="1" dirty="0"/>
              <a:t>Discover: </a:t>
            </a:r>
            <a:r>
              <a:rPr lang="en-US" dirty="0"/>
              <a:t>How do environmental problems affect the health of my community? </a:t>
            </a:r>
          </a:p>
        </p:txBody>
      </p:sp>
      <p:sp>
        <p:nvSpPr>
          <p:cNvPr id="5" name="Text Placeholder 4"/>
          <p:cNvSpPr>
            <a:spLocks noGrp="1"/>
          </p:cNvSpPr>
          <p:nvPr>
            <p:ph type="body" sz="quarter" idx="26"/>
          </p:nvPr>
        </p:nvSpPr>
        <p:spPr>
          <a:xfrm>
            <a:off x="4849993" y="4650240"/>
            <a:ext cx="2824702" cy="560223"/>
          </a:xfrm>
        </p:spPr>
        <p:txBody>
          <a:bodyPr/>
          <a:lstStyle/>
          <a:p>
            <a:pPr>
              <a:lnSpc>
                <a:spcPct val="100000"/>
              </a:lnSpc>
            </a:pPr>
            <a:r>
              <a:rPr lang="en-US" b="1" dirty="0"/>
              <a:t>Understand: </a:t>
            </a:r>
            <a:r>
              <a:rPr lang="en-US" dirty="0"/>
              <a:t>How can we find solutions for plastic waste? </a:t>
            </a:r>
          </a:p>
        </p:txBody>
      </p:sp>
      <p:sp>
        <p:nvSpPr>
          <p:cNvPr id="6" name="Text Placeholder 5"/>
          <p:cNvSpPr>
            <a:spLocks noGrp="1"/>
          </p:cNvSpPr>
          <p:nvPr>
            <p:ph type="body" sz="quarter" idx="27"/>
          </p:nvPr>
        </p:nvSpPr>
        <p:spPr>
          <a:xfrm>
            <a:off x="8966481" y="4650240"/>
            <a:ext cx="2824702" cy="560223"/>
          </a:xfrm>
        </p:spPr>
        <p:txBody>
          <a:bodyPr/>
          <a:lstStyle/>
          <a:p>
            <a:pPr>
              <a:lnSpc>
                <a:spcPct val="100000"/>
              </a:lnSpc>
            </a:pPr>
            <a:r>
              <a:rPr lang="en-US" b="1" dirty="0"/>
              <a:t>Act: </a:t>
            </a:r>
            <a:r>
              <a:rPr lang="en-US" dirty="0"/>
              <a:t>How will we act to improve our environmental health? </a:t>
            </a:r>
          </a:p>
        </p:txBody>
      </p:sp>
    </p:spTree>
    <p:extLst>
      <p:ext uri="{BB962C8B-B14F-4D97-AF65-F5344CB8AC3E}">
        <p14:creationId xmlns:p14="http://schemas.microsoft.com/office/powerpoint/2010/main" val="73394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solidFill>
                  <a:srgbClr val="000000"/>
                </a:solidFill>
              </a:rPr>
              <a:t>Good Health and the Environment </a:t>
            </a:r>
            <a:br>
              <a:rPr lang="en-US" dirty="0"/>
            </a:br>
            <a:r>
              <a:rPr lang="en-US" dirty="0"/>
              <a:t>Understand</a:t>
            </a:r>
          </a:p>
        </p:txBody>
      </p:sp>
      <p:sp>
        <p:nvSpPr>
          <p:cNvPr id="3" name="Subtitle 2"/>
          <p:cNvSpPr>
            <a:spLocks noGrp="1"/>
          </p:cNvSpPr>
          <p:nvPr>
            <p:ph type="subTitle" idx="1"/>
          </p:nvPr>
        </p:nvSpPr>
        <p:spPr>
          <a:xfrm>
            <a:off x="2937389" y="4327244"/>
            <a:ext cx="8356253" cy="607910"/>
          </a:xfrm>
        </p:spPr>
        <p:txBody>
          <a:bodyPr/>
          <a:lstStyle/>
          <a:p>
            <a:r>
              <a:rPr lang="en-US"/>
              <a:t>How can we find solutions for plastic waste?</a:t>
            </a:r>
          </a:p>
          <a:p>
            <a:endParaRPr lang="en-US" dirty="0"/>
          </a:p>
        </p:txBody>
      </p:sp>
    </p:spTree>
    <p:extLst>
      <p:ext uri="{BB962C8B-B14F-4D97-AF65-F5344CB8AC3E}">
        <p14:creationId xmlns:p14="http://schemas.microsoft.com/office/powerpoint/2010/main" val="977195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3E910-9F36-B5E2-7563-ADA4FCFFB434}"/>
              </a:ext>
            </a:extLst>
          </p:cNvPr>
          <p:cNvSpPr>
            <a:spLocks noGrp="1"/>
          </p:cNvSpPr>
          <p:nvPr>
            <p:ph type="title"/>
          </p:nvPr>
        </p:nvSpPr>
        <p:spPr/>
        <p:txBody>
          <a:bodyPr/>
          <a:lstStyle/>
          <a:p>
            <a:r>
              <a:rPr lang="en-US" dirty="0"/>
              <a:t>Understand Overview</a:t>
            </a:r>
          </a:p>
        </p:txBody>
      </p:sp>
      <p:sp>
        <p:nvSpPr>
          <p:cNvPr id="3" name="Subtitle 2">
            <a:extLst>
              <a:ext uri="{FF2B5EF4-FFF2-40B4-BE49-F238E27FC236}">
                <a16:creationId xmlns:a16="http://schemas.microsoft.com/office/drawing/2014/main" id="{7EC61346-F738-FFBA-CDEE-E79B6688D2B5}"/>
              </a:ext>
            </a:extLst>
          </p:cNvPr>
          <p:cNvSpPr>
            <a:spLocks noGrp="1"/>
          </p:cNvSpPr>
          <p:nvPr>
            <p:ph type="subTitle" idx="1"/>
          </p:nvPr>
        </p:nvSpPr>
        <p:spPr/>
        <p:txBody>
          <a:bodyPr/>
          <a:lstStyle/>
          <a:p>
            <a:r>
              <a:rPr lang="en-US" dirty="0"/>
              <a:t>Learning Objective: </a:t>
            </a:r>
          </a:p>
          <a:p>
            <a:r>
              <a:rPr lang="en-US" sz="2800" b="0" dirty="0"/>
              <a:t>We will be able to analyze the scope of the plastic waste problem and identify actionable solutions for our own community through research and engineering activities.</a:t>
            </a:r>
          </a:p>
        </p:txBody>
      </p:sp>
      <p:sp>
        <p:nvSpPr>
          <p:cNvPr id="2" name="Content Placeholder 1">
            <a:extLst>
              <a:ext uri="{FF2B5EF4-FFF2-40B4-BE49-F238E27FC236}">
                <a16:creationId xmlns:a16="http://schemas.microsoft.com/office/drawing/2014/main" id="{FA4AEFB5-D794-A465-101C-EBE3917F395B}"/>
              </a:ext>
            </a:extLst>
          </p:cNvPr>
          <p:cNvSpPr>
            <a:spLocks noGrp="1"/>
          </p:cNvSpPr>
          <p:nvPr>
            <p:ph sz="quarter" idx="11"/>
          </p:nvPr>
        </p:nvSpPr>
        <p:spPr/>
        <p:txBody>
          <a:bodyPr>
            <a:normAutofit fontScale="92500" lnSpcReduction="20000"/>
          </a:bodyPr>
          <a:lstStyle/>
          <a:p>
            <a:pPr lvl="0"/>
            <a:r>
              <a:rPr lang="en-US" b="1" dirty="0"/>
              <a:t>Understand Reading (optional):</a:t>
            </a:r>
            <a:r>
              <a:rPr lang="en-US" dirty="0"/>
              <a:t> A 1-page reading on the increase in plastic production, and a community connection activity.</a:t>
            </a:r>
          </a:p>
          <a:p>
            <a:pPr lvl="0"/>
            <a:endParaRPr lang="en-US" dirty="0"/>
          </a:p>
          <a:p>
            <a:pPr lvl="0"/>
            <a:r>
              <a:rPr lang="en-US" b="1" dirty="0"/>
              <a:t>Understand Investigation: </a:t>
            </a:r>
            <a:r>
              <a:rPr lang="en-US" dirty="0"/>
              <a:t>Investigate three strategies for plastic waste management: reducing, upcycling, and creating alternatives such as bioplastic.</a:t>
            </a:r>
          </a:p>
          <a:p>
            <a:pPr lvl="0"/>
            <a:endParaRPr lang="en-US" dirty="0"/>
          </a:p>
          <a:p>
            <a:pPr lvl="0"/>
            <a:r>
              <a:rPr lang="en-US" b="1" dirty="0"/>
              <a:t>Understand Research Extension (optional): </a:t>
            </a:r>
            <a:r>
              <a:rPr lang="en-US" dirty="0"/>
              <a:t>Students can extend their learning by researching health statistics for their local area and creatively communicating those statistics to their community.</a:t>
            </a:r>
          </a:p>
          <a:p>
            <a:endParaRPr lang="en-US" dirty="0"/>
          </a:p>
        </p:txBody>
      </p:sp>
    </p:spTree>
    <p:extLst>
      <p:ext uri="{BB962C8B-B14F-4D97-AF65-F5344CB8AC3E}">
        <p14:creationId xmlns:p14="http://schemas.microsoft.com/office/powerpoint/2010/main" val="3548019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DCA5FE-62A3-C4FC-B8E0-D3C5A4C989DA}"/>
              </a:ext>
              <a:ext uri="{C183D7F6-B498-43B3-948B-1728B52AA6E4}">
                <adec:decorative xmlns:adec="http://schemas.microsoft.com/office/drawing/2017/decorative" val="0"/>
              </a:ext>
            </a:extLst>
          </p:cNvPr>
          <p:cNvSpPr>
            <a:spLocks noGrp="1"/>
          </p:cNvSpPr>
          <p:nvPr>
            <p:ph type="title"/>
          </p:nvPr>
        </p:nvSpPr>
        <p:spPr>
          <a:xfrm>
            <a:off x="3446841" y="9525"/>
            <a:ext cx="5932111" cy="980445"/>
          </a:xfrm>
        </p:spPr>
        <p:txBody>
          <a:bodyPr vert="horz" lIns="91440" tIns="45720" rIns="91440" bIns="45720" rtlCol="0" anchor="b">
            <a:normAutofit/>
          </a:bodyPr>
          <a:lstStyle/>
          <a:p>
            <a:r>
              <a:rPr lang="en-US" dirty="0"/>
              <a:t>Understand Reading</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2802313" y="1395437"/>
            <a:ext cx="7221166" cy="838175"/>
          </a:xfrm>
        </p:spPr>
        <p:txBody>
          <a:bodyPr/>
          <a:lstStyle/>
          <a:p>
            <a:r>
              <a:rPr lang="en-US" dirty="0"/>
              <a:t>The Plastic Waste We Create</a:t>
            </a:r>
          </a:p>
        </p:txBody>
      </p:sp>
      <p:sp>
        <p:nvSpPr>
          <p:cNvPr id="2" name="Content Placeholder 1">
            <a:extLst>
              <a:ext uri="{C183D7F6-B498-43B3-948B-1728B52AA6E4}">
                <adec:decorative xmlns:adec="http://schemas.microsoft.com/office/drawing/2017/decorative" val="0"/>
              </a:ext>
            </a:extLst>
          </p:cNvPr>
          <p:cNvSpPr>
            <a:spLocks noGrp="1"/>
          </p:cNvSpPr>
          <p:nvPr>
            <p:ph sz="quarter" idx="11"/>
          </p:nvPr>
        </p:nvSpPr>
        <p:spPr>
          <a:xfrm>
            <a:off x="633642" y="2326793"/>
            <a:ext cx="6481862" cy="3973444"/>
          </a:xfrm>
        </p:spPr>
        <p:txBody>
          <a:bodyPr/>
          <a:lstStyle/>
          <a:p>
            <a:r>
              <a:rPr lang="en-US" dirty="0"/>
              <a:t>One problem you may have noticed in your community is litter or pollution. People can help the health of the environment by thinking about how we manage the </a:t>
            </a:r>
            <a:r>
              <a:rPr lang="en-US" b="1" dirty="0"/>
              <a:t>waste</a:t>
            </a:r>
            <a:r>
              <a:rPr lang="en-US" dirty="0"/>
              <a:t> we create. Waste is materials that we throw away or get rid of. One waste problem that has changed a lot over the last few decades is plastic.</a:t>
            </a:r>
          </a:p>
        </p:txBody>
      </p:sp>
      <p:pic>
        <p:nvPicPr>
          <p:cNvPr id="4" name="Picture 3" descr="A pile of plastic bottles and other trash floating in dirty water">
            <a:extLst>
              <a:ext uri="{FF2B5EF4-FFF2-40B4-BE49-F238E27FC236}">
                <a16:creationId xmlns:a16="http://schemas.microsoft.com/office/drawing/2014/main" id="{741F8E1C-4584-76EA-41A0-10E8BB3C5627}"/>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208782" y="2371028"/>
            <a:ext cx="4473467" cy="2982311"/>
          </a:xfrm>
          <a:prstGeom prst="rect">
            <a:avLst/>
          </a:prstGeom>
          <a:ln w="57150">
            <a:solidFill>
              <a:srgbClr val="E60BAC"/>
            </a:solidFill>
          </a:ln>
        </p:spPr>
      </p:pic>
    </p:spTree>
    <p:extLst>
      <p:ext uri="{BB962C8B-B14F-4D97-AF65-F5344CB8AC3E}">
        <p14:creationId xmlns:p14="http://schemas.microsoft.com/office/powerpoint/2010/main" val="1033933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1A7CD4-89D2-6052-1A47-0C17EF661FD3}"/>
              </a:ext>
            </a:extLst>
          </p:cNvPr>
          <p:cNvSpPr>
            <a:spLocks noGrp="1"/>
          </p:cNvSpPr>
          <p:nvPr>
            <p:ph type="title"/>
          </p:nvPr>
        </p:nvSpPr>
        <p:spPr>
          <a:xfrm>
            <a:off x="2726114" y="124455"/>
            <a:ext cx="8208586" cy="913770"/>
          </a:xfrm>
        </p:spPr>
        <p:txBody>
          <a:bodyPr vert="horz" lIns="91440" tIns="45720" rIns="91440" bIns="45720" rtlCol="0" anchor="b">
            <a:normAutofit/>
          </a:bodyPr>
          <a:lstStyle/>
          <a:p>
            <a:r>
              <a:rPr lang="en-US" dirty="0"/>
              <a:t>Understand Reading, slide 2</a:t>
            </a:r>
          </a:p>
        </p:txBody>
      </p:sp>
      <p:sp>
        <p:nvSpPr>
          <p:cNvPr id="2" name="Content Placeholder 1"/>
          <p:cNvSpPr>
            <a:spLocks noGrp="1"/>
          </p:cNvSpPr>
          <p:nvPr>
            <p:ph sz="quarter" idx="11"/>
          </p:nvPr>
        </p:nvSpPr>
        <p:spPr>
          <a:xfrm>
            <a:off x="1042758" y="1934305"/>
            <a:ext cx="10515600" cy="760770"/>
          </a:xfrm>
        </p:spPr>
        <p:txBody>
          <a:bodyPr>
            <a:normAutofit fontScale="92500" lnSpcReduction="10000"/>
          </a:bodyPr>
          <a:lstStyle/>
          <a:p>
            <a:r>
              <a:rPr lang="en-US" dirty="0"/>
              <a:t>Examine the graph on how plastic production has changed over time and answer the questions</a:t>
            </a:r>
          </a:p>
        </p:txBody>
      </p:sp>
      <p:sp>
        <p:nvSpPr>
          <p:cNvPr id="9" name="Content Placeholder 1"/>
          <p:cNvSpPr txBox="1">
            <a:spLocks/>
          </p:cNvSpPr>
          <p:nvPr/>
        </p:nvSpPr>
        <p:spPr>
          <a:xfrm>
            <a:off x="449157" y="2871536"/>
            <a:ext cx="6825938" cy="3593433"/>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charset="0"/>
              <a:buChar char="•"/>
            </a:pPr>
            <a:r>
              <a:rPr lang="en-US" dirty="0"/>
              <a:t>Notice: How would you describe the change in plastic production since 1950?</a:t>
            </a:r>
          </a:p>
          <a:p>
            <a:pPr marL="457200" indent="-457200">
              <a:buFont typeface="Arial" charset="0"/>
              <a:buChar char="•"/>
            </a:pPr>
            <a:endParaRPr lang="en-US" dirty="0"/>
          </a:p>
          <a:p>
            <a:pPr marL="457200" indent="-457200">
              <a:buFont typeface="Arial" charset="0"/>
              <a:buChar char="•"/>
            </a:pPr>
            <a:r>
              <a:rPr lang="en-US" dirty="0"/>
              <a:t>Think: What problems do you think this increased use of plastic creates? </a:t>
            </a:r>
          </a:p>
          <a:p>
            <a:pPr marL="457200" indent="-457200">
              <a:buFont typeface="Arial" charset="0"/>
              <a:buChar char="•"/>
            </a:pPr>
            <a:endParaRPr lang="en-US" dirty="0"/>
          </a:p>
          <a:p>
            <a:pPr marL="457200" indent="-457200">
              <a:buFont typeface="Arial" charset="0"/>
              <a:buChar char="•"/>
            </a:pPr>
            <a:r>
              <a:rPr lang="en-US" dirty="0"/>
              <a:t>Wonder: Are there things you think you could do to decrease plastic waste? </a:t>
            </a:r>
          </a:p>
        </p:txBody>
      </p:sp>
      <p:pic>
        <p:nvPicPr>
          <p:cNvPr id="10" name="Picture 9" descr="A line graph showing global plastic production from 1950 to 2015 with year on the x axis and million tonnes on the y axis. The plot is showing exponentially higher millions of tonnes of as time has gone on.  The graph started at nearly 0 in 1950 and ends at nearly 400 million tonnes in 2015."/>
          <p:cNvPicPr/>
          <p:nvPr/>
        </p:nvPicPr>
        <p:blipFill>
          <a:blip r:embed="rId2" cstate="print">
            <a:extLst>
              <a:ext uri="{28A0092B-C50C-407E-A947-70E740481C1C}">
                <a14:useLocalDpi xmlns:a14="http://schemas.microsoft.com/office/drawing/2010/main" val="0"/>
              </a:ext>
            </a:extLst>
          </a:blip>
          <a:stretch>
            <a:fillRect/>
          </a:stretch>
        </p:blipFill>
        <p:spPr>
          <a:xfrm>
            <a:off x="7275095" y="2695074"/>
            <a:ext cx="4427621" cy="3465095"/>
          </a:xfrm>
          <a:prstGeom prst="rect">
            <a:avLst/>
          </a:prstGeom>
        </p:spPr>
      </p:pic>
      <p:pic>
        <p:nvPicPr>
          <p:cNvPr id="4" name="Picture 3">
            <a:extLst>
              <a:ext uri="{FF2B5EF4-FFF2-40B4-BE49-F238E27FC236}">
                <a16:creationId xmlns:a16="http://schemas.microsoft.com/office/drawing/2014/main" id="{932818C3-7337-0A88-F491-15358531DE8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92" y="1637107"/>
            <a:ext cx="1276350" cy="1355166"/>
          </a:xfrm>
          <a:prstGeom prst="rect">
            <a:avLst/>
          </a:prstGeom>
        </p:spPr>
      </p:pic>
    </p:spTree>
    <p:extLst>
      <p:ext uri="{BB962C8B-B14F-4D97-AF65-F5344CB8AC3E}">
        <p14:creationId xmlns:p14="http://schemas.microsoft.com/office/powerpoint/2010/main" val="1654263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326B33-16E7-FBB5-1188-88A36335A781}"/>
              </a:ext>
            </a:extLst>
          </p:cNvPr>
          <p:cNvSpPr>
            <a:spLocks noGrp="1"/>
          </p:cNvSpPr>
          <p:nvPr>
            <p:ph type="title"/>
          </p:nvPr>
        </p:nvSpPr>
        <p:spPr>
          <a:xfrm>
            <a:off x="2802314" y="156516"/>
            <a:ext cx="8065711" cy="894720"/>
          </a:xfrm>
        </p:spPr>
        <p:txBody>
          <a:bodyPr vert="horz" lIns="91440" tIns="45720" rIns="91440" bIns="45720" rtlCol="0" anchor="b">
            <a:normAutofit/>
          </a:bodyPr>
          <a:lstStyle/>
          <a:p>
            <a:r>
              <a:rPr lang="en-US" dirty="0"/>
              <a:t>Understand Reading, slide 3</a:t>
            </a:r>
          </a:p>
        </p:txBody>
      </p:sp>
      <p:sp>
        <p:nvSpPr>
          <p:cNvPr id="2" name="Content Placeholder 1"/>
          <p:cNvSpPr>
            <a:spLocks noGrp="1"/>
          </p:cNvSpPr>
          <p:nvPr>
            <p:ph sz="quarter" idx="11"/>
          </p:nvPr>
        </p:nvSpPr>
        <p:spPr>
          <a:xfrm>
            <a:off x="290741" y="1934304"/>
            <a:ext cx="6976833" cy="4365933"/>
          </a:xfrm>
        </p:spPr>
        <p:txBody>
          <a:bodyPr>
            <a:normAutofit lnSpcReduction="10000"/>
          </a:bodyPr>
          <a:lstStyle/>
          <a:p>
            <a:r>
              <a:rPr lang="en-US" dirty="0"/>
              <a:t>Plastic litter can create a lot of problems for people. Plastics can clog waterways, creating problems for humans and other living things. Plastic litter can allow standing water, which can be linked to a number of mosquito-borne diseases, such as malaria. Plastics can break down into very small pieces called </a:t>
            </a:r>
            <a:r>
              <a:rPr lang="en-US" b="1" dirty="0" err="1"/>
              <a:t>microplastics</a:t>
            </a:r>
            <a:r>
              <a:rPr lang="en-US" dirty="0"/>
              <a:t>, which are found in the ocean, in soil, and even in human bodies! Some scientists think the chemicals in plastics can hurt people as well. </a:t>
            </a:r>
          </a:p>
          <a:p>
            <a:endParaRPr lang="en-US" dirty="0"/>
          </a:p>
        </p:txBody>
      </p:sp>
      <p:pic>
        <p:nvPicPr>
          <p:cNvPr id="5" name="Picture 4" descr="A pile of garbage in the water&#10;&#10;">
            <a:extLst>
              <a:ext uri="{FF2B5EF4-FFF2-40B4-BE49-F238E27FC236}">
                <a16:creationId xmlns:a16="http://schemas.microsoft.com/office/drawing/2014/main" id="{2AC21471-7583-7BB1-C0BE-1F9A121325A8}"/>
              </a:ext>
            </a:extLst>
          </p:cNvPr>
          <p:cNvPicPr>
            <a:picLocks noChangeAspect="1"/>
          </p:cNvPicPr>
          <p:nvPr/>
        </p:nvPicPr>
        <p:blipFill>
          <a:blip r:embed="rId2"/>
          <a:stretch>
            <a:fillRect/>
          </a:stretch>
        </p:blipFill>
        <p:spPr>
          <a:xfrm>
            <a:off x="7267574" y="2272525"/>
            <a:ext cx="4716966" cy="3144644"/>
          </a:xfrm>
          <a:prstGeom prst="rect">
            <a:avLst/>
          </a:prstGeom>
          <a:ln w="57150">
            <a:solidFill>
              <a:srgbClr val="E60BAC"/>
            </a:solidFill>
          </a:ln>
        </p:spPr>
      </p:pic>
    </p:spTree>
    <p:extLst>
      <p:ext uri="{BB962C8B-B14F-4D97-AF65-F5344CB8AC3E}">
        <p14:creationId xmlns:p14="http://schemas.microsoft.com/office/powerpoint/2010/main" val="859592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7386FD-C382-8E15-5A34-B03CE8987B47}"/>
              </a:ext>
            </a:extLst>
          </p:cNvPr>
          <p:cNvSpPr>
            <a:spLocks noGrp="1"/>
          </p:cNvSpPr>
          <p:nvPr>
            <p:ph type="title"/>
          </p:nvPr>
        </p:nvSpPr>
        <p:spPr>
          <a:xfrm>
            <a:off x="1945064" y="191130"/>
            <a:ext cx="10515600" cy="894720"/>
          </a:xfrm>
        </p:spPr>
        <p:txBody>
          <a:bodyPr vert="horz" lIns="91440" tIns="45720" rIns="91440" bIns="45720" rtlCol="0" anchor="b">
            <a:normAutofit/>
          </a:bodyPr>
          <a:lstStyle/>
          <a:p>
            <a:r>
              <a:rPr lang="en-US" dirty="0"/>
              <a:t>Understand Reading, slide 4</a:t>
            </a:r>
          </a:p>
        </p:txBody>
      </p:sp>
      <p:sp>
        <p:nvSpPr>
          <p:cNvPr id="2" name="Content Placeholder 1"/>
          <p:cNvSpPr>
            <a:spLocks noGrp="1"/>
          </p:cNvSpPr>
          <p:nvPr>
            <p:ph sz="quarter" idx="11"/>
          </p:nvPr>
        </p:nvSpPr>
        <p:spPr>
          <a:xfrm>
            <a:off x="4313062" y="2547711"/>
            <a:ext cx="7288388" cy="2976789"/>
          </a:xfrm>
        </p:spPr>
        <p:txBody>
          <a:bodyPr/>
          <a:lstStyle/>
          <a:p>
            <a:r>
              <a:rPr lang="en-US" b="1" dirty="0"/>
              <a:t>Community connection:</a:t>
            </a:r>
            <a:r>
              <a:rPr lang="en-US" dirty="0"/>
              <a:t> Move around the room you are in and search for as many items as you can find that contain plastic. Be sure to notice plastics used for different purposes. We use plastic for many things other than containers. How many can you find?</a:t>
            </a:r>
          </a:p>
          <a:p>
            <a:endParaRPr lang="en-US" dirty="0"/>
          </a:p>
        </p:txBody>
      </p:sp>
      <p:pic>
        <p:nvPicPr>
          <p:cNvPr id="4" name="Picture 3">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228" y="2070118"/>
            <a:ext cx="3780645" cy="3780645"/>
          </a:xfrm>
          <a:prstGeom prst="rect">
            <a:avLst/>
          </a:prstGeom>
        </p:spPr>
      </p:pic>
    </p:spTree>
    <p:extLst>
      <p:ext uri="{BB962C8B-B14F-4D97-AF65-F5344CB8AC3E}">
        <p14:creationId xmlns:p14="http://schemas.microsoft.com/office/powerpoint/2010/main" val="877392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6FE82-34E5-3656-565B-C4AA9B21C215}"/>
              </a:ext>
            </a:extLst>
          </p:cNvPr>
          <p:cNvSpPr>
            <a:spLocks noGrp="1"/>
          </p:cNvSpPr>
          <p:nvPr>
            <p:ph type="title"/>
          </p:nvPr>
        </p:nvSpPr>
        <p:spPr>
          <a:xfrm>
            <a:off x="2624377" y="1"/>
            <a:ext cx="9920749" cy="1067922"/>
          </a:xfrm>
        </p:spPr>
        <p:txBody>
          <a:bodyPr vert="horz" lIns="91440" tIns="45720" rIns="91440" bIns="45720" rtlCol="0" anchor="b">
            <a:normAutofit/>
          </a:bodyPr>
          <a:lstStyle/>
          <a:p>
            <a:r>
              <a:rPr lang="en-US" dirty="0"/>
              <a:t>Understand Investigation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r>
              <a:rPr lang="en-US" dirty="0"/>
              <a:t>How can we find solutions for plastic waste?</a:t>
            </a:r>
          </a:p>
        </p:txBody>
      </p:sp>
      <p:sp>
        <p:nvSpPr>
          <p:cNvPr id="2" name="Content Placeholder 1"/>
          <p:cNvSpPr>
            <a:spLocks noGrp="1"/>
          </p:cNvSpPr>
          <p:nvPr>
            <p:ph sz="quarter" idx="11"/>
          </p:nvPr>
        </p:nvSpPr>
        <p:spPr>
          <a:xfrm>
            <a:off x="633641" y="2326793"/>
            <a:ext cx="4700359" cy="3973444"/>
          </a:xfrm>
        </p:spPr>
        <p:txBody>
          <a:bodyPr/>
          <a:lstStyle/>
          <a:p>
            <a:pPr lvl="0"/>
            <a:r>
              <a:rPr lang="en-US" dirty="0"/>
              <a:t>Discuss with your group: Are there any environmental or health problems related to the plastics you use? Can you think of any strategies to try to solve those problems?</a:t>
            </a:r>
          </a:p>
          <a:p>
            <a:endParaRPr lang="en-US" dirty="0"/>
          </a:p>
        </p:txBody>
      </p:sp>
      <p:pic>
        <p:nvPicPr>
          <p:cNvPr id="5" name="Picture 4" descr="A large pile of garbage in the water including many plastic bottles and other debris.">
            <a:extLst>
              <a:ext uri="{FF2B5EF4-FFF2-40B4-BE49-F238E27FC236}">
                <a16:creationId xmlns:a16="http://schemas.microsoft.com/office/drawing/2014/main" id="{335AA0C8-C404-1CC0-B1D6-AF06699FB514}"/>
              </a:ext>
            </a:extLst>
          </p:cNvPr>
          <p:cNvPicPr>
            <a:picLocks noChangeAspect="1"/>
          </p:cNvPicPr>
          <p:nvPr/>
        </p:nvPicPr>
        <p:blipFill>
          <a:blip r:embed="rId2"/>
          <a:stretch>
            <a:fillRect/>
          </a:stretch>
        </p:blipFill>
        <p:spPr>
          <a:xfrm>
            <a:off x="5602014" y="2071892"/>
            <a:ext cx="5994120" cy="3996080"/>
          </a:xfrm>
          <a:prstGeom prst="rect">
            <a:avLst/>
          </a:prstGeom>
          <a:ln w="57150">
            <a:solidFill>
              <a:srgbClr val="E60BAC"/>
            </a:solidFill>
          </a:ln>
        </p:spPr>
      </p:pic>
    </p:spTree>
    <p:extLst>
      <p:ext uri="{BB962C8B-B14F-4D97-AF65-F5344CB8AC3E}">
        <p14:creationId xmlns:p14="http://schemas.microsoft.com/office/powerpoint/2010/main" val="1531229088"/>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80BEFE-7C8F-4057-BD8C-435CCDE695C1}">
  <ds:schemaRefs>
    <ds:schemaRef ds:uri="http://schemas.microsoft.com/sharepoint/v3/contenttype/forms"/>
  </ds:schemaRefs>
</ds:datastoreItem>
</file>

<file path=customXml/itemProps2.xml><?xml version="1.0" encoding="utf-8"?>
<ds:datastoreItem xmlns:ds="http://schemas.openxmlformats.org/officeDocument/2006/customXml" ds:itemID="{114D777B-D8CE-45EA-8FDD-C1BE86991304}">
  <ds:schemaRefs>
    <ds:schemaRef ds:uri="16c05727-aa75-4e4a-9b5f-8a80a1165891"/>
    <ds:schemaRef ds:uri="http://purl.org/dc/elements/1.1/"/>
    <ds:schemaRef ds:uri="71af3243-3dd4-4a8d-8c0d-dd76da1f02a5"/>
    <ds:schemaRef ds:uri="http://purl.org/dc/terms/"/>
    <ds:schemaRef ds:uri="http://schemas.microsoft.com/sharepoint/v3"/>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D08BDDB5-E934-477E-B1FB-ADAB629705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6331</TotalTime>
  <Words>1059</Words>
  <Application>Microsoft Office PowerPoint</Application>
  <PresentationFormat>Widescreen</PresentationFormat>
  <Paragraphs>71</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Arial</vt:lpstr>
      <vt:lpstr>Calibri</vt:lpstr>
      <vt:lpstr>Rockwell</vt:lpstr>
      <vt:lpstr>Tahoma</vt:lpstr>
      <vt:lpstr>Custom</vt:lpstr>
      <vt:lpstr>Starting with Sustainability Lesson Slides</vt:lpstr>
      <vt:lpstr>Lesson Overview:</vt:lpstr>
      <vt:lpstr>Good Health and the Environment  Understand</vt:lpstr>
      <vt:lpstr>Understand Overview</vt:lpstr>
      <vt:lpstr>Understand Reading</vt:lpstr>
      <vt:lpstr>Understand Reading, slide 2</vt:lpstr>
      <vt:lpstr>Understand Reading, slide 3</vt:lpstr>
      <vt:lpstr>Understand Reading, slide 4</vt:lpstr>
      <vt:lpstr>Understand Investigation</vt:lpstr>
      <vt:lpstr>Understand Investigation, slide 2</vt:lpstr>
      <vt:lpstr>Understand Investigation, slide 3</vt:lpstr>
      <vt:lpstr>Understand Research Extension</vt:lpstr>
      <vt:lpstr>Understand Research Extension, slide 2</vt:lpstr>
      <vt:lpstr>Understand Research Extension, slide 3</vt:lpstr>
      <vt:lpstr>Glossary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
  <cp:lastModifiedBy>Gibson, Heidi</cp:lastModifiedBy>
  <cp:revision>50</cp:revision>
  <dcterms:created xsi:type="dcterms:W3CDTF">2024-12-17T02:33:39Z</dcterms:created>
  <dcterms:modified xsi:type="dcterms:W3CDTF">2025-01-14T02:33:06Z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