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71" r:id="rId5"/>
    <p:sldId id="272" r:id="rId6"/>
    <p:sldId id="283" r:id="rId7"/>
    <p:sldId id="309" r:id="rId8"/>
    <p:sldId id="274" r:id="rId9"/>
    <p:sldId id="276" r:id="rId10"/>
    <p:sldId id="320" r:id="rId11"/>
    <p:sldId id="277" r:id="rId12"/>
    <p:sldId id="310" r:id="rId13"/>
    <p:sldId id="278" r:id="rId14"/>
    <p:sldId id="321" r:id="rId15"/>
    <p:sldId id="281" r:id="rId16"/>
    <p:sldId id="313" r:id="rId17"/>
    <p:sldId id="282" r:id="rId18"/>
    <p:sldId id="31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A17568-4B7A-B48A-6274-55D92A56A572}" name="Gibson, Heidi" initials="HG" userId="S::GibsonH@SI.EDU::625c5426-83d3-499a-b65b-cae782d30f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BAC"/>
    <a:srgbClr val="008F00"/>
    <a:srgbClr val="01C2FD"/>
    <a:srgbClr val="A5C28B"/>
    <a:srgbClr val="FFC000"/>
    <a:srgbClr val="D3A02A"/>
    <a:srgbClr val="EA3F33"/>
    <a:srgbClr val="173668"/>
    <a:srgbClr val="18558B"/>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87D82-C340-47B4-9BD1-4B4B9F0170F2}" v="51" dt="2025-01-13T16:55:26.903"/>
    <p1510:client id="{5065C1FD-74EE-4AE5-83F3-9DDDAA2EC6DD}" v="21" dt="2025-01-14T02:39:02.5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son, Heidi" userId="625c5426-83d3-499a-b65b-cae782d30fe8" providerId="ADAL" clId="{5065C1FD-74EE-4AE5-83F3-9DDDAA2EC6DD}"/>
    <pc:docChg chg="delSld">
      <pc:chgData name="Gibson, Heidi" userId="625c5426-83d3-499a-b65b-cae782d30fe8" providerId="ADAL" clId="{5065C1FD-74EE-4AE5-83F3-9DDDAA2EC6DD}" dt="2025-01-14T02:39:02.547" v="22" actId="47"/>
      <pc:docMkLst>
        <pc:docMk/>
      </pc:docMkLst>
      <pc:sldChg chg="del">
        <pc:chgData name="Gibson, Heidi" userId="625c5426-83d3-499a-b65b-cae782d30fe8" providerId="ADAL" clId="{5065C1FD-74EE-4AE5-83F3-9DDDAA2EC6DD}" dt="2025-01-14T02:38:51.569" v="0" actId="47"/>
        <pc:sldMkLst>
          <pc:docMk/>
          <pc:sldMk cId="977195968" sldId="284"/>
        </pc:sldMkLst>
      </pc:sldChg>
      <pc:sldChg chg="del">
        <pc:chgData name="Gibson, Heidi" userId="625c5426-83d3-499a-b65b-cae782d30fe8" providerId="ADAL" clId="{5065C1FD-74EE-4AE5-83F3-9DDDAA2EC6DD}" dt="2025-01-14T02:38:52.765" v="5" actId="47"/>
        <pc:sldMkLst>
          <pc:docMk/>
          <pc:sldMk cId="1531229088" sldId="291"/>
        </pc:sldMkLst>
      </pc:sldChg>
      <pc:sldChg chg="del">
        <pc:chgData name="Gibson, Heidi" userId="625c5426-83d3-499a-b65b-cae782d30fe8" providerId="ADAL" clId="{5065C1FD-74EE-4AE5-83F3-9DDDAA2EC6DD}" dt="2025-01-14T02:38:53.936" v="7" actId="47"/>
        <pc:sldMkLst>
          <pc:docMk/>
          <pc:sldMk cId="755838110" sldId="293"/>
        </pc:sldMkLst>
      </pc:sldChg>
      <pc:sldChg chg="del">
        <pc:chgData name="Gibson, Heidi" userId="625c5426-83d3-499a-b65b-cae782d30fe8" providerId="ADAL" clId="{5065C1FD-74EE-4AE5-83F3-9DDDAA2EC6DD}" dt="2025-01-14T02:38:54.168" v="8" actId="47"/>
        <pc:sldMkLst>
          <pc:docMk/>
          <pc:sldMk cId="322584319" sldId="294"/>
        </pc:sldMkLst>
      </pc:sldChg>
      <pc:sldChg chg="del">
        <pc:chgData name="Gibson, Heidi" userId="625c5426-83d3-499a-b65b-cae782d30fe8" providerId="ADAL" clId="{5065C1FD-74EE-4AE5-83F3-9DDDAA2EC6DD}" dt="2025-01-14T02:38:55.036" v="9" actId="47"/>
        <pc:sldMkLst>
          <pc:docMk/>
          <pc:sldMk cId="227199329" sldId="295"/>
        </pc:sldMkLst>
      </pc:sldChg>
      <pc:sldChg chg="del">
        <pc:chgData name="Gibson, Heidi" userId="625c5426-83d3-499a-b65b-cae782d30fe8" providerId="ADAL" clId="{5065C1FD-74EE-4AE5-83F3-9DDDAA2EC6DD}" dt="2025-01-14T02:38:55.094" v="10" actId="47"/>
        <pc:sldMkLst>
          <pc:docMk/>
          <pc:sldMk cId="976409459" sldId="296"/>
        </pc:sldMkLst>
      </pc:sldChg>
      <pc:sldChg chg="del">
        <pc:chgData name="Gibson, Heidi" userId="625c5426-83d3-499a-b65b-cae782d30fe8" providerId="ADAL" clId="{5065C1FD-74EE-4AE5-83F3-9DDDAA2EC6DD}" dt="2025-01-14T02:38:55.141" v="11" actId="47"/>
        <pc:sldMkLst>
          <pc:docMk/>
          <pc:sldMk cId="1388645160" sldId="297"/>
        </pc:sldMkLst>
      </pc:sldChg>
      <pc:sldChg chg="del">
        <pc:chgData name="Gibson, Heidi" userId="625c5426-83d3-499a-b65b-cae782d30fe8" providerId="ADAL" clId="{5065C1FD-74EE-4AE5-83F3-9DDDAA2EC6DD}" dt="2025-01-14T02:38:55.893" v="12" actId="47"/>
        <pc:sldMkLst>
          <pc:docMk/>
          <pc:sldMk cId="2017572474" sldId="298"/>
        </pc:sldMkLst>
      </pc:sldChg>
      <pc:sldChg chg="del">
        <pc:chgData name="Gibson, Heidi" userId="625c5426-83d3-499a-b65b-cae782d30fe8" providerId="ADAL" clId="{5065C1FD-74EE-4AE5-83F3-9DDDAA2EC6DD}" dt="2025-01-14T02:38:56.770" v="14" actId="47"/>
        <pc:sldMkLst>
          <pc:docMk/>
          <pc:sldMk cId="252248477" sldId="300"/>
        </pc:sldMkLst>
      </pc:sldChg>
      <pc:sldChg chg="del">
        <pc:chgData name="Gibson, Heidi" userId="625c5426-83d3-499a-b65b-cae782d30fe8" providerId="ADAL" clId="{5065C1FD-74EE-4AE5-83F3-9DDDAA2EC6DD}" dt="2025-01-14T02:38:57.634" v="15" actId="47"/>
        <pc:sldMkLst>
          <pc:docMk/>
          <pc:sldMk cId="1149712222" sldId="301"/>
        </pc:sldMkLst>
      </pc:sldChg>
      <pc:sldChg chg="del">
        <pc:chgData name="Gibson, Heidi" userId="625c5426-83d3-499a-b65b-cae782d30fe8" providerId="ADAL" clId="{5065C1FD-74EE-4AE5-83F3-9DDDAA2EC6DD}" dt="2025-01-14T02:38:58.273" v="16" actId="47"/>
        <pc:sldMkLst>
          <pc:docMk/>
          <pc:sldMk cId="359278058" sldId="302"/>
        </pc:sldMkLst>
      </pc:sldChg>
      <pc:sldChg chg="del">
        <pc:chgData name="Gibson, Heidi" userId="625c5426-83d3-499a-b65b-cae782d30fe8" providerId="ADAL" clId="{5065C1FD-74EE-4AE5-83F3-9DDDAA2EC6DD}" dt="2025-01-14T02:38:58.952" v="17" actId="47"/>
        <pc:sldMkLst>
          <pc:docMk/>
          <pc:sldMk cId="841949799" sldId="303"/>
        </pc:sldMkLst>
      </pc:sldChg>
      <pc:sldChg chg="del">
        <pc:chgData name="Gibson, Heidi" userId="625c5426-83d3-499a-b65b-cae782d30fe8" providerId="ADAL" clId="{5065C1FD-74EE-4AE5-83F3-9DDDAA2EC6DD}" dt="2025-01-14T02:38:59.637" v="18" actId="47"/>
        <pc:sldMkLst>
          <pc:docMk/>
          <pc:sldMk cId="280470922" sldId="304"/>
        </pc:sldMkLst>
      </pc:sldChg>
      <pc:sldChg chg="del">
        <pc:chgData name="Gibson, Heidi" userId="625c5426-83d3-499a-b65b-cae782d30fe8" providerId="ADAL" clId="{5065C1FD-74EE-4AE5-83F3-9DDDAA2EC6DD}" dt="2025-01-14T02:39:00.208" v="19" actId="47"/>
        <pc:sldMkLst>
          <pc:docMk/>
          <pc:sldMk cId="246208913" sldId="305"/>
        </pc:sldMkLst>
      </pc:sldChg>
      <pc:sldChg chg="del">
        <pc:chgData name="Gibson, Heidi" userId="625c5426-83d3-499a-b65b-cae782d30fe8" providerId="ADAL" clId="{5065C1FD-74EE-4AE5-83F3-9DDDAA2EC6DD}" dt="2025-01-14T02:39:00.996" v="20" actId="47"/>
        <pc:sldMkLst>
          <pc:docMk/>
          <pc:sldMk cId="43312864" sldId="306"/>
        </pc:sldMkLst>
      </pc:sldChg>
      <pc:sldChg chg="del">
        <pc:chgData name="Gibson, Heidi" userId="625c5426-83d3-499a-b65b-cae782d30fe8" providerId="ADAL" clId="{5065C1FD-74EE-4AE5-83F3-9DDDAA2EC6DD}" dt="2025-01-14T02:39:01.710" v="21" actId="47"/>
        <pc:sldMkLst>
          <pc:docMk/>
          <pc:sldMk cId="1279288554" sldId="307"/>
        </pc:sldMkLst>
      </pc:sldChg>
      <pc:sldChg chg="del">
        <pc:chgData name="Gibson, Heidi" userId="625c5426-83d3-499a-b65b-cae782d30fe8" providerId="ADAL" clId="{5065C1FD-74EE-4AE5-83F3-9DDDAA2EC6DD}" dt="2025-01-14T02:39:02.547" v="22" actId="47"/>
        <pc:sldMkLst>
          <pc:docMk/>
          <pc:sldMk cId="301228494" sldId="308"/>
        </pc:sldMkLst>
      </pc:sldChg>
      <pc:sldChg chg="del">
        <pc:chgData name="Gibson, Heidi" userId="625c5426-83d3-499a-b65b-cae782d30fe8" providerId="ADAL" clId="{5065C1FD-74EE-4AE5-83F3-9DDDAA2EC6DD}" dt="2025-01-14T02:38:51.831" v="1" actId="47"/>
        <pc:sldMkLst>
          <pc:docMk/>
          <pc:sldMk cId="3548019939" sldId="311"/>
        </pc:sldMkLst>
      </pc:sldChg>
      <pc:sldChg chg="del">
        <pc:chgData name="Gibson, Heidi" userId="625c5426-83d3-499a-b65b-cae782d30fe8" providerId="ADAL" clId="{5065C1FD-74EE-4AE5-83F3-9DDDAA2EC6DD}" dt="2025-01-14T02:38:56.253" v="13" actId="47"/>
        <pc:sldMkLst>
          <pc:docMk/>
          <pc:sldMk cId="1814893947" sldId="312"/>
        </pc:sldMkLst>
      </pc:sldChg>
      <pc:sldChg chg="del">
        <pc:chgData name="Gibson, Heidi" userId="625c5426-83d3-499a-b65b-cae782d30fe8" providerId="ADAL" clId="{5065C1FD-74EE-4AE5-83F3-9DDDAA2EC6DD}" dt="2025-01-14T02:38:52.172" v="2" actId="47"/>
        <pc:sldMkLst>
          <pc:docMk/>
          <pc:sldMk cId="1188931974" sldId="314"/>
        </pc:sldMkLst>
      </pc:sldChg>
      <pc:sldChg chg="del">
        <pc:chgData name="Gibson, Heidi" userId="625c5426-83d3-499a-b65b-cae782d30fe8" providerId="ADAL" clId="{5065C1FD-74EE-4AE5-83F3-9DDDAA2EC6DD}" dt="2025-01-14T02:38:52.323" v="3" actId="47"/>
        <pc:sldMkLst>
          <pc:docMk/>
          <pc:sldMk cId="2724597375" sldId="315"/>
        </pc:sldMkLst>
      </pc:sldChg>
      <pc:sldChg chg="del">
        <pc:chgData name="Gibson, Heidi" userId="625c5426-83d3-499a-b65b-cae782d30fe8" providerId="ADAL" clId="{5065C1FD-74EE-4AE5-83F3-9DDDAA2EC6DD}" dt="2025-01-14T02:38:52.579" v="4" actId="47"/>
        <pc:sldMkLst>
          <pc:docMk/>
          <pc:sldMk cId="1003834090" sldId="317"/>
        </pc:sldMkLst>
      </pc:sldChg>
      <pc:sldChg chg="del">
        <pc:chgData name="Gibson, Heidi" userId="625c5426-83d3-499a-b65b-cae782d30fe8" providerId="ADAL" clId="{5065C1FD-74EE-4AE5-83F3-9DDDAA2EC6DD}" dt="2025-01-14T02:38:53.485" v="6" actId="47"/>
        <pc:sldMkLst>
          <pc:docMk/>
          <pc:sldMk cId="3599541349" sldId="3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1/13/2025</a:t>
            </a:fld>
            <a:endParaRPr lang="en-US"/>
          </a:p>
        </p:txBody>
      </p:sp>
      <p:sp>
        <p:nvSpPr>
          <p:cNvPr id="4" name="Footer Placeholder 3">
            <a:extLst>
              <a:ext uri="{FF2B5EF4-FFF2-40B4-BE49-F238E27FC236}">
                <a16:creationId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644319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20.png"/><Relationship Id="rId26" Type="http://schemas.openxmlformats.org/officeDocument/2006/relationships/image" Target="../media/image17.png"/><Relationship Id="rId3" Type="http://schemas.openxmlformats.org/officeDocument/2006/relationships/image" Target="../media/image7.svg"/><Relationship Id="rId21" Type="http://schemas.openxmlformats.org/officeDocument/2006/relationships/image" Target="../media/image23.png"/><Relationship Id="rId7" Type="http://schemas.openxmlformats.org/officeDocument/2006/relationships/image" Target="../media/image19.svg"/><Relationship Id="rId12" Type="http://schemas.openxmlformats.org/officeDocument/2006/relationships/image" Target="../media/image3.png"/><Relationship Id="rId17" Type="http://schemas.openxmlformats.org/officeDocument/2006/relationships/image" Target="../media/image2.png"/><Relationship Id="rId25"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5.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13.svg"/><Relationship Id="rId24" Type="http://schemas.openxmlformats.org/officeDocument/2006/relationships/image" Target="../media/image1.png"/><Relationship Id="rId5" Type="http://schemas.openxmlformats.org/officeDocument/2006/relationships/image" Target="../media/image9.svg"/><Relationship Id="rId15" Type="http://schemas.openxmlformats.org/officeDocument/2006/relationships/image" Target="../media/image4.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1.svg"/><Relationship Id="rId14" Type="http://schemas.openxmlformats.org/officeDocument/2006/relationships/image" Target="../media/image15.svg"/><Relationship Id="rId22" Type="http://schemas.openxmlformats.org/officeDocument/2006/relationships/image" Target="../media/image24.png"/><Relationship Id="rId27"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768076" y="5438826"/>
            <a:ext cx="6724130" cy="1079503"/>
          </a:xfrm>
          <a:prstGeom prst="rect">
            <a:avLst/>
          </a:prstGeom>
        </p:spPr>
      </p:pic>
      <p:pic>
        <p:nvPicPr>
          <p:cNvPr id="15" name="Picture 1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5408" y="5771974"/>
            <a:ext cx="862888" cy="862888"/>
          </a:xfrm>
          <a:prstGeom prst="rect">
            <a:avLst/>
          </a:prstGeom>
        </p:spPr>
      </p:pic>
      <p:sp>
        <p:nvSpPr>
          <p:cNvPr id="3" name="Rectangle 2"/>
          <p:cNvSpPr/>
          <p:nvPr userDrawn="1"/>
        </p:nvSpPr>
        <p:spPr>
          <a:xfrm>
            <a:off x="-19929" y="-1"/>
            <a:ext cx="1121298" cy="5499848"/>
          </a:xfrm>
          <a:prstGeom prst="rect">
            <a:avLst/>
          </a:prstGeom>
          <a:solidFill>
            <a:srgbClr val="4E9C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49867" y="4408"/>
            <a:ext cx="640080" cy="3553349"/>
          </a:xfrm>
          <a:prstGeom prst="rect">
            <a:avLst/>
          </a:prstGeom>
          <a:solidFill>
            <a:srgbClr val="C4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34703" y="13446"/>
            <a:ext cx="640080" cy="3553349"/>
          </a:xfrm>
          <a:prstGeom prst="rect">
            <a:avLst/>
          </a:prstGeom>
          <a:solidFill>
            <a:srgbClr val="EA3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935303" y="13446"/>
            <a:ext cx="640080" cy="3553349"/>
          </a:xfrm>
          <a:prstGeom prst="rect">
            <a:avLst/>
          </a:prstGeom>
          <a:solidFill>
            <a:srgbClr val="9025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329635" y="4408"/>
            <a:ext cx="640080" cy="3553349"/>
          </a:xfrm>
          <a:prstGeom prst="rect">
            <a:avLst/>
          </a:prstGeom>
          <a:solidFill>
            <a:srgbClr val="E34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20139" y="13446"/>
            <a:ext cx="640080" cy="3553349"/>
          </a:xfrm>
          <a:prstGeom prst="rect">
            <a:avLst/>
          </a:prstGeom>
          <a:solidFill>
            <a:srgbClr val="ED6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242636" y="13436"/>
            <a:ext cx="640080" cy="3553349"/>
          </a:xfrm>
          <a:prstGeom prst="rect">
            <a:avLst/>
          </a:prstGeom>
          <a:solidFill>
            <a:srgbClr val="F6B7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519925" y="13436"/>
            <a:ext cx="640080" cy="3553349"/>
          </a:xfrm>
          <a:prstGeom prst="rect">
            <a:avLst/>
          </a:prstGeom>
          <a:solidFill>
            <a:srgbClr val="4AA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041224" y="13446"/>
            <a:ext cx="640080" cy="3553349"/>
          </a:xfrm>
          <a:prstGeom prst="rect">
            <a:avLst/>
          </a:prstGeom>
          <a:solidFill>
            <a:srgbClr val="F29D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745118" y="13446"/>
            <a:ext cx="640080" cy="3553349"/>
          </a:xfrm>
          <a:prstGeom prst="rect">
            <a:avLst/>
          </a:prstGeom>
          <a:solidFill>
            <a:srgbClr val="CF8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3885" y="13446"/>
            <a:ext cx="640080" cy="3553349"/>
          </a:xfrm>
          <a:prstGeom prst="rect">
            <a:avLst/>
          </a:prstGeom>
          <a:solidFill>
            <a:srgbClr val="4877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461864" y="13446"/>
            <a:ext cx="640080" cy="3553349"/>
          </a:xfrm>
          <a:prstGeom prst="rect">
            <a:avLst/>
          </a:prstGeom>
          <a:solidFill>
            <a:srgbClr val="1855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0836772" y="4408"/>
            <a:ext cx="640080" cy="3553349"/>
          </a:xfrm>
          <a:prstGeom prst="rect">
            <a:avLst/>
          </a:prstGeom>
          <a:solidFill>
            <a:srgbClr val="EA3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0150442" y="13446"/>
            <a:ext cx="640080" cy="3553349"/>
          </a:xfrm>
          <a:prstGeom prst="rect">
            <a:avLst/>
          </a:prstGeom>
          <a:solidFill>
            <a:srgbClr val="173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8780561" y="13436"/>
            <a:ext cx="640080" cy="3553349"/>
          </a:xfrm>
          <a:prstGeom prst="rect">
            <a:avLst/>
          </a:prstGeom>
          <a:solidFill>
            <a:srgbClr val="60BB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8104330" y="4408"/>
            <a:ext cx="640080" cy="3553349"/>
          </a:xfrm>
          <a:prstGeom prst="rect">
            <a:avLst/>
          </a:prstGeom>
          <a:solidFill>
            <a:srgbClr val="2B7D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1539339" y="4408"/>
            <a:ext cx="640080" cy="3553349"/>
          </a:xfrm>
          <a:prstGeom prst="rect">
            <a:avLst/>
          </a:prstGeom>
          <a:solidFill>
            <a:srgbClr val="D3A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400903" y="678387"/>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343275" y="3885862"/>
            <a:ext cx="9620000"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a:solidFill>
                  <a:schemeClr val="tx1"/>
                </a:solidFill>
              </a:rPr>
              <a:t>© Smithsonian Institution 2025</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24025"/>
            <a:ext cx="10924717" cy="459943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9941829" y="19662"/>
            <a:ext cx="2250171" cy="1967541"/>
          </a:xfrm>
          <a:prstGeom prst="rect">
            <a:avLst/>
          </a:prstGeom>
        </p:spPr>
      </p:pic>
      <p:pic>
        <p:nvPicPr>
          <p:cNvPr id="2" name="Graphic 6">
            <a:extLst>
              <a:ext uri="{FF2B5EF4-FFF2-40B4-BE49-F238E27FC236}">
                <a16:creationId xmlns:a16="http://schemas.microsoft.com/office/drawing/2014/main" id="{B7EE27FD-792F-CCA0-FB1E-760E6E0EDA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9C833E11-1D45-4E9E-A867-91B0519EFDD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B72D5F6-ED8C-4D39-3B37-77F972CFA145}"/>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2EA01EE1-79B1-F56F-C864-038D25AA9DE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6AF32D16-433B-F79C-D302-239A380C68B6}"/>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4DAF4FB2-3B0D-88C7-BA42-E701D419AFB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59FE6AC6-6E6A-C1F6-AF4A-D32A11BA9D7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82D90D4D-13D0-B788-E3D0-8E2BE66043D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8BC6E086-C36F-9BAC-84C2-B785FF3E1A6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B88904D-20E5-E181-EE02-FF76D123A7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BBC61D86-E4A3-46C0-C176-E0B6C61D879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93B26803-3E9E-F4A8-C7EA-1F7BB8DB5E6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9E584B0D-3326-1D8B-80C6-82EB1DD7FBA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1D6452FA-189A-1D71-7F25-99416F89F194}"/>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03AF5381-379C-614A-E84F-64145620FB65}"/>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F10A9B54-5997-ADFE-7BF2-FD1449937350}"/>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723F5D66-D9F2-5AAB-1A73-012CE8377E8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D784ED-9E91-3BF0-A7AF-60A0EAA3EBA4}"/>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7BDE2FAC-E9BE-910B-7900-B709E7A9B77A}"/>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A8EBEDBE-872E-E19F-6C5A-0A392C4A3173}"/>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B5CC8D65-0AA1-88BD-9FBB-1361154C8A5B}"/>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86A01B1D-AD7A-B522-0A66-54575ACFBFB3}"/>
              </a:ext>
            </a:extLst>
          </p:cNvPr>
          <p:cNvSpPr>
            <a:spLocks noGrp="1"/>
          </p:cNvSpPr>
          <p:nvPr>
            <p:ph type="title" hasCustomPrompt="1"/>
          </p:nvPr>
        </p:nvSpPr>
        <p:spPr>
          <a:xfrm>
            <a:off x="539687" y="371475"/>
            <a:ext cx="9499663" cy="764629"/>
          </a:xfrm>
        </p:spPr>
        <p:txBody>
          <a:bodyPr/>
          <a:lstStyle>
            <a:lvl1pPr>
              <a:defRPr b="1"/>
            </a:lvl1pPr>
          </a:lstStyle>
          <a:p>
            <a:r>
              <a:rPr lang="en-US"/>
              <a:t>Click to add title</a:t>
            </a:r>
          </a:p>
        </p:txBody>
      </p:sp>
    </p:spTree>
    <p:extLst>
      <p:ext uri="{BB962C8B-B14F-4D97-AF65-F5344CB8AC3E}">
        <p14:creationId xmlns:p14="http://schemas.microsoft.com/office/powerpoint/2010/main" val="314318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2ADDA-0E83-D8FC-AD08-EE3FA2E07167}"/>
              </a:ext>
            </a:extLst>
          </p:cNvPr>
          <p:cNvSpPr/>
          <p:nvPr userDrawn="1"/>
        </p:nvSpPr>
        <p:spPr>
          <a:xfrm>
            <a:off x="0" y="10155"/>
            <a:ext cx="12192000" cy="392016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a:t>Understand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616547" y="4696213"/>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3"/>
          <a:srcRect l="19443" r="11447"/>
          <a:stretch/>
        </p:blipFill>
        <p:spPr>
          <a:xfrm>
            <a:off x="192504" y="4394216"/>
            <a:ext cx="2424043" cy="20944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2ADDA-0E83-D8FC-AD08-EE3FA2E07167}"/>
              </a:ext>
            </a:extLst>
          </p:cNvPr>
          <p:cNvSpPr/>
          <p:nvPr userDrawn="1"/>
        </p:nvSpPr>
        <p:spPr>
          <a:xfrm>
            <a:off x="0" y="10155"/>
            <a:ext cx="4287520" cy="6858000"/>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447940"/>
            <a:ext cx="7191488" cy="4922022"/>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Understand Reading (Optional):</a:t>
            </a:r>
          </a:p>
          <a:p>
            <a:pPr lvl="0"/>
            <a:r>
              <a:rPr lang="en-US"/>
              <a:t>Understand Investigation:</a:t>
            </a:r>
          </a:p>
          <a:p>
            <a:pPr lvl="0"/>
            <a:r>
              <a:rPr lang="en-US"/>
              <a:t>Understand Investigation Extension (optional): </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4431552" y="70488"/>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endParaRPr lang="en-US" b="1"/>
          </a:p>
        </p:txBody>
      </p:sp>
      <p:pic>
        <p:nvPicPr>
          <p:cNvPr id="12" name="Picture 11"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a:blip r:embed="rId2"/>
          <a:stretch>
            <a:fillRect/>
          </a:stretch>
        </p:blipFill>
        <p:spPr>
          <a:xfrm>
            <a:off x="10202778" y="134264"/>
            <a:ext cx="2200014" cy="1313676"/>
          </a:xfrm>
          <a:prstGeom prst="rect">
            <a:avLst/>
          </a:prstGeom>
        </p:spPr>
      </p:pic>
      <p:sp>
        <p:nvSpPr>
          <p:cNvPr id="16"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Lesson Objective:</a:t>
            </a:r>
          </a:p>
        </p:txBody>
      </p:sp>
      <p:sp>
        <p:nvSpPr>
          <p:cNvPr id="2" name="Title 1">
            <a:extLst>
              <a:ext uri="{FF2B5EF4-FFF2-40B4-BE49-F238E27FC236}">
                <a16:creationId xmlns:a16="http://schemas.microsoft.com/office/drawing/2014/main" id="{7EA26B27-5902-2E2D-792D-6E7A1DCEBF80}"/>
              </a:ext>
            </a:extLst>
          </p:cNvPr>
          <p:cNvSpPr>
            <a:spLocks noGrp="1"/>
          </p:cNvSpPr>
          <p:nvPr>
            <p:ph type="title" hasCustomPrompt="1"/>
          </p:nvPr>
        </p:nvSpPr>
        <p:spPr>
          <a:xfrm>
            <a:off x="4431552" y="118389"/>
            <a:ext cx="6236448" cy="1325563"/>
          </a:xfrm>
        </p:spPr>
        <p:txBody>
          <a:bodyPr/>
          <a:lstStyle>
            <a:lvl1pPr>
              <a:defRPr b="1"/>
            </a:lvl1pPr>
          </a:lstStyle>
          <a:p>
            <a:r>
              <a:rPr lang="en-US"/>
              <a:t>Click to add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155"/>
            <a:ext cx="12192000" cy="1264872"/>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63034"/>
            <a:ext cx="10924717" cy="413720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84917"/>
            <a:ext cx="7221166" cy="549387"/>
          </a:xfrm>
        </p:spPr>
        <p:txBody>
          <a:bodyPr>
            <a:normAutofit/>
          </a:bodyPr>
          <a:lstStyle>
            <a:lvl1pPr marL="0" indent="0" algn="ctr">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296975" y="238885"/>
            <a:ext cx="2165231" cy="1695419"/>
          </a:xfrm>
          <a:prstGeom prst="rect">
            <a:avLst/>
          </a:prstGeom>
        </p:spPr>
      </p:pic>
      <p:sp>
        <p:nvSpPr>
          <p:cNvPr id="3" name="Title 2">
            <a:extLst>
              <a:ext uri="{FF2B5EF4-FFF2-40B4-BE49-F238E27FC236}">
                <a16:creationId xmlns:a16="http://schemas.microsoft.com/office/drawing/2014/main" id="{504A5E7F-EE5D-60D8-F4EB-5C9241121EFA}"/>
              </a:ext>
            </a:extLst>
          </p:cNvPr>
          <p:cNvSpPr>
            <a:spLocks noGrp="1"/>
          </p:cNvSpPr>
          <p:nvPr>
            <p:ph type="title" hasCustomPrompt="1"/>
          </p:nvPr>
        </p:nvSpPr>
        <p:spPr>
          <a:xfrm>
            <a:off x="2802314" y="10155"/>
            <a:ext cx="7221166" cy="1264872"/>
          </a:xfrm>
        </p:spPr>
        <p:txBody>
          <a:bodyPr/>
          <a:lstStyle>
            <a:lvl1pPr algn="ctr">
              <a:defRPr b="1"/>
            </a:lvl1pPr>
          </a:lstStyle>
          <a:p>
            <a:r>
              <a:rPr lang="en-US"/>
              <a:t>Click to add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155"/>
            <a:ext cx="12192000" cy="126487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934304"/>
            <a:ext cx="10924717" cy="436593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296975" y="238885"/>
            <a:ext cx="2165231" cy="1695419"/>
          </a:xfrm>
          <a:prstGeom prst="rect">
            <a:avLst/>
          </a:prstGeom>
        </p:spPr>
      </p:pic>
      <p:sp>
        <p:nvSpPr>
          <p:cNvPr id="3" name="Title 2">
            <a:extLst>
              <a:ext uri="{FF2B5EF4-FFF2-40B4-BE49-F238E27FC236}">
                <a16:creationId xmlns:a16="http://schemas.microsoft.com/office/drawing/2014/main" id="{504A5E7F-EE5D-60D8-F4EB-5C9241121EFA}"/>
              </a:ext>
            </a:extLst>
          </p:cNvPr>
          <p:cNvSpPr>
            <a:spLocks noGrp="1"/>
          </p:cNvSpPr>
          <p:nvPr>
            <p:ph type="title" hasCustomPrompt="1"/>
          </p:nvPr>
        </p:nvSpPr>
        <p:spPr>
          <a:xfrm>
            <a:off x="2802314" y="10155"/>
            <a:ext cx="7355674" cy="1264872"/>
          </a:xfrm>
        </p:spPr>
        <p:txBody>
          <a:bodyPr/>
          <a:lstStyle>
            <a:lvl1pPr algn="ctr">
              <a:defRPr b="1"/>
            </a:lvl1pPr>
          </a:lstStyle>
          <a:p>
            <a:r>
              <a:rPr lang="en-US"/>
              <a:t>Click to add title</a:t>
            </a:r>
          </a:p>
        </p:txBody>
      </p:sp>
    </p:spTree>
    <p:extLst>
      <p:ext uri="{BB962C8B-B14F-4D97-AF65-F5344CB8AC3E}">
        <p14:creationId xmlns:p14="http://schemas.microsoft.com/office/powerpoint/2010/main" val="85648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45914"/>
            <a:ext cx="10924717" cy="4154323"/>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75554"/>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2323177" y="-32465"/>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endParaRPr lang="en-US" b="1"/>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44913"/>
            <a:ext cx="8756044" cy="599555"/>
          </a:xfrm>
        </p:spPr>
        <p:txBody>
          <a:bodyPr>
            <a:normAutofit/>
          </a:bodyPr>
          <a:lstStyle>
            <a:lvl1pPr marL="0" indent="0" algn="l">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188532" y="215707"/>
            <a:ext cx="2108266" cy="1650814"/>
          </a:xfrm>
          <a:prstGeom prst="rect">
            <a:avLst/>
          </a:prstGeom>
        </p:spPr>
      </p:pic>
      <p:pic>
        <p:nvPicPr>
          <p:cNvPr id="2" name="Graphic 6">
            <a:extLst>
              <a:ext uri="{FF2B5EF4-FFF2-40B4-BE49-F238E27FC236}">
                <a16:creationId xmlns:a16="http://schemas.microsoft.com/office/drawing/2014/main" id="{45EFF046-9CAD-1DCD-4258-42AE1A63021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655BFEC-2A1A-96F1-8F78-6DEAC61C814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A3CEBA6C-3CEA-DC11-9679-891DDAE8F86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B29105A3-F640-4C2D-A5EB-6E10DD6428A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D586C060-202C-56E8-A3B8-ACD2EC5C6657}"/>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6A15E05F-71D2-70E2-5A43-D4FE059B3AC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A8A241E3-805C-20B5-1576-ABDD6F858E2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EE6DE37F-4B1A-5619-3D00-DB19A4079E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D355C16-825C-BC2D-E619-B2BE1DE7E4D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CEB6F85-1C18-842D-F773-C586DF50158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0E6C14F7-AAC1-4BA6-3405-18C218CEE3F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735F8CD-B030-9B02-9AE6-41B0F111585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B9142E8-4E8D-BECC-5EC8-B421997A5526}"/>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40A07BC8-EF00-CB05-A5EE-869455F9CF4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9E12CD5C-E104-2783-8455-3295611B4A6E}"/>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8C829D18-F6FD-EB2E-B3F6-D91CC733FD6E}"/>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C277D7EB-CB88-AB6B-35A0-59510A851F1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99F37E-B0D6-19F6-855B-9AC7D34A8B72}"/>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C4A40ED4-E3B4-0FFD-6EC8-5D63BE14D393}"/>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97C4B1F1-39FF-6F05-1849-85C355D01479}"/>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4A93238-B1A4-B713-082A-C9BD54C2C8A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13" name="Title 12">
            <a:extLst>
              <a:ext uri="{FF2B5EF4-FFF2-40B4-BE49-F238E27FC236}">
                <a16:creationId xmlns:a16="http://schemas.microsoft.com/office/drawing/2014/main" id="{FEC25703-917A-4EFC-591E-AB786C42F627}"/>
              </a:ext>
            </a:extLst>
          </p:cNvPr>
          <p:cNvSpPr>
            <a:spLocks noGrp="1"/>
          </p:cNvSpPr>
          <p:nvPr>
            <p:ph type="title" hasCustomPrompt="1"/>
          </p:nvPr>
        </p:nvSpPr>
        <p:spPr>
          <a:xfrm>
            <a:off x="2802313" y="323849"/>
            <a:ext cx="8756045" cy="749731"/>
          </a:xfrm>
        </p:spPr>
        <p:txBody>
          <a:bodyPr/>
          <a:lstStyle>
            <a:lvl1pPr>
              <a:defRPr b="1"/>
            </a:lvl1pPr>
          </a:lstStyle>
          <a:p>
            <a:r>
              <a:rPr lang="en-US"/>
              <a:t>Click to add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762125"/>
            <a:ext cx="10924717" cy="4538112"/>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75554"/>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2323177" y="-32465"/>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endParaRPr lang="en-US" b="1"/>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188532" y="215707"/>
            <a:ext cx="2108266" cy="1650814"/>
          </a:xfrm>
          <a:prstGeom prst="rect">
            <a:avLst/>
          </a:prstGeom>
        </p:spPr>
      </p:pic>
      <p:pic>
        <p:nvPicPr>
          <p:cNvPr id="2" name="Graphic 6">
            <a:extLst>
              <a:ext uri="{FF2B5EF4-FFF2-40B4-BE49-F238E27FC236}">
                <a16:creationId xmlns:a16="http://schemas.microsoft.com/office/drawing/2014/main" id="{45EFF046-9CAD-1DCD-4258-42AE1A63021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655BFEC-2A1A-96F1-8F78-6DEAC61C814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A3CEBA6C-3CEA-DC11-9679-891DDAE8F86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B29105A3-F640-4C2D-A5EB-6E10DD6428A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D586C060-202C-56E8-A3B8-ACD2EC5C6657}"/>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6A15E05F-71D2-70E2-5A43-D4FE059B3AC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A8A241E3-805C-20B5-1576-ABDD6F858E2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EE6DE37F-4B1A-5619-3D00-DB19A4079E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D355C16-825C-BC2D-E619-B2BE1DE7E4D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CEB6F85-1C18-842D-F773-C586DF50158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0E6C14F7-AAC1-4BA6-3405-18C218CEE3F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735F8CD-B030-9B02-9AE6-41B0F111585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B9142E8-4E8D-BECC-5EC8-B421997A5526}"/>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40A07BC8-EF00-CB05-A5EE-869455F9CF4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9E12CD5C-E104-2783-8455-3295611B4A6E}"/>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8C829D18-F6FD-EB2E-B3F6-D91CC733FD6E}"/>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C277D7EB-CB88-AB6B-35A0-59510A851F1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99F37E-B0D6-19F6-855B-9AC7D34A8B72}"/>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C4A40ED4-E3B4-0FFD-6EC8-5D63BE14D393}"/>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97C4B1F1-39FF-6F05-1849-85C355D01479}"/>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4A93238-B1A4-B713-082A-C9BD54C2C8A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13" name="Title 12">
            <a:extLst>
              <a:ext uri="{FF2B5EF4-FFF2-40B4-BE49-F238E27FC236}">
                <a16:creationId xmlns:a16="http://schemas.microsoft.com/office/drawing/2014/main" id="{FEC25703-917A-4EFC-591E-AB786C42F627}"/>
              </a:ext>
            </a:extLst>
          </p:cNvPr>
          <p:cNvSpPr>
            <a:spLocks noGrp="1"/>
          </p:cNvSpPr>
          <p:nvPr>
            <p:ph type="title" hasCustomPrompt="1"/>
          </p:nvPr>
        </p:nvSpPr>
        <p:spPr>
          <a:xfrm>
            <a:off x="2364287" y="323849"/>
            <a:ext cx="9194071" cy="749731"/>
          </a:xfrm>
        </p:spPr>
        <p:txBody>
          <a:bodyPr/>
          <a:lstStyle>
            <a:lvl1pPr>
              <a:defRPr b="1"/>
            </a:lvl1pPr>
          </a:lstStyle>
          <a:p>
            <a:r>
              <a:rPr lang="en-US"/>
              <a:t>Click to add title</a:t>
            </a:r>
          </a:p>
        </p:txBody>
      </p:sp>
    </p:spTree>
    <p:extLst>
      <p:ext uri="{BB962C8B-B14F-4D97-AF65-F5344CB8AC3E}">
        <p14:creationId xmlns:p14="http://schemas.microsoft.com/office/powerpoint/2010/main" val="382984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3">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206735"/>
            <a:ext cx="10924717" cy="411672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27526" y="1366581"/>
            <a:ext cx="9628528" cy="559873"/>
          </a:xfrm>
        </p:spPr>
        <p:txBody>
          <a:bodyPr>
            <a:normAutofit/>
          </a:bodyPr>
          <a:lstStyle>
            <a:lvl1pPr marL="0" indent="0" algn="l">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33" name="Rectangle 32">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9947997" y="115196"/>
            <a:ext cx="2416809" cy="1892410"/>
          </a:xfrm>
          <a:prstGeom prst="rect">
            <a:avLst/>
          </a:prstGeom>
        </p:spPr>
      </p:pic>
      <p:pic>
        <p:nvPicPr>
          <p:cNvPr id="2" name="Graphic 6">
            <a:extLst>
              <a:ext uri="{FF2B5EF4-FFF2-40B4-BE49-F238E27FC236}">
                <a16:creationId xmlns:a16="http://schemas.microsoft.com/office/drawing/2014/main" id="{6BE4B2A2-C9CA-FF64-E66D-9ADA71CCCE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A55C9CA9-A662-2133-5741-3D9B3EC36B9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ED78A26-B6F1-8CEB-74E6-6A332E81A3E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6E297CC-F7CE-0580-738C-8627432D3C18}"/>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D7BC4674-DF61-5A91-9BD9-6BE7420A518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1" name="Graphic 6">
            <a:extLst>
              <a:ext uri="{FF2B5EF4-FFF2-40B4-BE49-F238E27FC236}">
                <a16:creationId xmlns:a16="http://schemas.microsoft.com/office/drawing/2014/main" id="{A78A7DD7-8554-5120-8753-DAF9BCE39D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04B946C5-603C-A9D3-C2B8-613F0394217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991B107C-90D6-FDCB-27CF-4B62707312B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1547E994-D008-C154-397A-458A1D827335}"/>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D0439352-F2E9-6347-468D-BCAFFEB0D2F4}"/>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22E3941D-4A64-5B83-F261-908639E891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CE92A5B-5F65-82D1-C545-8ECF6CA0C41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CACB27B-6C32-11BE-E753-B05F6EFB174A}"/>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52812391-3891-AAF5-9B3C-CC011C6A80C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8F037E8C-E2DF-3376-B088-405F5448141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0D3D0CC4-5A54-079B-0F31-D00456D60974}"/>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D8A2FDD7-E849-0E46-A312-DF8E0B57793E}"/>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7FFA90E3-75D8-43CD-2DFF-018A63492478}"/>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601E3C15-A329-E539-23B4-D7C120E75AA2}"/>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F9BC90-E632-11D1-3FD6-A1ECE56E2647}"/>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A881748F-3507-46DE-88B0-ED758274680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70052ECF-2884-7E36-CD8C-12205004B037}"/>
              </a:ext>
            </a:extLst>
          </p:cNvPr>
          <p:cNvSpPr>
            <a:spLocks noGrp="1"/>
          </p:cNvSpPr>
          <p:nvPr>
            <p:ph type="title" hasCustomPrompt="1"/>
          </p:nvPr>
        </p:nvSpPr>
        <p:spPr>
          <a:xfrm>
            <a:off x="527526" y="314325"/>
            <a:ext cx="10515600" cy="772270"/>
          </a:xfrm>
        </p:spPr>
        <p:txBody>
          <a:bodyPr/>
          <a:lstStyle>
            <a:lvl1pPr>
              <a:defRPr b="1"/>
            </a:lvl1pPr>
          </a:lstStyle>
          <a:p>
            <a:r>
              <a:rPr lang="en-US"/>
              <a:t>Click to add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Title and Content 3">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81175"/>
            <a:ext cx="10924717" cy="454228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33" name="Rectangle 32">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9947997" y="115196"/>
            <a:ext cx="2416809" cy="1892410"/>
          </a:xfrm>
          <a:prstGeom prst="rect">
            <a:avLst/>
          </a:prstGeom>
        </p:spPr>
      </p:pic>
      <p:pic>
        <p:nvPicPr>
          <p:cNvPr id="2" name="Graphic 6">
            <a:extLst>
              <a:ext uri="{FF2B5EF4-FFF2-40B4-BE49-F238E27FC236}">
                <a16:creationId xmlns:a16="http://schemas.microsoft.com/office/drawing/2014/main" id="{6BE4B2A2-C9CA-FF64-E66D-9ADA71CCCE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A55C9CA9-A662-2133-5741-3D9B3EC36B9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ED78A26-B6F1-8CEB-74E6-6A332E81A3E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6E297CC-F7CE-0580-738C-8627432D3C18}"/>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D7BC4674-DF61-5A91-9BD9-6BE7420A518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1" name="Graphic 6">
            <a:extLst>
              <a:ext uri="{FF2B5EF4-FFF2-40B4-BE49-F238E27FC236}">
                <a16:creationId xmlns:a16="http://schemas.microsoft.com/office/drawing/2014/main" id="{A78A7DD7-8554-5120-8753-DAF9BCE39D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04B946C5-603C-A9D3-C2B8-613F0394217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991B107C-90D6-FDCB-27CF-4B62707312B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1547E994-D008-C154-397A-458A1D827335}"/>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D0439352-F2E9-6347-468D-BCAFFEB0D2F4}"/>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22E3941D-4A64-5B83-F261-908639E891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CE92A5B-5F65-82D1-C545-8ECF6CA0C41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CACB27B-6C32-11BE-E753-B05F6EFB174A}"/>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52812391-3891-AAF5-9B3C-CC011C6A80C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8F037E8C-E2DF-3376-B088-405F5448141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0D3D0CC4-5A54-079B-0F31-D00456D60974}"/>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D8A2FDD7-E849-0E46-A312-DF8E0B57793E}"/>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7FFA90E3-75D8-43CD-2DFF-018A63492478}"/>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601E3C15-A329-E539-23B4-D7C120E75AA2}"/>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F9BC90-E632-11D1-3FD6-A1ECE56E2647}"/>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A881748F-3507-46DE-88B0-ED758274680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70052ECF-2884-7E36-CD8C-12205004B037}"/>
              </a:ext>
            </a:extLst>
          </p:cNvPr>
          <p:cNvSpPr>
            <a:spLocks noGrp="1"/>
          </p:cNvSpPr>
          <p:nvPr>
            <p:ph type="title" hasCustomPrompt="1"/>
          </p:nvPr>
        </p:nvSpPr>
        <p:spPr>
          <a:xfrm>
            <a:off x="527526" y="314325"/>
            <a:ext cx="10515600" cy="772270"/>
          </a:xfrm>
        </p:spPr>
        <p:txBody>
          <a:bodyPr/>
          <a:lstStyle>
            <a:lvl1pPr>
              <a:defRPr b="1"/>
            </a:lvl1pPr>
          </a:lstStyle>
          <a:p>
            <a:r>
              <a:rPr lang="en-US"/>
              <a:t>Click to add title</a:t>
            </a:r>
          </a:p>
        </p:txBody>
      </p:sp>
    </p:spTree>
    <p:extLst>
      <p:ext uri="{BB962C8B-B14F-4D97-AF65-F5344CB8AC3E}">
        <p14:creationId xmlns:p14="http://schemas.microsoft.com/office/powerpoint/2010/main" val="508870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B7AD5B-62F9-2B30-58B1-D2952321778E}"/>
              </a:ext>
            </a:extLst>
          </p:cNvPr>
          <p:cNvSpPr/>
          <p:nvPr userDrawn="1"/>
        </p:nvSpPr>
        <p:spPr>
          <a:xfrm flipH="1">
            <a:off x="0" y="0"/>
            <a:ext cx="12192000" cy="3930316"/>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a:t>Act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572324" y="4601582"/>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2" name="Picture 11"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3"/>
          <a:stretch>
            <a:fillRect/>
          </a:stretch>
        </p:blipFill>
        <p:spPr>
          <a:xfrm>
            <a:off x="50076" y="4094989"/>
            <a:ext cx="2313405" cy="24173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ix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515569" y="314222"/>
            <a:ext cx="11493551" cy="881277"/>
          </a:xfrm>
        </p:spPr>
        <p:txBody>
          <a:bodyPr anchor="ctr">
            <a:normAutofit/>
          </a:bodyPr>
          <a:lstStyle>
            <a:lvl1pPr>
              <a:defRPr sz="4800">
                <a:solidFill>
                  <a:schemeClr val="tx1"/>
                </a:solidFill>
              </a:defRPr>
            </a:lvl1pPr>
          </a:lstStyle>
          <a:p>
            <a:r>
              <a:rPr lang="en-US"/>
              <a:t>Lesson Overview</a:t>
            </a:r>
          </a:p>
        </p:txBody>
      </p:sp>
      <p:sp>
        <p:nvSpPr>
          <p:cNvPr id="44" name="Text Placeholder 43">
            <a:extLst>
              <a:ext uri="{FF2B5EF4-FFF2-40B4-BE49-F238E27FC236}">
                <a16:creationId xmlns:a16="http://schemas.microsoft.com/office/drawing/2014/main" id="{EAE7AC08-8ACF-8A47-6539-ABE76AAE434E}"/>
              </a:ext>
            </a:extLst>
          </p:cNvPr>
          <p:cNvSpPr>
            <a:spLocks noGrp="1"/>
          </p:cNvSpPr>
          <p:nvPr>
            <p:ph type="body" sz="quarter" idx="10" hasCustomPrompt="1"/>
          </p:nvPr>
        </p:nvSpPr>
        <p:spPr>
          <a:xfrm>
            <a:off x="515569" y="1315916"/>
            <a:ext cx="8178363" cy="642938"/>
          </a:xfrm>
        </p:spPr>
        <p:txBody>
          <a:bodyPr tIns="0">
            <a:noAutofit/>
          </a:bodyPr>
          <a:lstStyle>
            <a:lvl1pPr marL="0" indent="0">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Essential Understanding: </a:t>
            </a:r>
          </a:p>
        </p:txBody>
      </p:sp>
      <p:sp>
        <p:nvSpPr>
          <p:cNvPr id="45" name="Text Placeholder 43">
            <a:extLst>
              <a:ext uri="{FF2B5EF4-FFF2-40B4-BE49-F238E27FC236}">
                <a16:creationId xmlns:a16="http://schemas.microsoft.com/office/drawing/2014/main" id="{9DD84C2B-121B-74A9-6362-C8FCD9883B65}"/>
              </a:ext>
            </a:extLst>
          </p:cNvPr>
          <p:cNvSpPr>
            <a:spLocks noGrp="1"/>
          </p:cNvSpPr>
          <p:nvPr>
            <p:ph type="body" sz="quarter" idx="11" hasCustomPrompt="1"/>
          </p:nvPr>
        </p:nvSpPr>
        <p:spPr>
          <a:xfrm>
            <a:off x="519808" y="4641591"/>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Discover: </a:t>
            </a:r>
          </a:p>
        </p:txBody>
      </p:sp>
      <p:pic>
        <p:nvPicPr>
          <p:cNvPr id="33" name="Picture 32"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8846323" y="1962031"/>
            <a:ext cx="2471279" cy="2582348"/>
          </a:xfrm>
          <a:prstGeom prst="rect">
            <a:avLst/>
          </a:prstGeom>
        </p:spPr>
      </p:pic>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3"/>
          <a:srcRect l="19583" r="14738"/>
          <a:stretch/>
        </p:blipFill>
        <p:spPr>
          <a:xfrm>
            <a:off x="4766033" y="2243575"/>
            <a:ext cx="2575299" cy="2341347"/>
          </a:xfrm>
          <a:prstGeom prst="rect">
            <a:avLst/>
          </a:prstGeom>
        </p:spPr>
      </p:pic>
      <p:pic>
        <p:nvPicPr>
          <p:cNvPr id="35" name="Picture 34"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4"/>
          <a:stretch>
            <a:fillRect/>
          </a:stretch>
        </p:blipFill>
        <p:spPr>
          <a:xfrm>
            <a:off x="515569" y="2052889"/>
            <a:ext cx="2745473" cy="2400632"/>
          </a:xfrm>
          <a:prstGeom prst="rect">
            <a:avLst/>
          </a:prstGeom>
        </p:spPr>
      </p:pic>
      <p:sp>
        <p:nvSpPr>
          <p:cNvPr id="37" name="Text Placeholder 43">
            <a:extLst>
              <a:ext uri="{FF2B5EF4-FFF2-40B4-BE49-F238E27FC236}">
                <a16:creationId xmlns:a16="http://schemas.microsoft.com/office/drawing/2014/main" id="{9DD84C2B-121B-74A9-6362-C8FCD9883B65}"/>
              </a:ext>
            </a:extLst>
          </p:cNvPr>
          <p:cNvSpPr>
            <a:spLocks noGrp="1"/>
          </p:cNvSpPr>
          <p:nvPr>
            <p:ph type="body" sz="quarter" idx="26" hasCustomPrompt="1"/>
          </p:nvPr>
        </p:nvSpPr>
        <p:spPr>
          <a:xfrm>
            <a:off x="4766033" y="4635722"/>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Understand: </a:t>
            </a:r>
          </a:p>
        </p:txBody>
      </p:sp>
      <p:sp>
        <p:nvSpPr>
          <p:cNvPr id="38" name="Text Placeholder 43">
            <a:extLst>
              <a:ext uri="{FF2B5EF4-FFF2-40B4-BE49-F238E27FC236}">
                <a16:creationId xmlns:a16="http://schemas.microsoft.com/office/drawing/2014/main" id="{9DD84C2B-121B-74A9-6362-C8FCD9883B65}"/>
              </a:ext>
            </a:extLst>
          </p:cNvPr>
          <p:cNvSpPr>
            <a:spLocks noGrp="1"/>
          </p:cNvSpPr>
          <p:nvPr>
            <p:ph type="body" sz="quarter" idx="27" hasCustomPrompt="1"/>
          </p:nvPr>
        </p:nvSpPr>
        <p:spPr>
          <a:xfrm>
            <a:off x="8798561" y="4650240"/>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Act: </a:t>
            </a:r>
          </a:p>
        </p:txBody>
      </p:sp>
      <p:sp>
        <p:nvSpPr>
          <p:cNvPr id="39" name="TextBox 38">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a:solidFill>
                  <a:schemeClr val="tx1"/>
                </a:solidFill>
              </a:rPr>
              <a:t>© Smithsonian Institution 2025</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B7AD5B-62F9-2B30-58B1-D2952321778E}"/>
              </a:ext>
            </a:extLst>
          </p:cNvPr>
          <p:cNvSpPr/>
          <p:nvPr userDrawn="1"/>
        </p:nvSpPr>
        <p:spPr>
          <a:xfrm flipH="1">
            <a:off x="0" y="0"/>
            <a:ext cx="4287520" cy="6858000"/>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527326"/>
            <a:ext cx="7191488" cy="4961342"/>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Act Reading (Optional):</a:t>
            </a:r>
          </a:p>
          <a:p>
            <a:pPr lvl="0"/>
            <a:r>
              <a:rPr lang="en-US"/>
              <a:t>Act Investigation:</a:t>
            </a:r>
          </a:p>
          <a:p>
            <a:pPr lvl="0"/>
            <a:r>
              <a:rPr lang="en-US"/>
              <a:t>Act Investigation Extension: </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9" name="Picture 8"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10342268" y="67851"/>
            <a:ext cx="1691880" cy="1767920"/>
          </a:xfrm>
          <a:prstGeom prst="rect">
            <a:avLst/>
          </a:prstGeom>
        </p:spPr>
      </p:pic>
      <p:sp>
        <p:nvSpPr>
          <p:cNvPr id="19"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Lesson Objective:</a:t>
            </a:r>
          </a:p>
        </p:txBody>
      </p:sp>
      <p:sp>
        <p:nvSpPr>
          <p:cNvPr id="4" name="Title 3">
            <a:extLst>
              <a:ext uri="{FF2B5EF4-FFF2-40B4-BE49-F238E27FC236}">
                <a16:creationId xmlns:a16="http://schemas.microsoft.com/office/drawing/2014/main" id="{6A2AEA16-48EB-F08C-35F4-F05A42299B3D}"/>
              </a:ext>
            </a:extLst>
          </p:cNvPr>
          <p:cNvSpPr>
            <a:spLocks noGrp="1"/>
          </p:cNvSpPr>
          <p:nvPr>
            <p:ph type="title" hasCustomPrompt="1"/>
          </p:nvPr>
        </p:nvSpPr>
        <p:spPr>
          <a:xfrm>
            <a:off x="4431552" y="201763"/>
            <a:ext cx="5798298" cy="1325563"/>
          </a:xfrm>
        </p:spPr>
        <p:txBody>
          <a:bodyPr/>
          <a:lstStyle>
            <a:lvl1pPr>
              <a:defRPr b="1"/>
            </a:lvl1pPr>
          </a:lstStyle>
          <a:p>
            <a:r>
              <a:rPr lang="en-US"/>
              <a:t>Click to add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0"/>
            <a:ext cx="12192000" cy="1300187"/>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263806"/>
            <a:ext cx="10924717" cy="4036431"/>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402672"/>
            <a:ext cx="7221166" cy="545942"/>
          </a:xfrm>
        </p:spPr>
        <p:txBody>
          <a:bodyPr>
            <a:normAutofit/>
          </a:bodyPr>
          <a:lstStyle>
            <a:lvl1pPr marL="0" indent="0" algn="ctr">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22007" y="-15006"/>
            <a:ext cx="1879163" cy="1963620"/>
          </a:xfrm>
          <a:prstGeom prst="rect">
            <a:avLst/>
          </a:prstGeom>
        </p:spPr>
      </p:pic>
      <p:sp>
        <p:nvSpPr>
          <p:cNvPr id="2" name="Title 1">
            <a:extLst>
              <a:ext uri="{FF2B5EF4-FFF2-40B4-BE49-F238E27FC236}">
                <a16:creationId xmlns:a16="http://schemas.microsoft.com/office/drawing/2014/main" id="{49D722AC-C477-02A7-6BA4-D5B60200E098}"/>
              </a:ext>
            </a:extLst>
          </p:cNvPr>
          <p:cNvSpPr>
            <a:spLocks noGrp="1"/>
          </p:cNvSpPr>
          <p:nvPr>
            <p:ph type="title" hasCustomPrompt="1"/>
          </p:nvPr>
        </p:nvSpPr>
        <p:spPr>
          <a:xfrm>
            <a:off x="2802313" y="-15006"/>
            <a:ext cx="7221167" cy="1297278"/>
          </a:xfrm>
        </p:spPr>
        <p:txBody>
          <a:bodyPr/>
          <a:lstStyle>
            <a:lvl1pPr algn="ctr">
              <a:defRPr b="1"/>
            </a:lvl1pPr>
          </a:lstStyle>
          <a:p>
            <a:r>
              <a:rPr lang="en-US"/>
              <a:t>Click to add title</a:t>
            </a:r>
          </a:p>
        </p:txBody>
      </p:sp>
    </p:spTree>
    <p:extLst>
      <p:ext uri="{BB962C8B-B14F-4D97-AF65-F5344CB8AC3E}">
        <p14:creationId xmlns:p14="http://schemas.microsoft.com/office/powerpoint/2010/main" val="1632506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0"/>
            <a:ext cx="12192000" cy="1300187"/>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948614"/>
            <a:ext cx="10924717" cy="435162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22007" y="-15006"/>
            <a:ext cx="1879163" cy="1963620"/>
          </a:xfrm>
          <a:prstGeom prst="rect">
            <a:avLst/>
          </a:prstGeom>
        </p:spPr>
      </p:pic>
      <p:sp>
        <p:nvSpPr>
          <p:cNvPr id="2" name="Title 1">
            <a:extLst>
              <a:ext uri="{FF2B5EF4-FFF2-40B4-BE49-F238E27FC236}">
                <a16:creationId xmlns:a16="http://schemas.microsoft.com/office/drawing/2014/main" id="{49D722AC-C477-02A7-6BA4-D5B60200E098}"/>
              </a:ext>
            </a:extLst>
          </p:cNvPr>
          <p:cNvSpPr>
            <a:spLocks noGrp="1"/>
          </p:cNvSpPr>
          <p:nvPr>
            <p:ph type="title" hasCustomPrompt="1"/>
          </p:nvPr>
        </p:nvSpPr>
        <p:spPr>
          <a:xfrm>
            <a:off x="2636668" y="-15006"/>
            <a:ext cx="7439488" cy="1297278"/>
          </a:xfrm>
        </p:spPr>
        <p:txBody>
          <a:bodyPr/>
          <a:lstStyle>
            <a:lvl1pPr algn="ctr">
              <a:defRPr b="1"/>
            </a:lvl1pPr>
          </a:lstStyle>
          <a:p>
            <a:r>
              <a:rPr lang="en-US"/>
              <a:t>Click to add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095130"/>
            <a:ext cx="10924717" cy="4205107"/>
          </a:xfrm>
        </p:spPr>
        <p:txBody>
          <a:bodyPr>
            <a:normAutofit/>
          </a:bodyPr>
          <a:lstStyle>
            <a:lvl1pPr marL="514350" indent="-514350">
              <a:buFont typeface="+mj-lt"/>
              <a:buAutoNum type="arabicPeriod"/>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88668"/>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42962"/>
            <a:ext cx="8756044" cy="519508"/>
          </a:xfrm>
        </p:spPr>
        <p:txBody>
          <a:bodyPr>
            <a:normAutofit/>
          </a:bodyPr>
          <a:lstStyle>
            <a:lvl1pPr marL="0" indent="0" algn="l">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76085" y="0"/>
            <a:ext cx="1688617" cy="1764511"/>
          </a:xfrm>
          <a:prstGeom prst="rect">
            <a:avLst/>
          </a:prstGeom>
        </p:spPr>
      </p:pic>
      <p:pic>
        <p:nvPicPr>
          <p:cNvPr id="2" name="Graphic 6">
            <a:extLst>
              <a:ext uri="{FF2B5EF4-FFF2-40B4-BE49-F238E27FC236}">
                <a16:creationId xmlns:a16="http://schemas.microsoft.com/office/drawing/2014/main" id="{11B9B5B4-D242-2AAD-F41A-70A950150A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F5B133F4-46A5-D537-A1D9-5EFA88B033C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9B47CF4D-9902-E82A-F37F-84E2B7172C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1991FA10-F7F5-B65F-CE89-3718A8C63C6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AF65757F-629C-DEE3-67C3-3CAE31294633}"/>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5336A86D-B849-E21E-0F51-341569A583F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8D3FB5D1-8C09-06B0-AA29-6FB4B4D6E7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53696799-83BF-422A-C291-49685AF0DC0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7933950-B483-BC3D-CF33-2216FFA1D38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361428B6-3B7B-4EBE-2CC9-699364B3B27C}"/>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917578F2-5A21-86A3-A247-5CB85E11EF0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522BF40B-5ACB-09AF-95BA-8D95970D167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1545FD54-5E1A-1381-C944-6AF91093E85D}"/>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FB70F785-05BC-5DCE-5837-AE16F4C693C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F7434768-C658-579E-7EBC-5692229A0A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7225FD0C-91BA-C619-9495-5C655F74199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8204B8A1-7CAA-1127-1DCD-C9BF0AAD2216}"/>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643630BA-1C15-37A2-EC12-C292B7C2839C}"/>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45B7D10C-4DD7-A276-5038-540EED4A1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761B39-EAB4-13A3-496B-BE4C5D32F165}"/>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010155C-A6BE-8223-6178-580FF3A3E17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F3C31276-56F8-2EA0-2F94-6CA03E998A14}"/>
              </a:ext>
            </a:extLst>
          </p:cNvPr>
          <p:cNvSpPr>
            <a:spLocks noGrp="1"/>
          </p:cNvSpPr>
          <p:nvPr>
            <p:ph type="title" hasCustomPrompt="1"/>
          </p:nvPr>
        </p:nvSpPr>
        <p:spPr>
          <a:xfrm>
            <a:off x="2802314" y="384199"/>
            <a:ext cx="8756044" cy="751252"/>
          </a:xfrm>
        </p:spPr>
        <p:txBody>
          <a:bodyPr/>
          <a:lstStyle>
            <a:lvl1pPr>
              <a:defRPr b="1"/>
            </a:lvl1pPr>
          </a:lstStyle>
          <a:p>
            <a:r>
              <a:rPr lang="en-US"/>
              <a:t>Click to add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764511"/>
            <a:ext cx="10924717" cy="4535726"/>
          </a:xfrm>
        </p:spPr>
        <p:txBody>
          <a:bodyPr>
            <a:normAutofit/>
          </a:bodyPr>
          <a:lstStyle>
            <a:lvl1pPr marL="514350" indent="-514350">
              <a:buFont typeface="+mj-lt"/>
              <a:buAutoNum type="arabicPeriod"/>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88668"/>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76085" y="0"/>
            <a:ext cx="1688617" cy="1764511"/>
          </a:xfrm>
          <a:prstGeom prst="rect">
            <a:avLst/>
          </a:prstGeom>
        </p:spPr>
      </p:pic>
      <p:pic>
        <p:nvPicPr>
          <p:cNvPr id="2" name="Graphic 6">
            <a:extLst>
              <a:ext uri="{FF2B5EF4-FFF2-40B4-BE49-F238E27FC236}">
                <a16:creationId xmlns:a16="http://schemas.microsoft.com/office/drawing/2014/main" id="{11B9B5B4-D242-2AAD-F41A-70A950150A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F5B133F4-46A5-D537-A1D9-5EFA88B033C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9B47CF4D-9902-E82A-F37F-84E2B7172C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1991FA10-F7F5-B65F-CE89-3718A8C63C6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AF65757F-629C-DEE3-67C3-3CAE31294633}"/>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5336A86D-B849-E21E-0F51-341569A583F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8D3FB5D1-8C09-06B0-AA29-6FB4B4D6E7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53696799-83BF-422A-C291-49685AF0DC0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7933950-B483-BC3D-CF33-2216FFA1D38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361428B6-3B7B-4EBE-2CC9-699364B3B27C}"/>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917578F2-5A21-86A3-A247-5CB85E11EF0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522BF40B-5ACB-09AF-95BA-8D95970D167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1545FD54-5E1A-1381-C944-6AF91093E85D}"/>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FB70F785-05BC-5DCE-5837-AE16F4C693C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F7434768-C658-579E-7EBC-5692229A0A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7225FD0C-91BA-C619-9495-5C655F74199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8204B8A1-7CAA-1127-1DCD-C9BF0AAD2216}"/>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643630BA-1C15-37A2-EC12-C292B7C2839C}"/>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45B7D10C-4DD7-A276-5038-540EED4A1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761B39-EAB4-13A3-496B-BE4C5D32F165}"/>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010155C-A6BE-8223-6178-580FF3A3E17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F3C31276-56F8-2EA0-2F94-6CA03E998A14}"/>
              </a:ext>
            </a:extLst>
          </p:cNvPr>
          <p:cNvSpPr>
            <a:spLocks noGrp="1"/>
          </p:cNvSpPr>
          <p:nvPr>
            <p:ph type="title" hasCustomPrompt="1"/>
          </p:nvPr>
        </p:nvSpPr>
        <p:spPr>
          <a:xfrm>
            <a:off x="2802314" y="384199"/>
            <a:ext cx="7667625" cy="760164"/>
          </a:xfrm>
        </p:spPr>
        <p:txBody>
          <a:bodyPr/>
          <a:lstStyle>
            <a:lvl1pPr>
              <a:defRPr b="1"/>
            </a:lvl1pPr>
          </a:lstStyle>
          <a:p>
            <a:r>
              <a:rPr lang="en-US"/>
              <a:t>Click to add title</a:t>
            </a:r>
          </a:p>
        </p:txBody>
      </p:sp>
    </p:spTree>
    <p:extLst>
      <p:ext uri="{BB962C8B-B14F-4D97-AF65-F5344CB8AC3E}">
        <p14:creationId xmlns:p14="http://schemas.microsoft.com/office/powerpoint/2010/main" val="2379418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104008"/>
            <a:ext cx="10924717" cy="4219447"/>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23146" y="1391213"/>
            <a:ext cx="9650663" cy="478636"/>
          </a:xfrm>
        </p:spPr>
        <p:txBody>
          <a:bodyPr>
            <a:normAutofit/>
          </a:bodyPr>
          <a:lstStyle>
            <a:lvl1pPr marL="0" indent="0" algn="l">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33" name="Rectangle 32">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9994231" y="-117527"/>
            <a:ext cx="1923487" cy="2009937"/>
          </a:xfrm>
          <a:prstGeom prst="rect">
            <a:avLst/>
          </a:prstGeom>
        </p:spPr>
      </p:pic>
      <p:pic>
        <p:nvPicPr>
          <p:cNvPr id="2" name="Graphic 6">
            <a:extLst>
              <a:ext uri="{FF2B5EF4-FFF2-40B4-BE49-F238E27FC236}">
                <a16:creationId xmlns:a16="http://schemas.microsoft.com/office/drawing/2014/main" id="{7B38B41B-E461-F153-9B78-C738268DD7F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A628AFE-7FC5-928F-57E5-4975E409B5A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E782C3F2-06C6-22C4-A675-909AC8AC4D2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C7B53B9-C26A-0243-BA49-B81E796B49C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FE862E35-7D99-D663-6AC1-FD383C637A19}"/>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5" name="Graphic 6">
            <a:extLst>
              <a:ext uri="{FF2B5EF4-FFF2-40B4-BE49-F238E27FC236}">
                <a16:creationId xmlns:a16="http://schemas.microsoft.com/office/drawing/2014/main" id="{6EDB91CA-6911-70E1-EA94-067E97D060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6" name="Graphic 8">
            <a:extLst>
              <a:ext uri="{FF2B5EF4-FFF2-40B4-BE49-F238E27FC236}">
                <a16:creationId xmlns:a16="http://schemas.microsoft.com/office/drawing/2014/main" id="{A369D96A-A0B0-D0AF-9C73-4C360B7352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7" name="Graphic 11">
            <a:extLst>
              <a:ext uri="{FF2B5EF4-FFF2-40B4-BE49-F238E27FC236}">
                <a16:creationId xmlns:a16="http://schemas.microsoft.com/office/drawing/2014/main" id="{5F42CCED-3FB6-8B31-932F-F77592CC252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8" name="Graphic 12">
            <a:extLst>
              <a:ext uri="{FF2B5EF4-FFF2-40B4-BE49-F238E27FC236}">
                <a16:creationId xmlns:a16="http://schemas.microsoft.com/office/drawing/2014/main" id="{05B88987-C97E-8D04-7514-84CFFD6B6E9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9" name="Graphic 7">
            <a:extLst>
              <a:ext uri="{FF2B5EF4-FFF2-40B4-BE49-F238E27FC236}">
                <a16:creationId xmlns:a16="http://schemas.microsoft.com/office/drawing/2014/main" id="{23D38275-886C-C3FC-0788-D8031ADF46EA}"/>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40" name="Graphic 6">
            <a:extLst>
              <a:ext uri="{FF2B5EF4-FFF2-40B4-BE49-F238E27FC236}">
                <a16:creationId xmlns:a16="http://schemas.microsoft.com/office/drawing/2014/main" id="{0DF0BD51-2796-5AE2-A795-C443FBCCD90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1" name="Graphic 8">
            <a:extLst>
              <a:ext uri="{FF2B5EF4-FFF2-40B4-BE49-F238E27FC236}">
                <a16:creationId xmlns:a16="http://schemas.microsoft.com/office/drawing/2014/main" id="{5C50C93A-5C30-B0A3-429C-2CA47987DC5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2" name="Graphic 11">
            <a:extLst>
              <a:ext uri="{FF2B5EF4-FFF2-40B4-BE49-F238E27FC236}">
                <a16:creationId xmlns:a16="http://schemas.microsoft.com/office/drawing/2014/main" id="{8A464050-13D5-4CCC-2561-16025F5A8D0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3" name="Graphic 12">
            <a:extLst>
              <a:ext uri="{FF2B5EF4-FFF2-40B4-BE49-F238E27FC236}">
                <a16:creationId xmlns:a16="http://schemas.microsoft.com/office/drawing/2014/main" id="{22C3C105-FA8B-030A-24D6-60DEF0A79CC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4" name="Graphic 7">
            <a:extLst>
              <a:ext uri="{FF2B5EF4-FFF2-40B4-BE49-F238E27FC236}">
                <a16:creationId xmlns:a16="http://schemas.microsoft.com/office/drawing/2014/main" id="{69850E01-17C0-D47D-0D0D-FFB87BB729AB}"/>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5" name="Picture 44" descr="A blue binoculars with black background&#10;&#10;Description automatically generated">
            <a:extLst>
              <a:ext uri="{FF2B5EF4-FFF2-40B4-BE49-F238E27FC236}">
                <a16:creationId xmlns:a16="http://schemas.microsoft.com/office/drawing/2014/main" id="{64DA7207-E9A9-A82C-7358-E29DEDCF0D3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0EB00A49-6F61-DFA7-8FAD-228E41B3487B}"/>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30F7AB29-9D01-5838-E5A7-B3C92698F2AA}"/>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8" name="Picture 47" descr="A yellow globe with a magnifying glass&#10;&#10;Description automatically generated">
            <a:extLst>
              <a:ext uri="{FF2B5EF4-FFF2-40B4-BE49-F238E27FC236}">
                <a16:creationId xmlns:a16="http://schemas.microsoft.com/office/drawing/2014/main" id="{7AAD33F2-8831-3183-AB91-989AEAB78759}"/>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47512597-CDE4-F531-F62E-CC9943966D20}"/>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50" name="Picture 49" descr="A blue binoculars with black background&#10;&#10;Description automatically generated">
            <a:extLst>
              <a:ext uri="{FF2B5EF4-FFF2-40B4-BE49-F238E27FC236}">
                <a16:creationId xmlns:a16="http://schemas.microsoft.com/office/drawing/2014/main" id="{FD3BF185-0EEC-FA1A-5D2D-F05442ACDC0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A0C07ADA-E2CC-4336-0BEA-AD5C61627852}"/>
              </a:ext>
            </a:extLst>
          </p:cNvPr>
          <p:cNvSpPr>
            <a:spLocks noGrp="1"/>
          </p:cNvSpPr>
          <p:nvPr>
            <p:ph type="title" hasCustomPrompt="1"/>
          </p:nvPr>
        </p:nvSpPr>
        <p:spPr>
          <a:xfrm>
            <a:off x="532408" y="246328"/>
            <a:ext cx="9641401" cy="890588"/>
          </a:xfrm>
        </p:spPr>
        <p:txBody>
          <a:bodyPr/>
          <a:lstStyle>
            <a:lvl1pPr>
              <a:defRPr b="1"/>
            </a:lvl1pPr>
          </a:lstStyle>
          <a:p>
            <a:r>
              <a:rPr lang="en-US"/>
              <a:t>Click to add title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52600"/>
            <a:ext cx="10924717" cy="4570855"/>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33" name="Rectangle 32">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9994231" y="-117527"/>
            <a:ext cx="1923487" cy="2009937"/>
          </a:xfrm>
          <a:prstGeom prst="rect">
            <a:avLst/>
          </a:prstGeom>
        </p:spPr>
      </p:pic>
      <p:pic>
        <p:nvPicPr>
          <p:cNvPr id="2" name="Graphic 6">
            <a:extLst>
              <a:ext uri="{FF2B5EF4-FFF2-40B4-BE49-F238E27FC236}">
                <a16:creationId xmlns:a16="http://schemas.microsoft.com/office/drawing/2014/main" id="{7B38B41B-E461-F153-9B78-C738268DD7F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A628AFE-7FC5-928F-57E5-4975E409B5A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E782C3F2-06C6-22C4-A675-909AC8AC4D2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C7B53B9-C26A-0243-BA49-B81E796B49C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FE862E35-7D99-D663-6AC1-FD383C637A19}"/>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5" name="Graphic 6">
            <a:extLst>
              <a:ext uri="{FF2B5EF4-FFF2-40B4-BE49-F238E27FC236}">
                <a16:creationId xmlns:a16="http://schemas.microsoft.com/office/drawing/2014/main" id="{6EDB91CA-6911-70E1-EA94-067E97D060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6" name="Graphic 8">
            <a:extLst>
              <a:ext uri="{FF2B5EF4-FFF2-40B4-BE49-F238E27FC236}">
                <a16:creationId xmlns:a16="http://schemas.microsoft.com/office/drawing/2014/main" id="{A369D96A-A0B0-D0AF-9C73-4C360B7352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7" name="Graphic 11">
            <a:extLst>
              <a:ext uri="{FF2B5EF4-FFF2-40B4-BE49-F238E27FC236}">
                <a16:creationId xmlns:a16="http://schemas.microsoft.com/office/drawing/2014/main" id="{5F42CCED-3FB6-8B31-932F-F77592CC252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8" name="Graphic 12">
            <a:extLst>
              <a:ext uri="{FF2B5EF4-FFF2-40B4-BE49-F238E27FC236}">
                <a16:creationId xmlns:a16="http://schemas.microsoft.com/office/drawing/2014/main" id="{05B88987-C97E-8D04-7514-84CFFD6B6E9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9" name="Graphic 7">
            <a:extLst>
              <a:ext uri="{FF2B5EF4-FFF2-40B4-BE49-F238E27FC236}">
                <a16:creationId xmlns:a16="http://schemas.microsoft.com/office/drawing/2014/main" id="{23D38275-886C-C3FC-0788-D8031ADF46EA}"/>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40" name="Graphic 6">
            <a:extLst>
              <a:ext uri="{FF2B5EF4-FFF2-40B4-BE49-F238E27FC236}">
                <a16:creationId xmlns:a16="http://schemas.microsoft.com/office/drawing/2014/main" id="{0DF0BD51-2796-5AE2-A795-C443FBCCD90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1" name="Graphic 8">
            <a:extLst>
              <a:ext uri="{FF2B5EF4-FFF2-40B4-BE49-F238E27FC236}">
                <a16:creationId xmlns:a16="http://schemas.microsoft.com/office/drawing/2014/main" id="{5C50C93A-5C30-B0A3-429C-2CA47987DC5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2" name="Graphic 11">
            <a:extLst>
              <a:ext uri="{FF2B5EF4-FFF2-40B4-BE49-F238E27FC236}">
                <a16:creationId xmlns:a16="http://schemas.microsoft.com/office/drawing/2014/main" id="{8A464050-13D5-4CCC-2561-16025F5A8D0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3" name="Graphic 12">
            <a:extLst>
              <a:ext uri="{FF2B5EF4-FFF2-40B4-BE49-F238E27FC236}">
                <a16:creationId xmlns:a16="http://schemas.microsoft.com/office/drawing/2014/main" id="{22C3C105-FA8B-030A-24D6-60DEF0A79CC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4" name="Graphic 7">
            <a:extLst>
              <a:ext uri="{FF2B5EF4-FFF2-40B4-BE49-F238E27FC236}">
                <a16:creationId xmlns:a16="http://schemas.microsoft.com/office/drawing/2014/main" id="{69850E01-17C0-D47D-0D0D-FFB87BB729AB}"/>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5" name="Picture 44" descr="A blue binoculars with black background&#10;&#10;Description automatically generated">
            <a:extLst>
              <a:ext uri="{FF2B5EF4-FFF2-40B4-BE49-F238E27FC236}">
                <a16:creationId xmlns:a16="http://schemas.microsoft.com/office/drawing/2014/main" id="{64DA7207-E9A9-A82C-7358-E29DEDCF0D3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0EB00A49-6F61-DFA7-8FAD-228E41B3487B}"/>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30F7AB29-9D01-5838-E5A7-B3C92698F2AA}"/>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8" name="Picture 47" descr="A yellow globe with a magnifying glass&#10;&#10;Description automatically generated">
            <a:extLst>
              <a:ext uri="{FF2B5EF4-FFF2-40B4-BE49-F238E27FC236}">
                <a16:creationId xmlns:a16="http://schemas.microsoft.com/office/drawing/2014/main" id="{7AAD33F2-8831-3183-AB91-989AEAB78759}"/>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47512597-CDE4-F531-F62E-CC9943966D20}"/>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50" name="Picture 49" descr="A blue binoculars with black background&#10;&#10;Description automatically generated">
            <a:extLst>
              <a:ext uri="{FF2B5EF4-FFF2-40B4-BE49-F238E27FC236}">
                <a16:creationId xmlns:a16="http://schemas.microsoft.com/office/drawing/2014/main" id="{FD3BF185-0EEC-FA1A-5D2D-F05442ACDC0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A0C07ADA-E2CC-4336-0BEA-AD5C61627852}"/>
              </a:ext>
            </a:extLst>
          </p:cNvPr>
          <p:cNvSpPr>
            <a:spLocks noGrp="1"/>
          </p:cNvSpPr>
          <p:nvPr>
            <p:ph type="title" hasCustomPrompt="1"/>
          </p:nvPr>
        </p:nvSpPr>
        <p:spPr>
          <a:xfrm>
            <a:off x="532408" y="246328"/>
            <a:ext cx="9534870" cy="890588"/>
          </a:xfrm>
        </p:spPr>
        <p:txBody>
          <a:bodyPr/>
          <a:lstStyle>
            <a:lvl1pPr>
              <a:defRPr b="1"/>
            </a:lvl1pPr>
          </a:lstStyle>
          <a:p>
            <a:r>
              <a:rPr lang="en-US"/>
              <a:t>Click to add title</a:t>
            </a:r>
          </a:p>
        </p:txBody>
      </p:sp>
    </p:spTree>
    <p:extLst>
      <p:ext uri="{BB962C8B-B14F-4D97-AF65-F5344CB8AC3E}">
        <p14:creationId xmlns:p14="http://schemas.microsoft.com/office/powerpoint/2010/main" val="942296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loss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515569" y="314222"/>
            <a:ext cx="11493551" cy="881277"/>
          </a:xfrm>
        </p:spPr>
        <p:txBody>
          <a:bodyPr anchor="ctr">
            <a:normAutofit/>
          </a:bodyPr>
          <a:lstStyle>
            <a:lvl1pPr>
              <a:defRPr sz="4800">
                <a:solidFill>
                  <a:schemeClr val="tx1"/>
                </a:solidFill>
              </a:defRPr>
            </a:lvl1pPr>
          </a:lstStyle>
          <a:p>
            <a:r>
              <a:rPr lang="en-US"/>
              <a:t>Glossary</a:t>
            </a:r>
          </a:p>
        </p:txBody>
      </p:sp>
      <p:sp>
        <p:nvSpPr>
          <p:cNvPr id="39" name="TextBox 38">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4" name="Text Placeholder 3">
            <a:extLst>
              <a:ext uri="{FF2B5EF4-FFF2-40B4-BE49-F238E27FC236}">
                <a16:creationId xmlns:a16="http://schemas.microsoft.com/office/drawing/2014/main" id="{36E95231-6C47-A4AB-146A-3B3BC7F2A29B}"/>
              </a:ext>
            </a:extLst>
          </p:cNvPr>
          <p:cNvSpPr>
            <a:spLocks noGrp="1"/>
          </p:cNvSpPr>
          <p:nvPr>
            <p:ph type="body" sz="quarter" idx="10" hasCustomPrompt="1"/>
          </p:nvPr>
        </p:nvSpPr>
        <p:spPr>
          <a:xfrm>
            <a:off x="515938" y="1527175"/>
            <a:ext cx="11493500" cy="4492625"/>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1"/>
            <a:r>
              <a:rPr lang="en-US"/>
              <a:t>Click to add glossary words</a:t>
            </a:r>
          </a:p>
        </p:txBody>
      </p:sp>
    </p:spTree>
    <p:extLst>
      <p:ext uri="{BB962C8B-B14F-4D97-AF65-F5344CB8AC3E}">
        <p14:creationId xmlns:p14="http://schemas.microsoft.com/office/powerpoint/2010/main" val="3787456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5107" y="4566822"/>
            <a:ext cx="1747228" cy="1747228"/>
          </a:xfrm>
          <a:prstGeom prst="rect">
            <a:avLst/>
          </a:prstGeom>
        </p:spPr>
      </p:pic>
      <p:pic>
        <p:nvPicPr>
          <p:cNvPr id="9"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8895" y="2972520"/>
            <a:ext cx="1385821" cy="1385821"/>
          </a:xfrm>
          <a:prstGeom prst="rect">
            <a:avLst/>
          </a:prstGeom>
        </p:spPr>
      </p:pic>
      <p:pic>
        <p:nvPicPr>
          <p:cNvPr id="10" name="Graphic 9">
            <a:extLst>
              <a:ext uri="{FF2B5EF4-FFF2-40B4-BE49-F238E27FC236}">
                <a16:creationId xmlns:a16="http://schemas.microsoft.com/office/drawing/2014/main" id="{1A2DC491-EA74-1A63-78D5-3236C8B0D4DE}"/>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46740" y="4586054"/>
            <a:ext cx="1645260" cy="1645260"/>
          </a:xfrm>
          <a:prstGeom prst="rect">
            <a:avLst/>
          </a:prstGeom>
        </p:spPr>
      </p:pic>
      <p:pic>
        <p:nvPicPr>
          <p:cNvPr id="1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74225" y="3261863"/>
            <a:ext cx="1182816" cy="1182816"/>
          </a:xfrm>
          <a:prstGeom prst="rect">
            <a:avLst/>
          </a:prstGeom>
        </p:spPr>
      </p:pic>
      <p:pic>
        <p:nvPicPr>
          <p:cNvPr id="1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15804" y="5372414"/>
            <a:ext cx="1118205" cy="1118205"/>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86198" y="116366"/>
            <a:ext cx="3175540" cy="1055927"/>
          </a:xfrm>
        </p:spPr>
        <p:txBody>
          <a:bodyPr anchor="ctr">
            <a:normAutofit/>
          </a:bodyPr>
          <a:lstStyle>
            <a:lvl1pPr algn="ctr">
              <a:defRPr sz="6000">
                <a:solidFill>
                  <a:schemeClr val="tx1"/>
                </a:solidFill>
              </a:defRPr>
            </a:lvl1pPr>
          </a:lstStyle>
          <a:p>
            <a:r>
              <a:rPr lang="en-US"/>
              <a:t>Symbols</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12"/>
          <a:stretch>
            <a:fillRect/>
          </a:stretch>
        </p:blipFill>
        <p:spPr>
          <a:xfrm>
            <a:off x="4211462" y="5017078"/>
            <a:ext cx="1691880" cy="1767920"/>
          </a:xfrm>
          <a:prstGeom prst="rect">
            <a:avLst/>
          </a:prstGeom>
        </p:spPr>
      </p:pic>
      <p:pic>
        <p:nvPicPr>
          <p:cNvPr id="1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15114" r="15244"/>
          <a:stretch/>
        </p:blipFill>
        <p:spPr>
          <a:xfrm>
            <a:off x="10659809" y="2654778"/>
            <a:ext cx="1186387" cy="1703563"/>
          </a:xfrm>
          <a:prstGeom prst="rect">
            <a:avLst/>
          </a:prstGeom>
        </p:spPr>
      </p:pic>
      <p:pic>
        <p:nvPicPr>
          <p:cNvPr id="16" name="Picture 15"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a:blip r:embed="rId15"/>
          <a:stretch>
            <a:fillRect/>
          </a:stretch>
        </p:blipFill>
        <p:spPr>
          <a:xfrm>
            <a:off x="3610526" y="3229907"/>
            <a:ext cx="2629770" cy="1570293"/>
          </a:xfrm>
          <a:prstGeom prst="rect">
            <a:avLst/>
          </a:prstGeom>
        </p:spPr>
      </p:pic>
      <p:pic>
        <p:nvPicPr>
          <p:cNvPr id="18" name="Picture 17"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16"/>
          <a:stretch>
            <a:fillRect/>
          </a:stretch>
        </p:blipFill>
        <p:spPr>
          <a:xfrm>
            <a:off x="4118318" y="1352682"/>
            <a:ext cx="1787624" cy="1563092"/>
          </a:xfrm>
          <a:prstGeom prst="rect">
            <a:avLst/>
          </a:prstGeom>
        </p:spPr>
      </p:pic>
      <p:pic>
        <p:nvPicPr>
          <p:cNvPr id="36" name="Picture 35">
            <a:extLst>
              <a:ext uri="{FF2B5EF4-FFF2-40B4-BE49-F238E27FC236}">
                <a16:creationId xmlns:a16="http://schemas.microsoft.com/office/drawing/2014/main" id="{E52436D3-97AB-EA58-FCD8-68E3D9EB091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30334" y="5006843"/>
            <a:ext cx="1687984" cy="1687984"/>
          </a:xfrm>
          <a:prstGeom prst="rect">
            <a:avLst/>
          </a:prstGeom>
        </p:spPr>
      </p:pic>
      <p:pic>
        <p:nvPicPr>
          <p:cNvPr id="38" name="Picture 37">
            <a:extLst>
              <a:ext uri="{FF2B5EF4-FFF2-40B4-BE49-F238E27FC236}">
                <a16:creationId xmlns:a16="http://schemas.microsoft.com/office/drawing/2014/main" id="{60AB093A-50E3-9BED-96BE-4CB9917ABA4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6769" y="3188627"/>
            <a:ext cx="1844059" cy="1642065"/>
          </a:xfrm>
          <a:prstGeom prst="rect">
            <a:avLst/>
          </a:prstGeom>
        </p:spPr>
      </p:pic>
      <p:pic>
        <p:nvPicPr>
          <p:cNvPr id="39" name="Picture 38">
            <a:extLst>
              <a:ext uri="{FF2B5EF4-FFF2-40B4-BE49-F238E27FC236}">
                <a16:creationId xmlns:a16="http://schemas.microsoft.com/office/drawing/2014/main" id="{BC8C06FB-1CCC-0222-1970-34B052FFF62E}"/>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73968" y="1424190"/>
            <a:ext cx="1507228" cy="1507228"/>
          </a:xfrm>
          <a:prstGeom prst="rect">
            <a:avLst/>
          </a:prstGeom>
        </p:spPr>
      </p:pic>
      <p:pic>
        <p:nvPicPr>
          <p:cNvPr id="40" name="Picture 39">
            <a:extLst>
              <a:ext uri="{FF2B5EF4-FFF2-40B4-BE49-F238E27FC236}">
                <a16:creationId xmlns:a16="http://schemas.microsoft.com/office/drawing/2014/main" id="{4DF44CF5-8F20-222D-21F4-E6B940C4F38B}"/>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17992" y="5006843"/>
            <a:ext cx="1680209" cy="1590399"/>
          </a:xfrm>
          <a:prstGeom prst="rect">
            <a:avLst/>
          </a:prstGeom>
        </p:spPr>
      </p:pic>
      <p:pic>
        <p:nvPicPr>
          <p:cNvPr id="41" name="Picture 40">
            <a:extLst>
              <a:ext uri="{FF2B5EF4-FFF2-40B4-BE49-F238E27FC236}">
                <a16:creationId xmlns:a16="http://schemas.microsoft.com/office/drawing/2014/main" id="{121BD45D-93EA-576A-8A0A-AE3272360AA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563443" y="3188627"/>
            <a:ext cx="1317753" cy="1584455"/>
          </a:xfrm>
          <a:prstGeom prst="rect">
            <a:avLst/>
          </a:prstGeom>
        </p:spPr>
      </p:pic>
      <p:pic>
        <p:nvPicPr>
          <p:cNvPr id="42" name="Picture 41">
            <a:extLst>
              <a:ext uri="{FF2B5EF4-FFF2-40B4-BE49-F238E27FC236}">
                <a16:creationId xmlns:a16="http://schemas.microsoft.com/office/drawing/2014/main" id="{810C5492-8F0F-89DC-E1B9-47D0F7FB2F37}"/>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25767" y="1435404"/>
            <a:ext cx="1614875" cy="1597249"/>
          </a:xfrm>
          <a:prstGeom prst="rect">
            <a:avLst/>
          </a:prstGeom>
          <a:solidFill>
            <a:srgbClr val="00A1DD">
              <a:alpha val="0"/>
            </a:srgbClr>
          </a:solidFill>
        </p:spPr>
      </p:pic>
      <p:pic>
        <p:nvPicPr>
          <p:cNvPr id="43" name="Picture 42">
            <a:extLst>
              <a:ext uri="{FF2B5EF4-FFF2-40B4-BE49-F238E27FC236}">
                <a16:creationId xmlns:a16="http://schemas.microsoft.com/office/drawing/2014/main" id="{9FADE8F2-E92E-1BF0-CC4E-92061BE7E993}"/>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664348" y="219325"/>
            <a:ext cx="6802569" cy="916680"/>
          </a:xfrm>
          <a:prstGeom prst="rect">
            <a:avLst/>
          </a:prstGeom>
        </p:spPr>
      </p:pic>
      <p:pic>
        <p:nvPicPr>
          <p:cNvPr id="44" name="Picture 43">
            <a:extLst>
              <a:ext uri="{FF2B5EF4-FFF2-40B4-BE49-F238E27FC236}">
                <a16:creationId xmlns:a16="http://schemas.microsoft.com/office/drawing/2014/main" id="{FFF23187-F68F-28ED-3DE2-13895540D987}"/>
              </a:ext>
            </a:extLst>
          </p:cNvPr>
          <p:cNvPicPr>
            <a:picLocks noChangeAspect="1"/>
          </p:cNvPicPr>
          <p:nvPr userDrawn="1"/>
        </p:nvPicPr>
        <p:blipFill>
          <a:blip r:embed="rId24"/>
          <a:srcRect l="26072" t="21587" r="27768" b="65238"/>
          <a:stretch/>
        </p:blipFill>
        <p:spPr>
          <a:xfrm>
            <a:off x="7198031" y="1494086"/>
            <a:ext cx="4748126" cy="762272"/>
          </a:xfrm>
          <a:prstGeom prst="rect">
            <a:avLst/>
          </a:prstGeom>
        </p:spPr>
      </p:pic>
      <p:pic>
        <p:nvPicPr>
          <p:cNvPr id="3" name="Picture 2" descr="A blue binoculars with black background&#10;&#10;Description automatically generated">
            <a:extLst>
              <a:ext uri="{FF2B5EF4-FFF2-40B4-BE49-F238E27FC236}">
                <a16:creationId xmlns:a16="http://schemas.microsoft.com/office/drawing/2014/main" id="{E83BFFAA-2E8B-7A9F-1CAA-732E27504638}"/>
              </a:ext>
            </a:extLst>
          </p:cNvPr>
          <p:cNvPicPr>
            <a:picLocks noChangeAspect="1"/>
          </p:cNvPicPr>
          <p:nvPr userDrawn="1"/>
        </p:nvPicPr>
        <p:blipFill>
          <a:blip r:embed="rId25"/>
          <a:stretch>
            <a:fillRect/>
          </a:stretch>
        </p:blipFill>
        <p:spPr>
          <a:xfrm>
            <a:off x="6143064" y="1875222"/>
            <a:ext cx="1023299" cy="857254"/>
          </a:xfrm>
          <a:prstGeom prst="rect">
            <a:avLst/>
          </a:prstGeom>
        </p:spPr>
      </p:pic>
      <p:pic>
        <p:nvPicPr>
          <p:cNvPr id="4" name="Picture 3" descr="A yellow globe with a magnifying glass&#10;&#10;Description automatically generated">
            <a:extLst>
              <a:ext uri="{FF2B5EF4-FFF2-40B4-BE49-F238E27FC236}">
                <a16:creationId xmlns:a16="http://schemas.microsoft.com/office/drawing/2014/main" id="{D1F81F66-2ECE-B80E-A1E4-C6F00FDEE45C}"/>
              </a:ext>
            </a:extLst>
          </p:cNvPr>
          <p:cNvPicPr>
            <a:picLocks noChangeAspect="1"/>
          </p:cNvPicPr>
          <p:nvPr userDrawn="1"/>
        </p:nvPicPr>
        <p:blipFill>
          <a:blip r:embed="rId26"/>
          <a:stretch>
            <a:fillRect/>
          </a:stretch>
        </p:blipFill>
        <p:spPr>
          <a:xfrm>
            <a:off x="9210281" y="4874982"/>
            <a:ext cx="1336460" cy="1356331"/>
          </a:xfrm>
          <a:prstGeom prst="rect">
            <a:avLst/>
          </a:prstGeom>
        </p:spPr>
      </p:pic>
      <p:pic>
        <p:nvPicPr>
          <p:cNvPr id="5" name="Picture 4">
            <a:extLst>
              <a:ext uri="{FF2B5EF4-FFF2-40B4-BE49-F238E27FC236}">
                <a16:creationId xmlns:a16="http://schemas.microsoft.com/office/drawing/2014/main" id="{C7E10E21-F5D0-63EB-D3CB-2366399B1817}"/>
              </a:ext>
              <a:ext uri="{C183D7F6-B498-43B3-948B-1728B52AA6E4}">
                <adec:decorative xmlns:adec="http://schemas.microsoft.com/office/drawing/2017/decorative" val="1"/>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291394" y="3261863"/>
            <a:ext cx="1276350" cy="13551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FD992B0-A519-A120-5871-8CEDBBE5696A}"/>
              </a:ext>
            </a:extLst>
          </p:cNvPr>
          <p:cNvSpPr/>
          <p:nvPr userDrawn="1"/>
        </p:nvSpPr>
        <p:spPr>
          <a:xfrm>
            <a:off x="0" y="10156"/>
            <a:ext cx="12192000" cy="392016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a:t>Discover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508155" y="4601582"/>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27" name="Picture 26"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3"/>
          <a:stretch>
            <a:fillRect/>
          </a:stretch>
        </p:blipFill>
        <p:spPr>
          <a:xfrm>
            <a:off x="287855" y="4177534"/>
            <a:ext cx="2220300" cy="19414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5"/>
            <a:ext cx="4287520" cy="6847845"/>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498712"/>
            <a:ext cx="7191488" cy="4989956"/>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Discover Reading (Optional):</a:t>
            </a:r>
          </a:p>
          <a:p>
            <a:pPr lvl="0"/>
            <a:r>
              <a:rPr lang="en-US"/>
              <a:t>Discovery Investigation:</a:t>
            </a:r>
          </a:p>
          <a:p>
            <a:pPr lvl="0"/>
            <a:r>
              <a:rPr lang="en-US"/>
              <a:t>Discover Investigation Extension: </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0265767" y="96465"/>
            <a:ext cx="1768381" cy="1546266"/>
          </a:xfrm>
          <a:prstGeom prst="rect">
            <a:avLst/>
          </a:prstGeom>
        </p:spPr>
      </p:pic>
      <p:sp>
        <p:nvSpPr>
          <p:cNvPr id="15"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Lesson Objective:</a:t>
            </a:r>
          </a:p>
        </p:txBody>
      </p:sp>
      <p:sp>
        <p:nvSpPr>
          <p:cNvPr id="3" name="Title 2">
            <a:extLst>
              <a:ext uri="{FF2B5EF4-FFF2-40B4-BE49-F238E27FC236}">
                <a16:creationId xmlns:a16="http://schemas.microsoft.com/office/drawing/2014/main" id="{E579BC1A-F610-9F8C-90F0-00142451E9FB}"/>
              </a:ext>
            </a:extLst>
          </p:cNvPr>
          <p:cNvSpPr>
            <a:spLocks noGrp="1"/>
          </p:cNvSpPr>
          <p:nvPr>
            <p:ph type="title" hasCustomPrompt="1"/>
          </p:nvPr>
        </p:nvSpPr>
        <p:spPr>
          <a:xfrm>
            <a:off x="4431551" y="315025"/>
            <a:ext cx="5834215" cy="1183687"/>
          </a:xfrm>
        </p:spPr>
        <p:txBody>
          <a:bodyPr/>
          <a:lstStyle>
            <a:lvl1pPr>
              <a:defRPr b="1"/>
            </a:lvl1pPr>
          </a:lstStyle>
          <a:p>
            <a:r>
              <a:rPr lang="en-US"/>
              <a:t>Discover Overview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6"/>
            <a:ext cx="12192000" cy="126487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059619"/>
            <a:ext cx="10924717" cy="4240618"/>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Discover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230620" y="10156"/>
            <a:ext cx="2073631" cy="1813175"/>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11839" y="1328485"/>
            <a:ext cx="7221166" cy="523144"/>
          </a:xfrm>
        </p:spPr>
        <p:txBody>
          <a:bodyPr>
            <a:normAutofit/>
          </a:bodyPr>
          <a:lstStyle>
            <a:lvl1pPr marL="0" indent="0" algn="ctr">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2811839" y="-8894"/>
            <a:ext cx="7221166" cy="1325563"/>
          </a:xfrm>
        </p:spPr>
        <p:txBody>
          <a:bodyPr/>
          <a:lstStyle>
            <a:lvl1pPr algn="ctr">
              <a:defRPr b="1"/>
            </a:lvl1pPr>
          </a:lstStyle>
          <a:p>
            <a:r>
              <a:rPr lang="en-US"/>
              <a:t>Click to add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6"/>
            <a:ext cx="12192000" cy="126487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895475"/>
            <a:ext cx="10924717" cy="4404762"/>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Discover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230620" y="10156"/>
            <a:ext cx="2073631" cy="1813175"/>
          </a:xfrm>
          <a:prstGeom prst="rect">
            <a:avLst/>
          </a:prstGeom>
        </p:spPr>
      </p:pic>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3045041" y="-8893"/>
            <a:ext cx="7368466" cy="1283920"/>
          </a:xfrm>
        </p:spPr>
        <p:txBody>
          <a:bodyPr/>
          <a:lstStyle>
            <a:lvl1pPr algn="ctr">
              <a:defRPr b="1"/>
            </a:lvl1pPr>
          </a:lstStyle>
          <a:p>
            <a:r>
              <a:rPr lang="en-US"/>
              <a:t>Click to add title</a:t>
            </a:r>
          </a:p>
        </p:txBody>
      </p:sp>
    </p:spTree>
    <p:extLst>
      <p:ext uri="{BB962C8B-B14F-4D97-AF65-F5344CB8AC3E}">
        <p14:creationId xmlns:p14="http://schemas.microsoft.com/office/powerpoint/2010/main" val="263438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21763"/>
            <a:ext cx="10924717" cy="4178474"/>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18991" y="0"/>
            <a:ext cx="2040488" cy="1784195"/>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751595" y="1377400"/>
            <a:ext cx="9321413" cy="556175"/>
          </a:xfrm>
        </p:spPr>
        <p:txBody>
          <a:bodyPr>
            <a:normAutofit/>
          </a:bodyPr>
          <a:lstStyle>
            <a:lvl1pPr marL="0" indent="0" algn="l">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12"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13"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15"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6"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21"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2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2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2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2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28"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29"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30"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31"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6" name="Picture 5" descr="A blue binoculars with black background&#10;&#10;Description automatically generated">
            <a:extLst>
              <a:ext uri="{FF2B5EF4-FFF2-40B4-BE49-F238E27FC236}">
                <a16:creationId xmlns:a16="http://schemas.microsoft.com/office/drawing/2014/main" id="{FDB3E2BA-0BF0-C217-AB64-137B864B265D}"/>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34" name="Picture 33"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35" name="Picture 34" descr="A yellow globe with a magnifying glass&#10;&#10;Description automatically generated">
            <a:extLst>
              <a:ext uri="{FF2B5EF4-FFF2-40B4-BE49-F238E27FC236}">
                <a16:creationId xmlns:a16="http://schemas.microsoft.com/office/drawing/2014/main" id="{08D0CF49-1D87-371A-2120-F900DF3CE796}"/>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36" name="Picture 35" descr="A yellow globe with a magnifying glass&#10;&#10;Description automatically generated">
            <a:extLst>
              <a:ext uri="{FF2B5EF4-FFF2-40B4-BE49-F238E27FC236}">
                <a16:creationId xmlns:a16="http://schemas.microsoft.com/office/drawing/2014/main" id="{B592658A-3572-44DF-1A61-8F1BFB65D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37" name="Picture 36" descr="A blue binoculars with black background&#10;&#10;Description automatically generated">
            <a:extLst>
              <a:ext uri="{FF2B5EF4-FFF2-40B4-BE49-F238E27FC236}">
                <a16:creationId xmlns:a16="http://schemas.microsoft.com/office/drawing/2014/main" id="{A3F62591-A281-A73D-8951-09DC1BCD8E6A}"/>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38" name="Picture 37" descr="A blue binoculars with black background&#10;&#10;Description automatically generated">
            <a:extLst>
              <a:ext uri="{FF2B5EF4-FFF2-40B4-BE49-F238E27FC236}">
                <a16:creationId xmlns:a16="http://schemas.microsoft.com/office/drawing/2014/main" id="{1420FAAB-B617-91E7-3784-F776CDF8178C}"/>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2" name="Title 1">
            <a:extLst>
              <a:ext uri="{FF2B5EF4-FFF2-40B4-BE49-F238E27FC236}">
                <a16:creationId xmlns:a16="http://schemas.microsoft.com/office/drawing/2014/main" id="{A56BF640-847D-2432-C5CC-DD12784900FC}"/>
              </a:ext>
            </a:extLst>
          </p:cNvPr>
          <p:cNvSpPr>
            <a:spLocks noGrp="1"/>
          </p:cNvSpPr>
          <p:nvPr>
            <p:ph type="title" hasCustomPrompt="1"/>
          </p:nvPr>
        </p:nvSpPr>
        <p:spPr>
          <a:xfrm>
            <a:off x="2734704" y="457200"/>
            <a:ext cx="9338305" cy="679716"/>
          </a:xfrm>
        </p:spPr>
        <p:txBody>
          <a:bodyPr/>
          <a:lstStyle>
            <a:lvl1pPr>
              <a:defRPr b="1"/>
            </a:lvl1pPr>
          </a:lstStyle>
          <a:p>
            <a:r>
              <a:rPr lang="en-US"/>
              <a:t>Click to add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830966"/>
            <a:ext cx="10924717" cy="4469271"/>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18991" y="0"/>
            <a:ext cx="2040488" cy="1784195"/>
          </a:xfrm>
          <a:prstGeom prst="rect">
            <a:avLst/>
          </a:prstGeom>
        </p:spPr>
      </p:pic>
      <p:pic>
        <p:nvPicPr>
          <p:cNvPr id="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12"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13"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15"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6"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21"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2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2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2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2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28"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29"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30"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31"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6" name="Picture 5" descr="A blue binoculars with black background&#10;&#10;Description automatically generated">
            <a:extLst>
              <a:ext uri="{FF2B5EF4-FFF2-40B4-BE49-F238E27FC236}">
                <a16:creationId xmlns:a16="http://schemas.microsoft.com/office/drawing/2014/main" id="{FDB3E2BA-0BF0-C217-AB64-137B864B265D}"/>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34" name="Picture 33"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35" name="Picture 34" descr="A yellow globe with a magnifying glass&#10;&#10;Description automatically generated">
            <a:extLst>
              <a:ext uri="{FF2B5EF4-FFF2-40B4-BE49-F238E27FC236}">
                <a16:creationId xmlns:a16="http://schemas.microsoft.com/office/drawing/2014/main" id="{08D0CF49-1D87-371A-2120-F900DF3CE796}"/>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36" name="Picture 35" descr="A yellow globe with a magnifying glass&#10;&#10;Description automatically generated">
            <a:extLst>
              <a:ext uri="{FF2B5EF4-FFF2-40B4-BE49-F238E27FC236}">
                <a16:creationId xmlns:a16="http://schemas.microsoft.com/office/drawing/2014/main" id="{B592658A-3572-44DF-1A61-8F1BFB65D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37" name="Picture 36" descr="A blue binoculars with black background&#10;&#10;Description automatically generated">
            <a:extLst>
              <a:ext uri="{FF2B5EF4-FFF2-40B4-BE49-F238E27FC236}">
                <a16:creationId xmlns:a16="http://schemas.microsoft.com/office/drawing/2014/main" id="{A3F62591-A281-A73D-8951-09DC1BCD8E6A}"/>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38" name="Picture 37" descr="A blue binoculars with black background&#10;&#10;Description automatically generated">
            <a:extLst>
              <a:ext uri="{FF2B5EF4-FFF2-40B4-BE49-F238E27FC236}">
                <a16:creationId xmlns:a16="http://schemas.microsoft.com/office/drawing/2014/main" id="{1420FAAB-B617-91E7-3784-F776CDF8178C}"/>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2" name="Title 1">
            <a:extLst>
              <a:ext uri="{FF2B5EF4-FFF2-40B4-BE49-F238E27FC236}">
                <a16:creationId xmlns:a16="http://schemas.microsoft.com/office/drawing/2014/main" id="{A56BF640-847D-2432-C5CC-DD12784900FC}"/>
              </a:ext>
            </a:extLst>
          </p:cNvPr>
          <p:cNvSpPr>
            <a:spLocks noGrp="1"/>
          </p:cNvSpPr>
          <p:nvPr>
            <p:ph type="title" hasCustomPrompt="1"/>
          </p:nvPr>
        </p:nvSpPr>
        <p:spPr>
          <a:xfrm>
            <a:off x="2734704" y="457200"/>
            <a:ext cx="9338305" cy="679716"/>
          </a:xfrm>
        </p:spPr>
        <p:txBody>
          <a:bodyPr/>
          <a:lstStyle>
            <a:lvl1pPr>
              <a:defRPr b="1"/>
            </a:lvl1pPr>
          </a:lstStyle>
          <a:p>
            <a:r>
              <a:rPr lang="en-US"/>
              <a:t>Click to add title</a:t>
            </a:r>
          </a:p>
        </p:txBody>
      </p:sp>
    </p:spTree>
    <p:extLst>
      <p:ext uri="{BB962C8B-B14F-4D97-AF65-F5344CB8AC3E}">
        <p14:creationId xmlns:p14="http://schemas.microsoft.com/office/powerpoint/2010/main" val="148643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253358"/>
            <a:ext cx="10924717" cy="4070097"/>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9941829" y="19662"/>
            <a:ext cx="2250171" cy="1967541"/>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39687" y="1435578"/>
            <a:ext cx="9499663" cy="568013"/>
          </a:xfrm>
        </p:spPr>
        <p:txBody>
          <a:bodyPr>
            <a:normAutofit/>
          </a:bodyPr>
          <a:lstStyle>
            <a:lvl1pPr marL="0" indent="0" algn="l">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2" name="Graphic 6">
            <a:extLst>
              <a:ext uri="{FF2B5EF4-FFF2-40B4-BE49-F238E27FC236}">
                <a16:creationId xmlns:a16="http://schemas.microsoft.com/office/drawing/2014/main" id="{B7EE27FD-792F-CCA0-FB1E-760E6E0EDA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9C833E11-1D45-4E9E-A867-91B0519EFDD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B72D5F6-ED8C-4D39-3B37-77F972CFA145}"/>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2EA01EE1-79B1-F56F-C864-038D25AA9DE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6AF32D16-433B-F79C-D302-239A380C68B6}"/>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4DAF4FB2-3B0D-88C7-BA42-E701D419AFB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59FE6AC6-6E6A-C1F6-AF4A-D32A11BA9D7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82D90D4D-13D0-B788-E3D0-8E2BE66043D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8BC6E086-C36F-9BAC-84C2-B785FF3E1A6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B88904D-20E5-E181-EE02-FF76D123A7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BBC61D86-E4A3-46C0-C176-E0B6C61D879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93B26803-3E9E-F4A8-C7EA-1F7BB8DB5E6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9E584B0D-3326-1D8B-80C6-82EB1DD7FBA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1D6452FA-189A-1D71-7F25-99416F89F194}"/>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03AF5381-379C-614A-E84F-64145620FB65}"/>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F10A9B54-5997-ADFE-7BF2-FD1449937350}"/>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723F5D66-D9F2-5AAB-1A73-012CE8377E8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D784ED-9E91-3BF0-A7AF-60A0EAA3EBA4}"/>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7BDE2FAC-E9BE-910B-7900-B709E7A9B77A}"/>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A8EBEDBE-872E-E19F-6C5A-0A392C4A3173}"/>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B5CC8D65-0AA1-88BD-9FBB-1361154C8A5B}"/>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86A01B1D-AD7A-B522-0A66-54575ACFBFB3}"/>
              </a:ext>
            </a:extLst>
          </p:cNvPr>
          <p:cNvSpPr>
            <a:spLocks noGrp="1"/>
          </p:cNvSpPr>
          <p:nvPr>
            <p:ph type="title" hasCustomPrompt="1"/>
          </p:nvPr>
        </p:nvSpPr>
        <p:spPr>
          <a:xfrm>
            <a:off x="539687" y="371475"/>
            <a:ext cx="9499663" cy="764629"/>
          </a:xfrm>
        </p:spPr>
        <p:txBody>
          <a:bodyPr/>
          <a:lstStyle>
            <a:lvl1pPr>
              <a:defRPr b="1"/>
            </a:lvl1pPr>
          </a:lstStyle>
          <a:p>
            <a:r>
              <a:rPr lang="en-US"/>
              <a:t>Click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1/13/2025</a:t>
            </a:fld>
            <a:endParaRPr lang="en-US"/>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86" r:id="rId3"/>
    <p:sldLayoutId id="2147483677" r:id="rId4"/>
    <p:sldLayoutId id="2147483674" r:id="rId5"/>
    <p:sldLayoutId id="2147483690" r:id="rId6"/>
    <p:sldLayoutId id="2147483680" r:id="rId7"/>
    <p:sldLayoutId id="2147483691" r:id="rId8"/>
    <p:sldLayoutId id="2147483683" r:id="rId9"/>
    <p:sldLayoutId id="2147483697" r:id="rId10"/>
    <p:sldLayoutId id="2147483687" r:id="rId11"/>
    <p:sldLayoutId id="2147483675" r:id="rId12"/>
    <p:sldLayoutId id="2147483678" r:id="rId13"/>
    <p:sldLayoutId id="2147483692" r:id="rId14"/>
    <p:sldLayoutId id="2147483681" r:id="rId15"/>
    <p:sldLayoutId id="2147483689" r:id="rId16"/>
    <p:sldLayoutId id="2147483684" r:id="rId17"/>
    <p:sldLayoutId id="2147483693" r:id="rId18"/>
    <p:sldLayoutId id="2147483688" r:id="rId19"/>
    <p:sldLayoutId id="2147483676" r:id="rId20"/>
    <p:sldLayoutId id="2147483694" r:id="rId21"/>
    <p:sldLayoutId id="2147483679" r:id="rId22"/>
    <p:sldLayoutId id="2147483682" r:id="rId23"/>
    <p:sldLayoutId id="2147483695" r:id="rId24"/>
    <p:sldLayoutId id="2147483685" r:id="rId25"/>
    <p:sldLayoutId id="2147483696" r:id="rId26"/>
    <p:sldLayoutId id="2147483698" r:id="rId27"/>
    <p:sldLayoutId id="2147483670"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sec.si.edu/sustainability-lesson-set-health-food"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ssec.si.edu/sustainability-lesson-set-health-food"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png"/><Relationship Id="rId2" Type="http://schemas.openxmlformats.org/officeDocument/2006/relationships/image" Target="../media/image27.emf"/><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467" y="759070"/>
            <a:ext cx="11160132" cy="2107453"/>
          </a:xfrm>
        </p:spPr>
        <p:txBody>
          <a:bodyPr>
            <a:normAutofit/>
          </a:bodyPr>
          <a:lstStyle/>
          <a:p>
            <a:r>
              <a:rPr lang="en-US" sz="6600"/>
              <a:t>Starting with Sustainability</a:t>
            </a:r>
            <a:br>
              <a:rPr lang="en-US" sz="6600"/>
            </a:br>
            <a:r>
              <a:rPr lang="en-US" sz="4000"/>
              <a:t>Lesson Slides</a:t>
            </a:r>
            <a:endParaRPr lang="en-US" sz="6600"/>
          </a:p>
        </p:txBody>
      </p:sp>
      <p:sp>
        <p:nvSpPr>
          <p:cNvPr id="3" name="Subtitle 2"/>
          <p:cNvSpPr>
            <a:spLocks noGrp="1"/>
          </p:cNvSpPr>
          <p:nvPr>
            <p:ph type="subTitle" idx="1"/>
          </p:nvPr>
        </p:nvSpPr>
        <p:spPr>
          <a:xfrm>
            <a:off x="1455168" y="3776181"/>
            <a:ext cx="7608149" cy="607910"/>
          </a:xfrm>
          <a:ln>
            <a:noFill/>
          </a:ln>
        </p:spPr>
        <p:txBody>
          <a:bodyPr>
            <a:noAutofit/>
          </a:bodyPr>
          <a:lstStyle/>
          <a:p>
            <a:pPr algn="l"/>
            <a:r>
              <a:rPr lang="en-US" sz="4800" b="1"/>
              <a:t>Good Health and Food</a:t>
            </a:r>
          </a:p>
        </p:txBody>
      </p:sp>
    </p:spTree>
    <p:extLst>
      <p:ext uri="{BB962C8B-B14F-4D97-AF65-F5344CB8AC3E}">
        <p14:creationId xmlns:p14="http://schemas.microsoft.com/office/powerpoint/2010/main" val="111973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88A5A4-B33F-0AF5-0B68-F304E03B8700}"/>
              </a:ext>
            </a:extLst>
          </p:cNvPr>
          <p:cNvSpPr>
            <a:spLocks noGrp="1"/>
          </p:cNvSpPr>
          <p:nvPr>
            <p:ph type="title"/>
          </p:nvPr>
        </p:nvSpPr>
        <p:spPr/>
        <p:txBody>
          <a:bodyPr vert="horz" lIns="91440" tIns="45720" rIns="91440" bIns="45720" rtlCol="0" anchor="b">
            <a:noAutofit/>
          </a:bodyPr>
          <a:lstStyle/>
          <a:p>
            <a:r>
              <a:rPr lang="en-US" sz="4300"/>
              <a:t>Discover Investigation, slide 2</a:t>
            </a:r>
          </a:p>
        </p:txBody>
      </p:sp>
      <p:sp>
        <p:nvSpPr>
          <p:cNvPr id="10" name="Content Placeholder 1"/>
          <p:cNvSpPr txBox="1">
            <a:spLocks/>
          </p:cNvSpPr>
          <p:nvPr/>
        </p:nvSpPr>
        <p:spPr>
          <a:xfrm>
            <a:off x="195596" y="1702723"/>
            <a:ext cx="11800808" cy="1517629"/>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startAt="3"/>
            </a:pPr>
            <a:r>
              <a:rPr lang="en-US"/>
              <a:t>Make a choice: You will now choose how to investigate ways to create a healthier diet for you or your community. You can either have your whole group pick one investigation or you can break into three smaller teams and do all the investigations. It is up to you. The three possible investigations are:</a:t>
            </a:r>
            <a:endParaRPr lang="en-US" b="1"/>
          </a:p>
          <a:p>
            <a:pPr marL="914400" lvl="1" indent="-457200">
              <a:buFont typeface="+mj-lt"/>
              <a:buAutoNum type="alphaLcPeriod"/>
            </a:pPr>
            <a:endParaRPr lang="en-US" b="1"/>
          </a:p>
          <a:p>
            <a:pPr>
              <a:buFont typeface="+mj-lt"/>
              <a:buAutoNum type="arabicPeriod" startAt="3"/>
            </a:pPr>
            <a:endParaRPr lang="en-US"/>
          </a:p>
        </p:txBody>
      </p:sp>
      <p:sp>
        <p:nvSpPr>
          <p:cNvPr id="9" name="Content Placeholder 1">
            <a:extLst>
              <a:ext uri="{FF2B5EF4-FFF2-40B4-BE49-F238E27FC236}">
                <a16:creationId xmlns:a16="http://schemas.microsoft.com/office/drawing/2014/main" id="{06406254-E016-24DB-573B-3BE1BDEDB296}"/>
              </a:ext>
            </a:extLst>
          </p:cNvPr>
          <p:cNvSpPr txBox="1">
            <a:spLocks/>
          </p:cNvSpPr>
          <p:nvPr/>
        </p:nvSpPr>
        <p:spPr>
          <a:xfrm>
            <a:off x="195597" y="3077477"/>
            <a:ext cx="9577054" cy="3973444"/>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buFont typeface="+mj-lt"/>
              <a:buAutoNum type="alphaLcPeriod"/>
            </a:pPr>
            <a:r>
              <a:rPr lang="en-US" sz="2200"/>
              <a:t>Build your nutrition knowledge: Play a game to become familiar with five healthy food groups—dairy, fruits, grains, protein, and vegetables—plus unhealthy or junk food. </a:t>
            </a:r>
            <a:r>
              <a:rPr lang="en-US" sz="2200" b="1">
                <a:hlinkClick r:id="rId3"/>
              </a:rPr>
              <a:t>Resource: Food Group Card Game Printable Instructions and Deck </a:t>
            </a:r>
            <a:endParaRPr lang="en-US" sz="2200" b="1"/>
          </a:p>
          <a:p>
            <a:pPr marL="914400" lvl="1" indent="-457200">
              <a:buFont typeface="+mj-lt"/>
              <a:buAutoNum type="alphaLcPeriod"/>
            </a:pPr>
            <a:r>
              <a:rPr lang="en-US" sz="2200"/>
              <a:t>Understand nutritional standards: Use a digital game to explore nutritional standards from around the world. </a:t>
            </a:r>
            <a:r>
              <a:rPr lang="en-US" sz="2200" b="1">
                <a:hlinkClick r:id="rId3"/>
              </a:rPr>
              <a:t>Resource: Pick Your Plate! game</a:t>
            </a:r>
            <a:endParaRPr lang="en-US" sz="2200"/>
          </a:p>
          <a:p>
            <a:pPr marL="914400" lvl="1" indent="-457200">
              <a:buFont typeface="+mj-lt"/>
              <a:buAutoNum type="alphaLcPeriod"/>
            </a:pPr>
            <a:r>
              <a:rPr lang="en-US" sz="2200"/>
              <a:t>Gather data on community food knowledge: Survey other people about their nutritional knowledge and food habits. </a:t>
            </a:r>
            <a:r>
              <a:rPr lang="en-US" sz="2200" b="1">
                <a:hlinkClick r:id="rId3"/>
              </a:rPr>
              <a:t>Resource: Community Survey Printable Instructions and Survey</a:t>
            </a:r>
            <a:endParaRPr lang="en-US" sz="2200" b="1"/>
          </a:p>
          <a:p>
            <a:pPr marL="914400" lvl="1" indent="-457200">
              <a:buFont typeface="+mj-lt"/>
              <a:buAutoNum type="alphaLcPeriod"/>
            </a:pPr>
            <a:endParaRPr lang="en-US" b="1"/>
          </a:p>
          <a:p>
            <a:pPr marL="914400" lvl="1" indent="-457200">
              <a:buFont typeface="+mj-lt"/>
              <a:buAutoNum type="alphaLcPeriod"/>
            </a:pPr>
            <a:endParaRPr lang="en-US" b="1"/>
          </a:p>
          <a:p>
            <a:pPr>
              <a:buFont typeface="+mj-lt"/>
              <a:buAutoNum type="arabicPeriod" startAt="3"/>
            </a:pPr>
            <a:endParaRPr lang="en-US"/>
          </a:p>
        </p:txBody>
      </p:sp>
      <p:pic>
        <p:nvPicPr>
          <p:cNvPr id="12" name="Picture 11">
            <a:extLst>
              <a:ext uri="{FF2B5EF4-FFF2-40B4-BE49-F238E27FC236}">
                <a16:creationId xmlns:a16="http://schemas.microsoft.com/office/drawing/2014/main" id="{D41C0FB0-4474-B72A-D7F4-38941A13C29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6485" t="5187" r="4727" b="4375"/>
          <a:stretch/>
        </p:blipFill>
        <p:spPr>
          <a:xfrm>
            <a:off x="9934575" y="3786159"/>
            <a:ext cx="1695450" cy="2076450"/>
          </a:xfrm>
          <a:prstGeom prst="rect">
            <a:avLst/>
          </a:prstGeom>
          <a:ln w="57150">
            <a:solidFill>
              <a:srgbClr val="01C2FD"/>
            </a:solidFill>
          </a:ln>
        </p:spPr>
      </p:pic>
    </p:spTree>
    <p:extLst>
      <p:ext uri="{BB962C8B-B14F-4D97-AF65-F5344CB8AC3E}">
        <p14:creationId xmlns:p14="http://schemas.microsoft.com/office/powerpoint/2010/main" val="312571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3420D-F354-67B3-234E-1E8760D98AD0}"/>
              </a:ext>
            </a:extLst>
          </p:cNvPr>
          <p:cNvSpPr>
            <a:spLocks noGrp="1"/>
          </p:cNvSpPr>
          <p:nvPr>
            <p:ph type="title"/>
          </p:nvPr>
        </p:nvSpPr>
        <p:spPr/>
        <p:txBody>
          <a:bodyPr>
            <a:normAutofit fontScale="90000"/>
          </a:bodyPr>
          <a:lstStyle/>
          <a:p>
            <a:r>
              <a:rPr lang="en-US"/>
              <a:t>Discover Investigation, slide 3</a:t>
            </a:r>
          </a:p>
        </p:txBody>
      </p:sp>
      <p:sp>
        <p:nvSpPr>
          <p:cNvPr id="2" name="Content Placeholder 1">
            <a:extLst>
              <a:ext uri="{FF2B5EF4-FFF2-40B4-BE49-F238E27FC236}">
                <a16:creationId xmlns:a16="http://schemas.microsoft.com/office/drawing/2014/main" id="{9482C025-3054-1CBE-7584-BAD8FC23E5E1}"/>
              </a:ext>
            </a:extLst>
          </p:cNvPr>
          <p:cNvSpPr>
            <a:spLocks noGrp="1"/>
          </p:cNvSpPr>
          <p:nvPr>
            <p:ph sz="quarter" idx="11"/>
          </p:nvPr>
        </p:nvSpPr>
        <p:spPr>
          <a:xfrm>
            <a:off x="633641" y="1830967"/>
            <a:ext cx="10924717" cy="2017134"/>
          </a:xfrm>
        </p:spPr>
        <p:txBody>
          <a:bodyPr/>
          <a:lstStyle/>
          <a:p>
            <a:pPr>
              <a:buFont typeface="+mj-lt"/>
              <a:buAutoNum type="arabicPeriod" startAt="4"/>
            </a:pPr>
            <a:r>
              <a:rPr lang="en-US"/>
              <a:t>Come back together with your group and discuss:</a:t>
            </a:r>
          </a:p>
          <a:p>
            <a:pPr marL="914400" lvl="1" indent="-457200">
              <a:buFont typeface="+mj-lt"/>
              <a:buAutoNum type="alphaLcPeriod"/>
            </a:pPr>
            <a:r>
              <a:rPr lang="en-US"/>
              <a:t>Did anything you learned change your mind about healthy eating in your community?</a:t>
            </a:r>
          </a:p>
          <a:p>
            <a:pPr marL="914400" lvl="1" indent="-457200">
              <a:buFont typeface="+mj-lt"/>
              <a:buAutoNum type="alphaLcPeriod"/>
            </a:pPr>
            <a:r>
              <a:rPr lang="en-US"/>
              <a:t>If you had to pick the biggest problem related to healthy eating </a:t>
            </a:r>
            <a:r>
              <a:rPr lang="en-US" err="1"/>
              <a:t>inyour</a:t>
            </a:r>
            <a:r>
              <a:rPr lang="en-US"/>
              <a:t> community, what would it be?</a:t>
            </a:r>
          </a:p>
        </p:txBody>
      </p:sp>
      <p:pic>
        <p:nvPicPr>
          <p:cNvPr id="7" name="Picture 6" descr="Emotional Safety Tip: There are no wrong or right answers. Different people can have different opinions. Considering different opinions helps people think better. It may feel difficult to disagree with someone or have them disagree with you. Remember, disagree with ideas, not with people.">
            <a:extLst>
              <a:ext uri="{FF2B5EF4-FFF2-40B4-BE49-F238E27FC236}">
                <a16:creationId xmlns:a16="http://schemas.microsoft.com/office/drawing/2014/main" id="{709B286D-8508-1411-9294-41760B033F20}"/>
              </a:ext>
            </a:extLst>
          </p:cNvPr>
          <p:cNvPicPr>
            <a:picLocks noChangeAspect="1"/>
          </p:cNvPicPr>
          <p:nvPr/>
        </p:nvPicPr>
        <p:blipFill>
          <a:blip r:embed="rId2"/>
          <a:srcRect l="36916" t="32337" r="20148" b="48199"/>
          <a:stretch/>
        </p:blipFill>
        <p:spPr>
          <a:xfrm>
            <a:off x="1707298" y="3764017"/>
            <a:ext cx="9096632" cy="2479127"/>
          </a:xfrm>
          <a:prstGeom prst="rect">
            <a:avLst/>
          </a:prstGeom>
        </p:spPr>
      </p:pic>
    </p:spTree>
    <p:extLst>
      <p:ext uri="{BB962C8B-B14F-4D97-AF65-F5344CB8AC3E}">
        <p14:creationId xmlns:p14="http://schemas.microsoft.com/office/powerpoint/2010/main" val="413603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DE2E1-6BA0-3098-610E-E87D5AA1C88C}"/>
              </a:ext>
            </a:extLst>
          </p:cNvPr>
          <p:cNvSpPr>
            <a:spLocks noGrp="1"/>
          </p:cNvSpPr>
          <p:nvPr>
            <p:ph type="title"/>
          </p:nvPr>
        </p:nvSpPr>
        <p:spPr/>
        <p:txBody>
          <a:bodyPr vert="horz" lIns="91440" tIns="45720" rIns="91440" bIns="45720" rtlCol="0" anchor="b">
            <a:normAutofit/>
          </a:bodyPr>
          <a:lstStyle/>
          <a:p>
            <a:r>
              <a:rPr lang="en-US"/>
              <a:t>Discover Extension</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539687" y="1317508"/>
            <a:ext cx="7221166" cy="568013"/>
          </a:xfrm>
        </p:spPr>
        <p:txBody>
          <a:bodyPr/>
          <a:lstStyle/>
          <a:p>
            <a:r>
              <a:rPr lang="en-US"/>
              <a:t>Apply Your Learning to Your Community! </a:t>
            </a:r>
          </a:p>
        </p:txBody>
      </p:sp>
      <p:sp>
        <p:nvSpPr>
          <p:cNvPr id="2" name="Content Placeholder 1"/>
          <p:cNvSpPr>
            <a:spLocks noGrp="1"/>
          </p:cNvSpPr>
          <p:nvPr>
            <p:ph sz="quarter" idx="11"/>
          </p:nvPr>
        </p:nvSpPr>
        <p:spPr>
          <a:xfrm>
            <a:off x="539687" y="1885521"/>
            <a:ext cx="7454424" cy="4220004"/>
          </a:xfrm>
        </p:spPr>
        <p:txBody>
          <a:bodyPr>
            <a:noAutofit/>
          </a:bodyPr>
          <a:lstStyle/>
          <a:p>
            <a:pPr marL="0" lvl="0" indent="0">
              <a:buNone/>
            </a:pPr>
            <a:r>
              <a:rPr lang="en-US" sz="2000"/>
              <a:t>Food frequently means more than just nutrition. Food is often linked to relationships, history, culture, and even a sense of personal well-being. The food we eat is connected to many parts of who we are. </a:t>
            </a:r>
          </a:p>
          <a:p>
            <a:pPr lvl="0"/>
            <a:r>
              <a:rPr lang="en-US" sz="2000"/>
              <a:t>Pick a specific meal or food that has a personal meaning to you. This could be a cultural dish, a favorite meal, or a food tied to a special memory.</a:t>
            </a:r>
          </a:p>
          <a:p>
            <a:pPr lvl="0"/>
            <a:r>
              <a:rPr lang="en-US" sz="2000"/>
              <a:t>Draw a detailed plate of the food that has personal significance. </a:t>
            </a:r>
            <a:r>
              <a:rPr lang="en-US" sz="2000" b="1">
                <a:hlinkClick r:id="rId2"/>
              </a:rPr>
              <a:t>Resource: Special Meal Worksheet</a:t>
            </a:r>
            <a:endParaRPr lang="en-US" sz="2000" b="1"/>
          </a:p>
          <a:p>
            <a:pPr lvl="0"/>
            <a:r>
              <a:rPr lang="en-US" sz="2000"/>
              <a:t>Write down the answers to these reflection questions:</a:t>
            </a:r>
          </a:p>
          <a:p>
            <a:pPr lvl="1"/>
            <a:r>
              <a:rPr lang="en-US" sz="2000"/>
              <a:t>Why is this food important to you?</a:t>
            </a:r>
          </a:p>
          <a:p>
            <a:pPr lvl="1"/>
            <a:r>
              <a:rPr lang="en-US" sz="2000"/>
              <a:t>How does this food make you feel?</a:t>
            </a:r>
          </a:p>
          <a:p>
            <a:pPr lvl="1"/>
            <a:r>
              <a:rPr lang="en-US" sz="2000"/>
              <a:t>What would it mean to you if you weren’t able to eat this food anymore?</a:t>
            </a:r>
          </a:p>
        </p:txBody>
      </p:sp>
      <p:sp>
        <p:nvSpPr>
          <p:cNvPr id="6" name="Rectangle 5">
            <a:extLst>
              <a:ext uri="{FF2B5EF4-FFF2-40B4-BE49-F238E27FC236}">
                <a16:creationId xmlns:a16="http://schemas.microsoft.com/office/drawing/2014/main" id="{F2B44819-AE62-B01B-4F96-1BFDBF84B250}"/>
              </a:ext>
            </a:extLst>
          </p:cNvPr>
          <p:cNvSpPr/>
          <p:nvPr/>
        </p:nvSpPr>
        <p:spPr>
          <a:xfrm>
            <a:off x="7941416" y="2152650"/>
            <a:ext cx="4195867" cy="3876675"/>
          </a:xfrm>
          <a:prstGeom prst="rect">
            <a:avLst/>
          </a:prstGeom>
          <a:noFill/>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1200"/>
              </a:spcBef>
              <a:spcAft>
                <a:spcPts val="1200"/>
              </a:spcAft>
            </a:pPr>
            <a:r>
              <a:rPr lang="en-US" sz="1200">
                <a:effectLst/>
                <a:ea typeface="Aptos" panose="020B0004020202020204" pitchFamily="34" charset="0"/>
                <a:cs typeface="Times New Roman" panose="02020603050405020304" pitchFamily="18" charset="0"/>
              </a:rPr>
              <a:t>Draw a plate of your special meal using colored pencils, crayons, or other art supplies. Include details such as colors, textures, and how the meal is served.</a:t>
            </a:r>
            <a:endParaRPr lang="en-US" sz="140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64556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A77014-6D58-0FE3-568C-955CA26D940D}"/>
              </a:ext>
            </a:extLst>
          </p:cNvPr>
          <p:cNvSpPr>
            <a:spLocks noGrp="1"/>
          </p:cNvSpPr>
          <p:nvPr>
            <p:ph type="title"/>
          </p:nvPr>
        </p:nvSpPr>
        <p:spPr/>
        <p:txBody>
          <a:bodyPr/>
          <a:lstStyle/>
          <a:p>
            <a:r>
              <a:rPr lang="en-US"/>
              <a:t>Discover Extension, slide 2</a:t>
            </a:r>
          </a:p>
        </p:txBody>
      </p:sp>
      <p:sp>
        <p:nvSpPr>
          <p:cNvPr id="2" name="Content Placeholder 1">
            <a:extLst>
              <a:ext uri="{FF2B5EF4-FFF2-40B4-BE49-F238E27FC236}">
                <a16:creationId xmlns:a16="http://schemas.microsoft.com/office/drawing/2014/main" id="{1865D767-D28E-4409-1918-3934F888563F}"/>
              </a:ext>
            </a:extLst>
          </p:cNvPr>
          <p:cNvSpPr>
            <a:spLocks noGrp="1"/>
          </p:cNvSpPr>
          <p:nvPr>
            <p:ph sz="quarter" idx="11"/>
          </p:nvPr>
        </p:nvSpPr>
        <p:spPr>
          <a:xfrm>
            <a:off x="432276" y="1924049"/>
            <a:ext cx="10924717" cy="2333626"/>
          </a:xfrm>
        </p:spPr>
        <p:txBody>
          <a:bodyPr>
            <a:normAutofit lnSpcReduction="10000"/>
          </a:bodyPr>
          <a:lstStyle/>
          <a:p>
            <a:pPr>
              <a:buFont typeface="+mj-lt"/>
              <a:buAutoNum type="arabicPeriod" startAt="4"/>
            </a:pPr>
            <a:r>
              <a:rPr lang="en-US"/>
              <a:t>Turn to a partner and share your special meal drawing and reflection.</a:t>
            </a:r>
          </a:p>
          <a:p>
            <a:pPr>
              <a:buFont typeface="+mj-lt"/>
              <a:buAutoNum type="arabicPeriod" startAt="4"/>
            </a:pPr>
            <a:endParaRPr lang="en-US"/>
          </a:p>
          <a:p>
            <a:pPr>
              <a:buFont typeface="+mj-lt"/>
              <a:buAutoNum type="arabicPeriod" startAt="4"/>
            </a:pPr>
            <a:r>
              <a:rPr lang="en-US"/>
              <a:t>Discuss with your partner:</a:t>
            </a:r>
          </a:p>
          <a:p>
            <a:pPr marL="914400" lvl="1" indent="-457200">
              <a:buFont typeface="+mj-lt"/>
              <a:buAutoNum type="alphaLcPeriod"/>
            </a:pPr>
            <a:r>
              <a:rPr lang="en-US"/>
              <a:t>How can foods be used to connect to culture, identity, or history?</a:t>
            </a:r>
          </a:p>
          <a:p>
            <a:pPr marL="914400" lvl="1" indent="-457200">
              <a:buFont typeface="+mj-lt"/>
              <a:buAutoNum type="alphaLcPeriod"/>
            </a:pPr>
            <a:r>
              <a:rPr lang="en-US"/>
              <a:t>What are some foods that may help define the cultures, identities, or histories of people in your community?</a:t>
            </a:r>
          </a:p>
          <a:p>
            <a:pPr>
              <a:buFont typeface="+mj-lt"/>
              <a:buAutoNum type="arabicPeriod" startAt="4"/>
            </a:pPr>
            <a:endParaRPr lang="en-US"/>
          </a:p>
        </p:txBody>
      </p:sp>
      <p:sp>
        <p:nvSpPr>
          <p:cNvPr id="4" name="Content Placeholder 1">
            <a:extLst>
              <a:ext uri="{FF2B5EF4-FFF2-40B4-BE49-F238E27FC236}">
                <a16:creationId xmlns:a16="http://schemas.microsoft.com/office/drawing/2014/main" id="{12321495-3AFB-BB5B-6C72-050650D8E5F9}"/>
              </a:ext>
            </a:extLst>
          </p:cNvPr>
          <p:cNvSpPr txBox="1">
            <a:spLocks/>
          </p:cNvSpPr>
          <p:nvPr/>
        </p:nvSpPr>
        <p:spPr>
          <a:xfrm>
            <a:off x="432276" y="4533900"/>
            <a:ext cx="10924717" cy="1190626"/>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startAt="6"/>
            </a:pPr>
            <a:r>
              <a:rPr lang="en-US"/>
              <a:t>If you are comfortable, place the pictures of your food around your learning space to show others how many different types of food are special to the people in your group.</a:t>
            </a:r>
          </a:p>
        </p:txBody>
      </p:sp>
    </p:spTree>
    <p:extLst>
      <p:ext uri="{BB962C8B-B14F-4D97-AF65-F5344CB8AC3E}">
        <p14:creationId xmlns:p14="http://schemas.microsoft.com/office/powerpoint/2010/main" val="184915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63E22E6-B87B-02D8-E083-FE325BB175AA}"/>
              </a:ext>
            </a:extLst>
          </p:cNvPr>
          <p:cNvSpPr>
            <a:spLocks noGrp="1"/>
          </p:cNvSpPr>
          <p:nvPr>
            <p:ph type="title"/>
          </p:nvPr>
        </p:nvSpPr>
        <p:spPr/>
        <p:txBody>
          <a:bodyPr/>
          <a:lstStyle/>
          <a:p>
            <a:r>
              <a:rPr lang="en-US"/>
              <a:t>Discover Extension, slide 3</a:t>
            </a:r>
          </a:p>
        </p:txBody>
      </p:sp>
      <p:sp>
        <p:nvSpPr>
          <p:cNvPr id="5" name="Content Placeholder 1"/>
          <p:cNvSpPr txBox="1">
            <a:spLocks/>
          </p:cNvSpPr>
          <p:nvPr/>
        </p:nvSpPr>
        <p:spPr>
          <a:xfrm>
            <a:off x="248895" y="1463914"/>
            <a:ext cx="11694210" cy="2372260"/>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p>
          <a:p>
            <a:pPr>
              <a:buFont typeface="+mj-lt"/>
              <a:buAutoNum type="arabicPeriod" startAt="6"/>
            </a:pPr>
            <a:r>
              <a:rPr lang="en-US"/>
              <a:t>Examine the </a:t>
            </a:r>
            <a:r>
              <a:rPr lang="en-US" err="1"/>
              <a:t>moodboard</a:t>
            </a:r>
            <a:r>
              <a:rPr lang="en-US"/>
              <a:t> below. </a:t>
            </a:r>
            <a:endParaRPr lang="en-US" sz="2000"/>
          </a:p>
          <a:p>
            <a:pPr marL="914400" lvl="1" indent="-457200">
              <a:buFont typeface="+mj-lt"/>
              <a:buAutoNum type="alphaLcPeriod"/>
            </a:pPr>
            <a:r>
              <a:rPr lang="en-US"/>
              <a:t>When you think about your ability to make healthy food choices right now, which of the mood board symbols best shows how you feel? </a:t>
            </a:r>
            <a:endParaRPr lang="en-US" sz="2000"/>
          </a:p>
          <a:p>
            <a:pPr marL="914400" lvl="1" indent="-457200">
              <a:buFont typeface="+mj-lt"/>
              <a:buAutoNum type="alphaLcPeriod"/>
            </a:pPr>
            <a:r>
              <a:rPr lang="en-US"/>
              <a:t>When you think about your ability to make healthy food choices in the future, which of mood board symbols best shows how you feel?</a:t>
            </a:r>
            <a:endParaRPr lang="en-US" sz="2000"/>
          </a:p>
          <a:p>
            <a:pPr>
              <a:buAutoNum type="arabicPeriod" startAt="4"/>
            </a:pPr>
            <a:endParaRPr lang="en-US"/>
          </a:p>
        </p:txBody>
      </p:sp>
      <p:sp>
        <p:nvSpPr>
          <p:cNvPr id="7" name="Subtitle 2">
            <a:extLst>
              <a:ext uri="{FF2B5EF4-FFF2-40B4-BE49-F238E27FC236}">
                <a16:creationId xmlns:a16="http://schemas.microsoft.com/office/drawing/2014/main" id="{991FE3F8-C769-17EA-A7EC-FE8BF1DC5817}"/>
              </a:ext>
            </a:extLst>
          </p:cNvPr>
          <p:cNvSpPr txBox="1">
            <a:spLocks/>
          </p:cNvSpPr>
          <p:nvPr/>
        </p:nvSpPr>
        <p:spPr>
          <a:xfrm>
            <a:off x="4824412" y="3836174"/>
            <a:ext cx="2543175" cy="1655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a:t>Moodboard</a:t>
            </a:r>
          </a:p>
        </p:txBody>
      </p:sp>
      <p:pic>
        <p:nvPicPr>
          <p:cNvPr id="6" name="Picture 5" descr="A series of seven illustrated emojis. From left to right they are angry, one tear crying face, frown face, flat line mouth face, smiley face, smiley face with squinted eyes, and smiley face with star eyes.">
            <a:extLst>
              <a:ext uri="{FF2B5EF4-FFF2-40B4-BE49-F238E27FC236}">
                <a16:creationId xmlns:a16="http://schemas.microsoft.com/office/drawing/2014/main" id="{9FADE8F2-E92E-1BF0-CC4E-92061BE7E99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52550" y="4525570"/>
            <a:ext cx="9984481" cy="1704850"/>
          </a:xfrm>
          <a:prstGeom prst="rect">
            <a:avLst/>
          </a:prstGeom>
        </p:spPr>
      </p:pic>
    </p:spTree>
    <p:extLst>
      <p:ext uri="{BB962C8B-B14F-4D97-AF65-F5344CB8AC3E}">
        <p14:creationId xmlns:p14="http://schemas.microsoft.com/office/powerpoint/2010/main" val="88454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6A97-8640-4D6D-B43B-EA18E10F8E27}"/>
              </a:ext>
            </a:extLst>
          </p:cNvPr>
          <p:cNvSpPr>
            <a:spLocks noGrp="1"/>
          </p:cNvSpPr>
          <p:nvPr>
            <p:ph type="title"/>
          </p:nvPr>
        </p:nvSpPr>
        <p:spPr/>
        <p:txBody>
          <a:bodyPr/>
          <a:lstStyle/>
          <a:p>
            <a:r>
              <a:rPr lang="en-US"/>
              <a:t>Glossary</a:t>
            </a:r>
          </a:p>
        </p:txBody>
      </p:sp>
      <p:sp>
        <p:nvSpPr>
          <p:cNvPr id="3" name="Text Placeholder 2">
            <a:extLst>
              <a:ext uri="{FF2B5EF4-FFF2-40B4-BE49-F238E27FC236}">
                <a16:creationId xmlns:a16="http://schemas.microsoft.com/office/drawing/2014/main" id="{1BA6F8AD-A007-74D3-C76E-9333DADECDC7}"/>
              </a:ext>
            </a:extLst>
          </p:cNvPr>
          <p:cNvSpPr>
            <a:spLocks noGrp="1"/>
          </p:cNvSpPr>
          <p:nvPr>
            <p:ph type="body" sz="quarter" idx="10"/>
          </p:nvPr>
        </p:nvSpPr>
        <p:spPr/>
        <p:txBody>
          <a:bodyPr/>
          <a:lstStyle/>
          <a:p>
            <a:pPr marL="0" marR="0">
              <a:lnSpc>
                <a:spcPct val="107000"/>
              </a:lnSpc>
              <a:spcBef>
                <a:spcPts val="1200"/>
              </a:spcBef>
              <a:spcAft>
                <a:spcPts val="800"/>
              </a:spcAft>
            </a:pPr>
            <a:r>
              <a:rPr lang="en-US" sz="2400" b="1">
                <a:effectLst/>
                <a:ea typeface="Calibri" panose="020F0502020204030204" pitchFamily="34" charset="0"/>
                <a:cs typeface="Calibri" panose="020F0502020204030204" pitchFamily="34" charset="0"/>
              </a:rPr>
              <a:t>Food system: </a:t>
            </a:r>
            <a:r>
              <a:rPr lang="en-US" sz="2400">
                <a:effectLst/>
                <a:ea typeface="Calibri" panose="020F0502020204030204" pitchFamily="34" charset="0"/>
                <a:cs typeface="Calibri" panose="020F0502020204030204" pitchFamily="34" charset="0"/>
              </a:rPr>
              <a:t>A network that links food production and the food you eat</a:t>
            </a:r>
            <a:r>
              <a:rPr lang="en-US" sz="2400" b="1" u="sng">
                <a:effectLst/>
                <a:ea typeface="Calibri" panose="020F0502020204030204" pitchFamily="34" charset="0"/>
                <a:cs typeface="Calibri" panose="020F0502020204030204" pitchFamily="34" charset="0"/>
              </a:rPr>
              <a:t> </a:t>
            </a:r>
            <a:endParaRPr lang="en-US" sz="2400">
              <a:effectLst/>
              <a:ea typeface="Calibri" panose="020F0502020204030204" pitchFamily="34" charset="0"/>
              <a:cs typeface="Arial" panose="020B0604020202020204" pitchFamily="34" charset="0"/>
            </a:endParaRPr>
          </a:p>
          <a:p>
            <a:pPr marL="0" marR="0">
              <a:lnSpc>
                <a:spcPct val="107000"/>
              </a:lnSpc>
              <a:spcBef>
                <a:spcPts val="1200"/>
              </a:spcBef>
              <a:spcAft>
                <a:spcPts val="800"/>
              </a:spcAft>
            </a:pPr>
            <a:r>
              <a:rPr lang="en-US" sz="2400" b="1">
                <a:effectLst/>
                <a:ea typeface="Calibri" panose="020F0502020204030204" pitchFamily="34" charset="0"/>
                <a:cs typeface="Calibri" panose="020F0502020204030204" pitchFamily="34" charset="0"/>
              </a:rPr>
              <a:t>Food insecurity:</a:t>
            </a:r>
            <a:r>
              <a:rPr lang="en-US" sz="2400">
                <a:effectLst/>
                <a:ea typeface="Calibri" panose="020F0502020204030204" pitchFamily="34" charset="0"/>
                <a:cs typeface="Calibri" panose="020F0502020204030204" pitchFamily="34" charset="0"/>
              </a:rPr>
              <a:t> Lack of reliable access to safe and nutritious food </a:t>
            </a:r>
            <a:endParaRPr lang="en-US" sz="2400">
              <a:effectLst/>
              <a:ea typeface="Calibri" panose="020F0502020204030204" pitchFamily="34" charset="0"/>
              <a:cs typeface="Arial" panose="020B0604020202020204" pitchFamily="34" charset="0"/>
            </a:endParaRPr>
          </a:p>
          <a:p>
            <a:pPr>
              <a:spcBef>
                <a:spcPts val="1200"/>
              </a:spcBef>
              <a:spcAft>
                <a:spcPts val="1200"/>
              </a:spcAft>
            </a:pPr>
            <a:r>
              <a:rPr lang="en-US" sz="2400" b="1">
                <a:effectLst/>
                <a:ea typeface="Times New Roman" panose="02020603050405020304" pitchFamily="18" charset="0"/>
              </a:rPr>
              <a:t>Intake:</a:t>
            </a:r>
            <a:r>
              <a:rPr lang="en-US" sz="2400">
                <a:effectLst/>
                <a:ea typeface="Times New Roman" panose="02020603050405020304" pitchFamily="18" charset="0"/>
              </a:rPr>
              <a:t> how much you take in or eat of something</a:t>
            </a:r>
          </a:p>
          <a:p>
            <a:pPr marL="0" marR="0">
              <a:spcBef>
                <a:spcPts val="1200"/>
              </a:spcBef>
              <a:spcAft>
                <a:spcPts val="1200"/>
              </a:spcAft>
            </a:pPr>
            <a:r>
              <a:rPr lang="en-US" sz="2400" b="1">
                <a:solidFill>
                  <a:srgbClr val="000000"/>
                </a:solidFill>
                <a:effectLst/>
                <a:ea typeface="Times New Roman" panose="02020603050405020304" pitchFamily="18" charset="0"/>
                <a:cs typeface="Calibri" panose="020F0502020204030204" pitchFamily="34" charset="0"/>
              </a:rPr>
              <a:t>Sustainable:</a:t>
            </a:r>
            <a:r>
              <a:rPr lang="en-US" sz="2400">
                <a:solidFill>
                  <a:srgbClr val="000000"/>
                </a:solidFill>
                <a:effectLst/>
                <a:ea typeface="Times New Roman" panose="02020603050405020304" pitchFamily="18" charset="0"/>
                <a:cs typeface="Calibri" panose="020F0502020204030204" pitchFamily="34" charset="0"/>
              </a:rPr>
              <a:t> An approach that balances different perspectives and can keep working for a long time</a:t>
            </a:r>
            <a:endParaRPr lang="en-US" sz="2400">
              <a:effectLst/>
              <a:ea typeface="Calibri" panose="020F050202020403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64619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a:t>Lesson Overview:</a:t>
            </a:r>
          </a:p>
        </p:txBody>
      </p:sp>
      <p:sp>
        <p:nvSpPr>
          <p:cNvPr id="3" name="Text Placeholder 2"/>
          <p:cNvSpPr>
            <a:spLocks noGrp="1"/>
          </p:cNvSpPr>
          <p:nvPr>
            <p:ph type="body" sz="quarter" idx="10"/>
          </p:nvPr>
        </p:nvSpPr>
        <p:spPr>
          <a:xfrm>
            <a:off x="515569" y="1195499"/>
            <a:ext cx="11493551" cy="861646"/>
          </a:xfrm>
        </p:spPr>
        <p:txBody>
          <a:bodyPr/>
          <a:lstStyle/>
          <a:p>
            <a:r>
              <a:rPr lang="en-US" b="1"/>
              <a:t>Essential Understanding: </a:t>
            </a:r>
            <a:r>
              <a:rPr lang="en-US"/>
              <a:t>Healthy food is important for all people. I can be part of creating a local food system that ensures access to healthy, fresh food for all.</a:t>
            </a:r>
          </a:p>
        </p:txBody>
      </p:sp>
      <p:sp>
        <p:nvSpPr>
          <p:cNvPr id="4" name="Text Placeholder 3"/>
          <p:cNvSpPr>
            <a:spLocks noGrp="1"/>
          </p:cNvSpPr>
          <p:nvPr>
            <p:ph type="body" sz="quarter" idx="11"/>
          </p:nvPr>
        </p:nvSpPr>
        <p:spPr>
          <a:xfrm>
            <a:off x="733505" y="4650240"/>
            <a:ext cx="3200320" cy="560223"/>
          </a:xfrm>
        </p:spPr>
        <p:txBody>
          <a:bodyPr/>
          <a:lstStyle/>
          <a:p>
            <a:pPr>
              <a:lnSpc>
                <a:spcPct val="100000"/>
              </a:lnSpc>
            </a:pPr>
            <a:r>
              <a:rPr lang="en-US" b="1"/>
              <a:t>Discover: </a:t>
            </a:r>
            <a:r>
              <a:rPr lang="en-US"/>
              <a:t>What is healthy eating like for my community?</a:t>
            </a:r>
          </a:p>
        </p:txBody>
      </p:sp>
      <p:sp>
        <p:nvSpPr>
          <p:cNvPr id="5" name="Text Placeholder 4"/>
          <p:cNvSpPr>
            <a:spLocks noGrp="1"/>
          </p:cNvSpPr>
          <p:nvPr>
            <p:ph type="body" sz="quarter" idx="26"/>
          </p:nvPr>
        </p:nvSpPr>
        <p:spPr>
          <a:xfrm>
            <a:off x="4849993" y="4650240"/>
            <a:ext cx="2824702" cy="560223"/>
          </a:xfrm>
        </p:spPr>
        <p:txBody>
          <a:bodyPr/>
          <a:lstStyle/>
          <a:p>
            <a:pPr>
              <a:lnSpc>
                <a:spcPct val="100000"/>
              </a:lnSpc>
            </a:pPr>
            <a:r>
              <a:rPr lang="en-US" b="1"/>
              <a:t>Understand: </a:t>
            </a:r>
            <a:r>
              <a:rPr lang="en-US"/>
              <a:t>How can we improve access to healthy food?</a:t>
            </a:r>
          </a:p>
        </p:txBody>
      </p:sp>
      <p:sp>
        <p:nvSpPr>
          <p:cNvPr id="6" name="Text Placeholder 5"/>
          <p:cNvSpPr>
            <a:spLocks noGrp="1"/>
          </p:cNvSpPr>
          <p:nvPr>
            <p:ph type="body" sz="quarter" idx="27"/>
          </p:nvPr>
        </p:nvSpPr>
        <p:spPr>
          <a:xfrm>
            <a:off x="8966481" y="4650240"/>
            <a:ext cx="2824702" cy="560223"/>
          </a:xfrm>
        </p:spPr>
        <p:txBody>
          <a:bodyPr/>
          <a:lstStyle/>
          <a:p>
            <a:pPr>
              <a:lnSpc>
                <a:spcPct val="100000"/>
              </a:lnSpc>
            </a:pPr>
            <a:r>
              <a:rPr lang="en-US" b="1"/>
              <a:t>Act: </a:t>
            </a:r>
            <a:r>
              <a:rPr lang="en-US"/>
              <a:t>How will we act to improve our community’s food system?</a:t>
            </a:r>
          </a:p>
        </p:txBody>
      </p:sp>
    </p:spTree>
    <p:extLst>
      <p:ext uri="{BB962C8B-B14F-4D97-AF65-F5344CB8AC3E}">
        <p14:creationId xmlns:p14="http://schemas.microsoft.com/office/powerpoint/2010/main" val="7339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a:t>Good Health and Food</a:t>
            </a:r>
            <a:br>
              <a:rPr lang="en-US"/>
            </a:br>
            <a:r>
              <a:rPr lang="en-US"/>
              <a:t>Discover</a:t>
            </a:r>
          </a:p>
        </p:txBody>
      </p:sp>
      <p:sp>
        <p:nvSpPr>
          <p:cNvPr id="3" name="Subtitle 2"/>
          <p:cNvSpPr>
            <a:spLocks noGrp="1"/>
          </p:cNvSpPr>
          <p:nvPr>
            <p:ph type="subTitle" idx="1"/>
          </p:nvPr>
        </p:nvSpPr>
        <p:spPr>
          <a:xfrm>
            <a:off x="2759243" y="4363452"/>
            <a:ext cx="9240252" cy="1443789"/>
          </a:xfrm>
        </p:spPr>
        <p:txBody>
          <a:bodyPr/>
          <a:lstStyle/>
          <a:p>
            <a:r>
              <a:rPr lang="en-US" sz="4000"/>
              <a:t>What is healthy eating like for my community?</a:t>
            </a:r>
          </a:p>
        </p:txBody>
      </p:sp>
    </p:spTree>
    <p:extLst>
      <p:ext uri="{BB962C8B-B14F-4D97-AF65-F5344CB8AC3E}">
        <p14:creationId xmlns:p14="http://schemas.microsoft.com/office/powerpoint/2010/main" val="83138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32359F-7557-123D-C087-AEC9390817E7}"/>
              </a:ext>
            </a:extLst>
          </p:cNvPr>
          <p:cNvSpPr>
            <a:spLocks noGrp="1"/>
          </p:cNvSpPr>
          <p:nvPr>
            <p:ph type="title"/>
          </p:nvPr>
        </p:nvSpPr>
        <p:spPr/>
        <p:txBody>
          <a:bodyPr/>
          <a:lstStyle/>
          <a:p>
            <a:r>
              <a:rPr lang="en-US"/>
              <a:t>Discover Overview</a:t>
            </a:r>
          </a:p>
        </p:txBody>
      </p:sp>
      <p:sp>
        <p:nvSpPr>
          <p:cNvPr id="3" name="Subtitle 2">
            <a:extLst>
              <a:ext uri="{FF2B5EF4-FFF2-40B4-BE49-F238E27FC236}">
                <a16:creationId xmlns:a16="http://schemas.microsoft.com/office/drawing/2014/main" id="{4CDD5613-3F9B-80BE-9DCF-0FBEEA234EAA}"/>
              </a:ext>
            </a:extLst>
          </p:cNvPr>
          <p:cNvSpPr>
            <a:spLocks noGrp="1"/>
          </p:cNvSpPr>
          <p:nvPr>
            <p:ph type="subTitle" idx="1"/>
          </p:nvPr>
        </p:nvSpPr>
        <p:spPr/>
        <p:txBody>
          <a:bodyPr>
            <a:normAutofit/>
          </a:bodyPr>
          <a:lstStyle/>
          <a:p>
            <a:pPr algn="ctr"/>
            <a:r>
              <a:rPr lang="en-US" u="sng"/>
              <a:t>Learning Objective:</a:t>
            </a:r>
          </a:p>
          <a:p>
            <a:r>
              <a:rPr lang="en-US" sz="2800" b="0"/>
              <a:t>We will be able to describe characteristics of healthy food and compare these characteristics to personal and local food habits.</a:t>
            </a:r>
            <a:endParaRPr lang="en-US"/>
          </a:p>
        </p:txBody>
      </p:sp>
      <p:sp>
        <p:nvSpPr>
          <p:cNvPr id="2" name="Content Placeholder 1">
            <a:extLst>
              <a:ext uri="{FF2B5EF4-FFF2-40B4-BE49-F238E27FC236}">
                <a16:creationId xmlns:a16="http://schemas.microsoft.com/office/drawing/2014/main" id="{8344F75E-0A53-6697-8D98-BB41054899A7}"/>
              </a:ext>
            </a:extLst>
          </p:cNvPr>
          <p:cNvSpPr>
            <a:spLocks noGrp="1"/>
          </p:cNvSpPr>
          <p:nvPr>
            <p:ph sz="quarter" idx="11"/>
          </p:nvPr>
        </p:nvSpPr>
        <p:spPr>
          <a:xfrm>
            <a:off x="4431552" y="1498712"/>
            <a:ext cx="6550773" cy="4989956"/>
          </a:xfrm>
        </p:spPr>
        <p:txBody>
          <a:bodyPr>
            <a:normAutofit lnSpcReduction="10000"/>
          </a:bodyPr>
          <a:lstStyle/>
          <a:p>
            <a:pPr marL="342900" marR="0" lvl="0" indent="-342900">
              <a:spcBef>
                <a:spcPts val="1200"/>
              </a:spcBef>
              <a:buFont typeface="Symbol" panose="05050102010706020507" pitchFamily="18" charset="2"/>
              <a:buChar char=""/>
            </a:pPr>
            <a:r>
              <a:rPr lang="en-US" sz="2000" b="1">
                <a:solidFill>
                  <a:srgbClr val="000000"/>
                </a:solidFill>
                <a:effectLst/>
                <a:ea typeface="Aptos" panose="020B0004020202020204" pitchFamily="34" charset="0"/>
                <a:cs typeface="Calibri" panose="020F0502020204030204" pitchFamily="34" charset="0"/>
              </a:rPr>
              <a:t>Discover Reading (optional):</a:t>
            </a:r>
            <a:r>
              <a:rPr lang="en-US" sz="2000">
                <a:solidFill>
                  <a:srgbClr val="000000"/>
                </a:solidFill>
                <a:effectLst/>
                <a:ea typeface="Aptos" panose="020B0004020202020204" pitchFamily="34" charset="0"/>
                <a:cs typeface="Calibri" panose="020F0502020204030204" pitchFamily="34" charset="0"/>
              </a:rPr>
              <a:t> A </a:t>
            </a:r>
            <a:r>
              <a:rPr lang="en-US" sz="2000">
                <a:effectLst/>
                <a:ea typeface="Calibri" panose="020F0502020204030204" pitchFamily="34" charset="0"/>
                <a:cs typeface="Calibri" panose="020F0502020204030204" pitchFamily="34" charset="0"/>
              </a:rPr>
              <a:t>1-page reading with an overview of what healthy food is, and a data analysis activity showing fruit and vegetable intake in different regions compared to optimal and global averages.</a:t>
            </a:r>
          </a:p>
          <a:p>
            <a:pPr marL="342900" marR="0" lvl="0" indent="-342900">
              <a:spcBef>
                <a:spcPts val="1200"/>
              </a:spcBef>
              <a:buFont typeface="Symbol" panose="05050102010706020507" pitchFamily="18" charset="2"/>
              <a:buChar char=""/>
            </a:pPr>
            <a:endParaRPr lang="en-US" sz="2000">
              <a:effectLst/>
              <a:ea typeface="Calibri" panose="020F0502020204030204" pitchFamily="34" charset="0"/>
              <a:cs typeface="Calibri" panose="020F0502020204030204" pitchFamily="34" charset="0"/>
            </a:endParaRPr>
          </a:p>
          <a:p>
            <a:pPr marL="342900" marR="0" lvl="0" indent="-342900">
              <a:spcBef>
                <a:spcPts val="1200"/>
              </a:spcBef>
              <a:buFont typeface="Symbol" panose="05050102010706020507" pitchFamily="18" charset="2"/>
              <a:buChar char=""/>
            </a:pPr>
            <a:r>
              <a:rPr lang="en-US" sz="2000" b="1">
                <a:solidFill>
                  <a:srgbClr val="000000"/>
                </a:solidFill>
                <a:effectLst/>
                <a:ea typeface="Aptos" panose="020B0004020202020204" pitchFamily="34" charset="0"/>
                <a:cs typeface="Calibri" panose="020F0502020204030204" pitchFamily="34" charset="0"/>
              </a:rPr>
              <a:t>Discover Investigation: </a:t>
            </a:r>
            <a:r>
              <a:rPr lang="en-US" sz="2000">
                <a:solidFill>
                  <a:srgbClr val="000000"/>
                </a:solidFill>
                <a:effectLst/>
                <a:ea typeface="Aptos" panose="020B0004020202020204" pitchFamily="34" charset="0"/>
                <a:cs typeface="Calibri" panose="020F0502020204030204" pitchFamily="34" charset="0"/>
              </a:rPr>
              <a:t>Students explore more about how to create a healthier diet by playing a Food Group Card Game, playing a digital game about global nutrition, or doing a Community Food Survey.</a:t>
            </a:r>
            <a:r>
              <a:rPr lang="en-US" sz="2000" b="1">
                <a:solidFill>
                  <a:srgbClr val="000000"/>
                </a:solidFill>
                <a:effectLst/>
                <a:ea typeface="Aptos" panose="020B0004020202020204" pitchFamily="34" charset="0"/>
                <a:cs typeface="Calibri" panose="020F0502020204030204" pitchFamily="34" charset="0"/>
              </a:rPr>
              <a:t> </a:t>
            </a:r>
          </a:p>
          <a:p>
            <a:pPr marL="342900" marR="0" lvl="0" indent="-342900">
              <a:spcBef>
                <a:spcPts val="1200"/>
              </a:spcBef>
              <a:buFont typeface="Symbol" panose="05050102010706020507" pitchFamily="18" charset="2"/>
              <a:buChar char=""/>
            </a:pPr>
            <a:endParaRPr lang="en-US" sz="2000">
              <a:effectLst/>
              <a:ea typeface="Calibri" panose="020F0502020204030204" pitchFamily="34" charset="0"/>
              <a:cs typeface="Arial" panose="020B0604020202020204" pitchFamily="34" charset="0"/>
            </a:endParaRPr>
          </a:p>
          <a:p>
            <a:pPr marL="342900" marR="0" lvl="0" indent="-342900">
              <a:spcAft>
                <a:spcPts val="1200"/>
              </a:spcAft>
              <a:buFont typeface="Symbol" panose="05050102010706020507" pitchFamily="18" charset="2"/>
              <a:buChar char=""/>
            </a:pPr>
            <a:r>
              <a:rPr lang="en-US" sz="2000" b="1">
                <a:solidFill>
                  <a:srgbClr val="000000"/>
                </a:solidFill>
                <a:effectLst/>
                <a:ea typeface="Aptos" panose="020B0004020202020204" pitchFamily="34" charset="0"/>
                <a:cs typeface="Calibri" panose="020F0502020204030204" pitchFamily="34" charset="0"/>
              </a:rPr>
              <a:t>Discover Investigation Extension (optional): </a:t>
            </a:r>
            <a:r>
              <a:rPr lang="en-US" sz="2000">
                <a:solidFill>
                  <a:srgbClr val="000000"/>
                </a:solidFill>
                <a:effectLst/>
                <a:ea typeface="Aptos" panose="020B0004020202020204" pitchFamily="34" charset="0"/>
                <a:cs typeface="Calibri" panose="020F0502020204030204" pitchFamily="34" charset="0"/>
              </a:rPr>
              <a:t>Students can extend their learning about the connection between food and culture by creating a drawing of a special meal and analyzing what it means to them. </a:t>
            </a:r>
            <a:endParaRPr lang="en-US" sz="20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927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p:nvPr>
        </p:nvSpPr>
        <p:spPr>
          <a:xfrm>
            <a:off x="3884009" y="323850"/>
            <a:ext cx="5076825" cy="9928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i="0" u="none" strike="noStrike" kern="1200" cap="none" spc="0" normalizeH="0" baseline="0" noProof="0">
                <a:ln>
                  <a:noFill/>
                </a:ln>
                <a:solidFill>
                  <a:schemeClr val="tx1"/>
                </a:solidFill>
                <a:effectLst/>
                <a:uLnTx/>
                <a:uFillTx/>
                <a:ea typeface="+mn-ea"/>
                <a:cs typeface="+mn-cs"/>
              </a:rPr>
              <a:t>Discover Reading</a:t>
            </a:r>
          </a:p>
        </p:txBody>
      </p:sp>
      <p:sp>
        <p:nvSpPr>
          <p:cNvPr id="4" name="Subtitle 3">
            <a:extLst>
              <a:ext uri="{FF2B5EF4-FFF2-40B4-BE49-F238E27FC236}">
                <a16:creationId xmlns:a16="http://schemas.microsoft.com/office/drawing/2014/main" id="{E41A8DD9-BA47-EB7D-1917-AFF4566D4532}"/>
              </a:ext>
            </a:extLst>
          </p:cNvPr>
          <p:cNvSpPr>
            <a:spLocks noGrp="1"/>
          </p:cNvSpPr>
          <p:nvPr>
            <p:ph type="subTitle" idx="1"/>
          </p:nvPr>
        </p:nvSpPr>
        <p:spPr/>
        <p:txBody>
          <a:bodyPr/>
          <a:lstStyle/>
          <a:p>
            <a:r>
              <a:rPr kumimoji="0" lang="en-US" sz="2800" b="0" i="0" u="none" strike="noStrike" kern="1200" cap="none" spc="0" normalizeH="0" baseline="0" noProof="0">
                <a:ln>
                  <a:noFill/>
                </a:ln>
                <a:effectLst/>
                <a:uLnTx/>
                <a:uFillTx/>
                <a:latin typeface="+mn-lt"/>
                <a:ea typeface="+mn-ea"/>
                <a:cs typeface="+mn-cs"/>
              </a:rPr>
              <a:t>Food and Health</a:t>
            </a:r>
            <a:endParaRPr lang="en-US"/>
          </a:p>
        </p:txBody>
      </p:sp>
      <p:sp>
        <p:nvSpPr>
          <p:cNvPr id="2" name="Content Placeholder 1"/>
          <p:cNvSpPr>
            <a:spLocks noGrp="1"/>
          </p:cNvSpPr>
          <p:nvPr>
            <p:ph sz="quarter" idx="11"/>
          </p:nvPr>
        </p:nvSpPr>
        <p:spPr>
          <a:xfrm>
            <a:off x="633641" y="1943100"/>
            <a:ext cx="10796359" cy="4505325"/>
          </a:xfrm>
        </p:spPr>
        <p:txBody>
          <a:bodyPr>
            <a:normAutofit lnSpcReduction="10000"/>
          </a:bodyPr>
          <a:lstStyle/>
          <a:p>
            <a:r>
              <a:rPr lang="en-US"/>
              <a:t>Food is important to help us grow, keep us healthy, and prevent diseases. Healthy foods give our bodies essential vitamins, minerals, proteins, and healthy fats. These nutrients help our organs work well, give us energy, and boost our immune system. </a:t>
            </a:r>
          </a:p>
          <a:p>
            <a:r>
              <a:rPr lang="en-US"/>
              <a:t>For example, eating plenty of fruits, vegetables, whole grains, and lean proteins can lower the risk of serious illnesses like heart disease, diabetes, and obesity. Kids and teenagers need nutrient-rich foods to help them grow strong and develop their brain, making healthy eating crucial for a good life.</a:t>
            </a:r>
          </a:p>
          <a:p>
            <a:r>
              <a:rPr lang="en-US"/>
              <a:t>However, most people do not eat in the way that is healthiest for them. Fruits and vegetables are part of a healthy diet. </a:t>
            </a:r>
          </a:p>
          <a:p>
            <a:endParaRPr lang="en-US"/>
          </a:p>
        </p:txBody>
      </p:sp>
    </p:spTree>
    <p:extLst>
      <p:ext uri="{BB962C8B-B14F-4D97-AF65-F5344CB8AC3E}">
        <p14:creationId xmlns:p14="http://schemas.microsoft.com/office/powerpoint/2010/main" val="24910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A1C55-0D1D-0907-F940-40688D09A9A0}"/>
              </a:ext>
            </a:extLst>
          </p:cNvPr>
          <p:cNvSpPr>
            <a:spLocks noGrp="1"/>
          </p:cNvSpPr>
          <p:nvPr>
            <p:ph type="title"/>
          </p:nvPr>
        </p:nvSpPr>
        <p:spPr>
          <a:xfrm>
            <a:off x="2876551" y="-8894"/>
            <a:ext cx="7584020" cy="1028069"/>
          </a:xfrm>
        </p:spPr>
        <p:txBody>
          <a:bodyPr vert="horz" lIns="91440" tIns="45720" rIns="91440" bIns="45720" rtlCol="0" anchor="b">
            <a:normAutofit/>
          </a:bodyPr>
          <a:lstStyle/>
          <a:p>
            <a:r>
              <a:rPr lang="en-US"/>
              <a:t>Discover Reading, slide 2</a:t>
            </a:r>
          </a:p>
        </p:txBody>
      </p:sp>
      <p:pic>
        <p:nvPicPr>
          <p:cNvPr id="4" name="Picture 3">
            <a:extLst>
              <a:ext uri="{FF2B5EF4-FFF2-40B4-BE49-F238E27FC236}">
                <a16:creationId xmlns:a16="http://schemas.microsoft.com/office/drawing/2014/main" id="{F152ABE1-AD08-66FF-C235-75CA26B0B9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02011"/>
            <a:ext cx="1276350" cy="1355166"/>
          </a:xfrm>
          <a:prstGeom prst="rect">
            <a:avLst/>
          </a:prstGeom>
        </p:spPr>
      </p:pic>
      <p:sp>
        <p:nvSpPr>
          <p:cNvPr id="14" name="TextBox 13">
            <a:extLst>
              <a:ext uri="{FF2B5EF4-FFF2-40B4-BE49-F238E27FC236}">
                <a16:creationId xmlns:a16="http://schemas.microsoft.com/office/drawing/2014/main" id="{40AFF93E-B5D8-C28B-C370-6CA0E88ED682}"/>
              </a:ext>
            </a:extLst>
          </p:cNvPr>
          <p:cNvSpPr txBox="1"/>
          <p:nvPr/>
        </p:nvSpPr>
        <p:spPr>
          <a:xfrm>
            <a:off x="2971800" y="1269931"/>
            <a:ext cx="2098729" cy="369332"/>
          </a:xfrm>
          <a:prstGeom prst="rect">
            <a:avLst/>
          </a:prstGeom>
          <a:noFill/>
        </p:spPr>
        <p:txBody>
          <a:bodyPr wrap="square" rtlCol="0">
            <a:spAutoFit/>
          </a:bodyPr>
          <a:lstStyle/>
          <a:p>
            <a:r>
              <a:rPr lang="en-US"/>
              <a:t>Global Fruit Intake</a:t>
            </a:r>
          </a:p>
        </p:txBody>
      </p:sp>
      <p:pic>
        <p:nvPicPr>
          <p:cNvPr id="7" name="Picture 6" descr="Bar graph showing global fruit intake. Optimal fruit intake is 250 grams per day. The global average is 100 grams per day. Different areas of the word range in amount from a high in the Carribean around 175 gram per day to a low in Southern sub-saharan Africa around 50 grams per day.">
            <a:extLst>
              <a:ext uri="{FF2B5EF4-FFF2-40B4-BE49-F238E27FC236}">
                <a16:creationId xmlns:a16="http://schemas.microsoft.com/office/drawing/2014/main" id="{AF1A4DF7-7E39-FA89-1F3C-6B3756A02992}"/>
              </a:ext>
            </a:extLst>
          </p:cNvPr>
          <p:cNvPicPr>
            <a:picLocks noChangeAspect="1"/>
          </p:cNvPicPr>
          <p:nvPr/>
        </p:nvPicPr>
        <p:blipFill>
          <a:blip r:embed="rId3"/>
          <a:stretch>
            <a:fillRect/>
          </a:stretch>
        </p:blipFill>
        <p:spPr>
          <a:xfrm>
            <a:off x="2314740" y="1639263"/>
            <a:ext cx="2755790" cy="3824673"/>
          </a:xfrm>
          <a:prstGeom prst="rect">
            <a:avLst/>
          </a:prstGeom>
        </p:spPr>
      </p:pic>
      <p:sp>
        <p:nvSpPr>
          <p:cNvPr id="15" name="TextBox 14">
            <a:extLst>
              <a:ext uri="{FF2B5EF4-FFF2-40B4-BE49-F238E27FC236}">
                <a16:creationId xmlns:a16="http://schemas.microsoft.com/office/drawing/2014/main" id="{7FD97B98-4E65-77DB-1B56-3AB18EB5BAD1}"/>
              </a:ext>
            </a:extLst>
          </p:cNvPr>
          <p:cNvSpPr txBox="1"/>
          <p:nvPr/>
        </p:nvSpPr>
        <p:spPr>
          <a:xfrm>
            <a:off x="7273706" y="1253987"/>
            <a:ext cx="2827375" cy="369332"/>
          </a:xfrm>
          <a:prstGeom prst="rect">
            <a:avLst/>
          </a:prstGeom>
          <a:noFill/>
        </p:spPr>
        <p:txBody>
          <a:bodyPr wrap="square" rtlCol="0">
            <a:spAutoFit/>
          </a:bodyPr>
          <a:lstStyle/>
          <a:p>
            <a:r>
              <a:rPr lang="en-US"/>
              <a:t>Global Vegetable Intake</a:t>
            </a:r>
          </a:p>
        </p:txBody>
      </p:sp>
      <p:pic>
        <p:nvPicPr>
          <p:cNvPr id="11" name="Picture 10" descr="Bar graph showing global vegetable intake. Optimal vegetable intake is around 380 grams per day. The global average is 190 grams per day. Different areas of the word range in amount from a high in the Central Asia around 385 grams per day to a low in Central and Eastern sub-saharan Africa around 60 grams per day.">
            <a:extLst>
              <a:ext uri="{FF2B5EF4-FFF2-40B4-BE49-F238E27FC236}">
                <a16:creationId xmlns:a16="http://schemas.microsoft.com/office/drawing/2014/main" id="{B1715DCC-C754-4E99-E223-EA42F777BEF6}"/>
              </a:ext>
            </a:extLst>
          </p:cNvPr>
          <p:cNvPicPr>
            <a:picLocks noChangeAspect="1"/>
          </p:cNvPicPr>
          <p:nvPr/>
        </p:nvPicPr>
        <p:blipFill>
          <a:blip r:embed="rId4"/>
          <a:stretch>
            <a:fillRect/>
          </a:stretch>
        </p:blipFill>
        <p:spPr>
          <a:xfrm>
            <a:off x="6931827" y="1639263"/>
            <a:ext cx="2827375" cy="3822192"/>
          </a:xfrm>
          <a:prstGeom prst="rect">
            <a:avLst/>
          </a:prstGeom>
        </p:spPr>
      </p:pic>
      <p:sp>
        <p:nvSpPr>
          <p:cNvPr id="2" name="Content Placeholder 1"/>
          <p:cNvSpPr>
            <a:spLocks noGrp="1"/>
          </p:cNvSpPr>
          <p:nvPr>
            <p:ph sz="quarter" idx="11"/>
          </p:nvPr>
        </p:nvSpPr>
        <p:spPr>
          <a:xfrm>
            <a:off x="895350" y="5463936"/>
            <a:ext cx="10725150" cy="1509162"/>
          </a:xfrm>
        </p:spPr>
        <p:txBody>
          <a:bodyPr>
            <a:normAutofit/>
          </a:bodyPr>
          <a:lstStyle/>
          <a:p>
            <a:pPr marL="0" marR="0">
              <a:spcBef>
                <a:spcPts val="1200"/>
              </a:spcBef>
              <a:spcAft>
                <a:spcPts val="1200"/>
              </a:spcAft>
            </a:pPr>
            <a:r>
              <a:rPr lang="en-US" sz="2800">
                <a:effectLst/>
                <a:ea typeface="Aptos" panose="020B0004020202020204" pitchFamily="34" charset="0"/>
                <a:cs typeface="Times New Roman" panose="02020603050405020304" pitchFamily="18" charset="0"/>
              </a:rPr>
              <a:t>Examine the two graphs. They show fruit and vegetable intake in areas around the world. Intake means how much you take in or eat of something. </a:t>
            </a:r>
          </a:p>
        </p:txBody>
      </p:sp>
    </p:spTree>
    <p:extLst>
      <p:ext uri="{BB962C8B-B14F-4D97-AF65-F5344CB8AC3E}">
        <p14:creationId xmlns:p14="http://schemas.microsoft.com/office/powerpoint/2010/main" val="167796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9FD74-F2C3-6E94-60E4-07E0763A21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4753F5-90A4-30DB-6293-0BF1AC823EC1}"/>
              </a:ext>
            </a:extLst>
          </p:cNvPr>
          <p:cNvSpPr>
            <a:spLocks noGrp="1"/>
          </p:cNvSpPr>
          <p:nvPr>
            <p:ph type="title"/>
          </p:nvPr>
        </p:nvSpPr>
        <p:spPr>
          <a:xfrm>
            <a:off x="2876551" y="-8894"/>
            <a:ext cx="7584020" cy="1028069"/>
          </a:xfrm>
        </p:spPr>
        <p:txBody>
          <a:bodyPr vert="horz" lIns="91440" tIns="45720" rIns="91440" bIns="45720" rtlCol="0" anchor="b">
            <a:normAutofit/>
          </a:bodyPr>
          <a:lstStyle/>
          <a:p>
            <a:r>
              <a:rPr lang="en-US"/>
              <a:t>Discover Reading, slide 3</a:t>
            </a:r>
          </a:p>
        </p:txBody>
      </p:sp>
      <p:sp>
        <p:nvSpPr>
          <p:cNvPr id="6" name="TextBox 5">
            <a:extLst>
              <a:ext uri="{FF2B5EF4-FFF2-40B4-BE49-F238E27FC236}">
                <a16:creationId xmlns:a16="http://schemas.microsoft.com/office/drawing/2014/main" id="{3B3D8CAD-D41D-7369-576B-37F22CD84738}"/>
              </a:ext>
            </a:extLst>
          </p:cNvPr>
          <p:cNvSpPr txBox="1"/>
          <p:nvPr/>
        </p:nvSpPr>
        <p:spPr>
          <a:xfrm>
            <a:off x="173104" y="1850416"/>
            <a:ext cx="6015695" cy="4708981"/>
          </a:xfrm>
          <a:prstGeom prst="rect">
            <a:avLst/>
          </a:prstGeom>
          <a:noFill/>
        </p:spPr>
        <p:txBody>
          <a:bodyPr wrap="square">
            <a:spAutoFit/>
          </a:bodyPr>
          <a:lstStyle/>
          <a:p>
            <a:pPr marL="0" marR="0">
              <a:spcBef>
                <a:spcPts val="1200"/>
              </a:spcBef>
              <a:spcAft>
                <a:spcPts val="1200"/>
              </a:spcAft>
            </a:pPr>
            <a:r>
              <a:rPr lang="en-US" sz="2000">
                <a:effectLst/>
                <a:ea typeface="Aptos" panose="020B0004020202020204" pitchFamily="34" charset="0"/>
                <a:cs typeface="Times New Roman" panose="02020603050405020304" pitchFamily="18" charset="0"/>
              </a:rPr>
              <a:t>Analyze the graphs.</a:t>
            </a:r>
            <a:endParaRPr lang="en-US" sz="2000" b="1">
              <a:effectLst/>
              <a:ea typeface="Aptos" panose="020B0004020202020204" pitchFamily="34" charset="0"/>
              <a:cs typeface="Times New Roman" panose="02020603050405020304" pitchFamily="18" charset="0"/>
            </a:endParaRPr>
          </a:p>
          <a:p>
            <a:pPr marL="457200" marR="0" indent="-457200">
              <a:spcBef>
                <a:spcPts val="1200"/>
              </a:spcBef>
              <a:spcAft>
                <a:spcPts val="1200"/>
              </a:spcAft>
              <a:buFont typeface="Arial" panose="020B0604020202020204" pitchFamily="34" charset="0"/>
              <a:buChar char="•"/>
            </a:pPr>
            <a:r>
              <a:rPr lang="en-US" sz="2000">
                <a:effectLst/>
                <a:ea typeface="Aptos" panose="020B0004020202020204" pitchFamily="34" charset="0"/>
                <a:cs typeface="Times New Roman" panose="02020603050405020304" pitchFamily="18" charset="0"/>
              </a:rPr>
              <a:t>The solid green vertical line shows the amount experts think would be optimal, or best to eat. How many grams of fruit and vegetables do they think? </a:t>
            </a:r>
          </a:p>
          <a:p>
            <a:pPr marL="457200" marR="0" indent="-457200">
              <a:spcBef>
                <a:spcPts val="1200"/>
              </a:spcBef>
              <a:spcAft>
                <a:spcPts val="1200"/>
              </a:spcAft>
              <a:buFont typeface="Arial" panose="020B0604020202020204" pitchFamily="34" charset="0"/>
              <a:buChar char="•"/>
            </a:pPr>
            <a:r>
              <a:rPr lang="en-US" sz="2000">
                <a:effectLst/>
                <a:ea typeface="Aptos" panose="020B0004020202020204" pitchFamily="34" charset="0"/>
                <a:cs typeface="Times New Roman" panose="02020603050405020304" pitchFamily="18" charset="0"/>
              </a:rPr>
              <a:t>The dotted line shows the global average intake. How many grams of fruit and vegetables do people eat on average globally? </a:t>
            </a:r>
          </a:p>
          <a:p>
            <a:pPr marL="457200" marR="0" indent="-457200">
              <a:spcBef>
                <a:spcPts val="1200"/>
              </a:spcBef>
              <a:spcAft>
                <a:spcPts val="1200"/>
              </a:spcAft>
              <a:buFont typeface="Arial" panose="020B0604020202020204" pitchFamily="34" charset="0"/>
              <a:buChar char="•"/>
            </a:pPr>
            <a:r>
              <a:rPr lang="en-US" sz="2000">
                <a:effectLst/>
                <a:ea typeface="Aptos" panose="020B0004020202020204" pitchFamily="34" charset="0"/>
                <a:cs typeface="Times New Roman" panose="02020603050405020304" pitchFamily="18" charset="0"/>
              </a:rPr>
              <a:t>Find your region of the world and compare your region’s intake to optimal. Do you think people in your region are eating enough fruits and vegetables?</a:t>
            </a:r>
          </a:p>
        </p:txBody>
      </p:sp>
      <p:pic>
        <p:nvPicPr>
          <p:cNvPr id="8" name="Picture 7" descr="Bar graph showing global fruit intake. Optimal fruit intake is 250 grams per day. The global average is 100 grams per day. Different areas of the word range in amount from a high in the Carribean around 175 gram per day to a low in Southern sub-saharan Africa around 50 grams per day.">
            <a:extLst>
              <a:ext uri="{FF2B5EF4-FFF2-40B4-BE49-F238E27FC236}">
                <a16:creationId xmlns:a16="http://schemas.microsoft.com/office/drawing/2014/main" id="{2105332E-6C68-E564-27B9-9C2EC7E6BBDE}"/>
              </a:ext>
            </a:extLst>
          </p:cNvPr>
          <p:cNvPicPr>
            <a:picLocks noChangeAspect="1"/>
          </p:cNvPicPr>
          <p:nvPr/>
        </p:nvPicPr>
        <p:blipFill>
          <a:blip r:embed="rId2"/>
          <a:stretch>
            <a:fillRect/>
          </a:stretch>
        </p:blipFill>
        <p:spPr>
          <a:xfrm>
            <a:off x="6203069" y="1747675"/>
            <a:ext cx="2755790" cy="3824673"/>
          </a:xfrm>
          <a:prstGeom prst="rect">
            <a:avLst/>
          </a:prstGeom>
        </p:spPr>
      </p:pic>
      <p:pic>
        <p:nvPicPr>
          <p:cNvPr id="9" name="Picture 8" descr="Bar graph showing global vegetable intake. Optimal vegetable intake is around 380 grams per day. The global average is 190 grams per day. Different areas of the word range in amount from a high in the Central Asia around 385 grams per day to a low in Central and Eastern sub-saharan Africa around 60 grams per day.">
            <a:extLst>
              <a:ext uri="{FF2B5EF4-FFF2-40B4-BE49-F238E27FC236}">
                <a16:creationId xmlns:a16="http://schemas.microsoft.com/office/drawing/2014/main" id="{B06FC550-76D2-9BF1-7EF7-421D8444CD56}"/>
              </a:ext>
            </a:extLst>
          </p:cNvPr>
          <p:cNvPicPr>
            <a:picLocks noChangeAspect="1"/>
          </p:cNvPicPr>
          <p:nvPr/>
        </p:nvPicPr>
        <p:blipFill>
          <a:blip r:embed="rId3"/>
          <a:stretch>
            <a:fillRect/>
          </a:stretch>
        </p:blipFill>
        <p:spPr>
          <a:xfrm>
            <a:off x="9172331" y="1747675"/>
            <a:ext cx="2827375" cy="3822192"/>
          </a:xfrm>
          <a:prstGeom prst="rect">
            <a:avLst/>
          </a:prstGeom>
        </p:spPr>
      </p:pic>
      <p:sp>
        <p:nvSpPr>
          <p:cNvPr id="12" name="Arrow: Right 11">
            <a:extLst>
              <a:ext uri="{FF2B5EF4-FFF2-40B4-BE49-F238E27FC236}">
                <a16:creationId xmlns:a16="http://schemas.microsoft.com/office/drawing/2014/main" id="{D38569B5-97EF-082C-15B5-F15208144DFA}"/>
              </a:ext>
              <a:ext uri="{C183D7F6-B498-43B3-948B-1728B52AA6E4}">
                <adec:decorative xmlns:adec="http://schemas.microsoft.com/office/drawing/2017/decorative" val="1"/>
              </a:ext>
            </a:extLst>
          </p:cNvPr>
          <p:cNvSpPr/>
          <p:nvPr/>
        </p:nvSpPr>
        <p:spPr>
          <a:xfrm rot="18492817">
            <a:off x="7221942" y="5461674"/>
            <a:ext cx="820765" cy="8544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087F90D-1B60-B605-BE3C-39D0B0DCEAFC}"/>
              </a:ext>
              <a:ext uri="{C183D7F6-B498-43B3-948B-1728B52AA6E4}">
                <adec:decorative xmlns:adec="http://schemas.microsoft.com/office/drawing/2017/decorative" val="1"/>
              </a:ext>
            </a:extLst>
          </p:cNvPr>
          <p:cNvSpPr/>
          <p:nvPr/>
        </p:nvSpPr>
        <p:spPr>
          <a:xfrm rot="2153815" flipH="1">
            <a:off x="8563803" y="5346735"/>
            <a:ext cx="820765" cy="85442"/>
          </a:xfrm>
          <a:prstGeom prst="rightArrow">
            <a:avLst/>
          </a:prstGeom>
          <a:solidFill>
            <a:srgbClr val="A5C28B"/>
          </a:solidFill>
          <a:ln>
            <a:solidFill>
              <a:srgbClr val="A5C28B"/>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3CB4853-F5FD-8039-BEBB-F7EACAE5C35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68561" y="1300155"/>
            <a:ext cx="2170364" cy="493819"/>
          </a:xfrm>
          <a:prstGeom prst="rect">
            <a:avLst/>
          </a:prstGeom>
        </p:spPr>
      </p:pic>
      <p:pic>
        <p:nvPicPr>
          <p:cNvPr id="4" name="Picture 3">
            <a:extLst>
              <a:ext uri="{FF2B5EF4-FFF2-40B4-BE49-F238E27FC236}">
                <a16:creationId xmlns:a16="http://schemas.microsoft.com/office/drawing/2014/main" id="{F4A89472-8D54-D16E-D5EC-02232731D5F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424351" y="1322358"/>
            <a:ext cx="2694666" cy="493819"/>
          </a:xfrm>
          <a:prstGeom prst="rect">
            <a:avLst/>
          </a:prstGeom>
        </p:spPr>
      </p:pic>
      <p:pic>
        <p:nvPicPr>
          <p:cNvPr id="5" name="Picture 4">
            <a:extLst>
              <a:ext uri="{FF2B5EF4-FFF2-40B4-BE49-F238E27FC236}">
                <a16:creationId xmlns:a16="http://schemas.microsoft.com/office/drawing/2014/main" id="{C22BFD76-08F3-594D-4857-9504A20AAD2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990475" y="5791234"/>
            <a:ext cx="1929277" cy="768163"/>
          </a:xfrm>
          <a:prstGeom prst="rect">
            <a:avLst/>
          </a:prstGeom>
        </p:spPr>
      </p:pic>
      <p:pic>
        <p:nvPicPr>
          <p:cNvPr id="7" name="Picture 6">
            <a:extLst>
              <a:ext uri="{FF2B5EF4-FFF2-40B4-BE49-F238E27FC236}">
                <a16:creationId xmlns:a16="http://schemas.microsoft.com/office/drawing/2014/main" id="{5CFF1284-1325-41D7-6C9F-05070783996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234609" y="5535642"/>
            <a:ext cx="1487553" cy="774259"/>
          </a:xfrm>
          <a:prstGeom prst="rect">
            <a:avLst/>
          </a:prstGeom>
        </p:spPr>
      </p:pic>
    </p:spTree>
    <p:extLst>
      <p:ext uri="{BB962C8B-B14F-4D97-AF65-F5344CB8AC3E}">
        <p14:creationId xmlns:p14="http://schemas.microsoft.com/office/powerpoint/2010/main" val="386802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11446-A6F4-B815-49C1-9DEBE9EE1D68}"/>
              </a:ext>
            </a:extLst>
          </p:cNvPr>
          <p:cNvSpPr>
            <a:spLocks noGrp="1"/>
          </p:cNvSpPr>
          <p:nvPr>
            <p:ph type="title"/>
          </p:nvPr>
        </p:nvSpPr>
        <p:spPr>
          <a:xfrm>
            <a:off x="2628900" y="-8893"/>
            <a:ext cx="7410449" cy="1039130"/>
          </a:xfrm>
        </p:spPr>
        <p:txBody>
          <a:bodyPr vert="horz" lIns="91440" tIns="45720" rIns="91440" bIns="45720" rtlCol="0" anchor="b">
            <a:normAutofit/>
          </a:bodyPr>
          <a:lstStyle/>
          <a:p>
            <a:r>
              <a:rPr lang="en-US"/>
              <a:t>Discover Reading, slide 4</a:t>
            </a:r>
          </a:p>
        </p:txBody>
      </p:sp>
      <p:sp>
        <p:nvSpPr>
          <p:cNvPr id="2" name="Content Placeholder 1"/>
          <p:cNvSpPr>
            <a:spLocks noGrp="1"/>
          </p:cNvSpPr>
          <p:nvPr>
            <p:ph sz="quarter" idx="11"/>
          </p:nvPr>
        </p:nvSpPr>
        <p:spPr>
          <a:xfrm>
            <a:off x="2800349" y="2185013"/>
            <a:ext cx="8877300" cy="3349012"/>
          </a:xfrm>
        </p:spPr>
        <p:txBody>
          <a:bodyPr>
            <a:normAutofit lnSpcReduction="10000"/>
          </a:bodyPr>
          <a:lstStyle/>
          <a:p>
            <a:pPr marL="0" marR="0">
              <a:spcBef>
                <a:spcPts val="1200"/>
              </a:spcBef>
              <a:spcAft>
                <a:spcPts val="1200"/>
              </a:spcAft>
            </a:pPr>
            <a:r>
              <a:rPr lang="en-US" b="1"/>
              <a:t>Community Connection:</a:t>
            </a:r>
            <a:r>
              <a:rPr lang="en-US"/>
              <a:t> </a:t>
            </a:r>
            <a:r>
              <a:rPr lang="en-US">
                <a:effectLst/>
                <a:ea typeface="Aptos" panose="020B0004020202020204" pitchFamily="34" charset="0"/>
                <a:cs typeface="Times New Roman" panose="02020603050405020304" pitchFamily="18" charset="0"/>
              </a:rPr>
              <a:t>Discuss with a partner or your team:</a:t>
            </a:r>
          </a:p>
          <a:p>
            <a:pPr marL="342900" marR="0" lvl="0" indent="-342900">
              <a:spcBef>
                <a:spcPts val="1200"/>
              </a:spcBef>
              <a:buFont typeface="Symbol" panose="05050102010706020507" pitchFamily="18" charset="2"/>
              <a:buChar char=""/>
            </a:pPr>
            <a:r>
              <a:rPr lang="en-US">
                <a:effectLst/>
                <a:ea typeface="Aptos" panose="020B0004020202020204" pitchFamily="34" charset="0"/>
                <a:cs typeface="Times New Roman" panose="02020603050405020304" pitchFamily="18" charset="0"/>
              </a:rPr>
              <a:t>Are there fruits and vegetables you really enjoy eating?</a:t>
            </a:r>
          </a:p>
          <a:p>
            <a:pPr marL="342900" marR="0" lvl="0" indent="-342900">
              <a:spcBef>
                <a:spcPts val="1200"/>
              </a:spcBef>
              <a:buFont typeface="Symbol" panose="05050102010706020507" pitchFamily="18" charset="2"/>
              <a:buChar char=""/>
            </a:pPr>
            <a:r>
              <a:rPr lang="en-US">
                <a:effectLst/>
                <a:ea typeface="Aptos" panose="020B0004020202020204" pitchFamily="34" charset="0"/>
                <a:cs typeface="Times New Roman" panose="02020603050405020304" pitchFamily="18" charset="0"/>
              </a:rPr>
              <a:t>Where do you find these fruits and vegetables? </a:t>
            </a:r>
          </a:p>
          <a:p>
            <a:pPr marL="342900" marR="0" lvl="0" indent="-342900">
              <a:spcBef>
                <a:spcPts val="1200"/>
              </a:spcBef>
              <a:buFont typeface="Symbol" panose="05050102010706020507" pitchFamily="18" charset="2"/>
              <a:buChar char=""/>
            </a:pPr>
            <a:r>
              <a:rPr lang="en-US">
                <a:effectLst/>
                <a:ea typeface="Aptos" panose="020B0004020202020204" pitchFamily="34" charset="0"/>
                <a:cs typeface="Times New Roman" panose="02020603050405020304" pitchFamily="18" charset="0"/>
              </a:rPr>
              <a:t>Do you think others in your community eat enough fruits and vegetables?</a:t>
            </a:r>
            <a:endParaRPr lang="en-US"/>
          </a:p>
        </p:txBody>
      </p:sp>
      <p:pic>
        <p:nvPicPr>
          <p:cNvPr id="4" name="Picture 3">
            <a:extLst>
              <a:ext uri="{FF2B5EF4-FFF2-40B4-BE49-F238E27FC236}">
                <a16:creationId xmlns:a16="http://schemas.microsoft.com/office/drawing/2014/main" id="{BC8C06FB-1CCC-0222-1970-34B052FFF6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11" y="2504100"/>
            <a:ext cx="2710838" cy="2710838"/>
          </a:xfrm>
          <a:prstGeom prst="rect">
            <a:avLst/>
          </a:prstGeom>
        </p:spPr>
      </p:pic>
    </p:spTree>
    <p:extLst>
      <p:ext uri="{BB962C8B-B14F-4D97-AF65-F5344CB8AC3E}">
        <p14:creationId xmlns:p14="http://schemas.microsoft.com/office/powerpoint/2010/main" val="175259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1FE2B0-4DE2-4E4D-67AC-995D90F7BF73}"/>
              </a:ext>
            </a:extLst>
          </p:cNvPr>
          <p:cNvSpPr>
            <a:spLocks noGrp="1"/>
          </p:cNvSpPr>
          <p:nvPr>
            <p:ph type="title"/>
          </p:nvPr>
        </p:nvSpPr>
        <p:spPr/>
        <p:txBody>
          <a:bodyPr>
            <a:normAutofit fontScale="90000"/>
          </a:bodyPr>
          <a:lstStyle/>
          <a:p>
            <a:r>
              <a:rPr lang="en-US"/>
              <a:t>Discover Investigation</a:t>
            </a:r>
          </a:p>
        </p:txBody>
      </p:sp>
      <p:sp>
        <p:nvSpPr>
          <p:cNvPr id="3" name="Subtitle 2">
            <a:extLst>
              <a:ext uri="{FF2B5EF4-FFF2-40B4-BE49-F238E27FC236}">
                <a16:creationId xmlns:a16="http://schemas.microsoft.com/office/drawing/2014/main" id="{AF161D01-3513-B5AE-1271-C95911CA8314}"/>
              </a:ext>
            </a:extLst>
          </p:cNvPr>
          <p:cNvSpPr>
            <a:spLocks noGrp="1"/>
          </p:cNvSpPr>
          <p:nvPr>
            <p:ph type="subTitle" idx="1"/>
          </p:nvPr>
        </p:nvSpPr>
        <p:spPr>
          <a:xfrm>
            <a:off x="2734704" y="1303893"/>
            <a:ext cx="9338305" cy="505857"/>
          </a:xfrm>
        </p:spPr>
        <p:txBody>
          <a:bodyPr>
            <a:normAutofit/>
          </a:bodyPr>
          <a:lstStyle/>
          <a:p>
            <a:r>
              <a:rPr kumimoji="0" lang="en-US" b="0" i="0" u="none" strike="noStrike" kern="1200" cap="none" spc="0" normalizeH="0" baseline="0" noProof="0">
                <a:ln>
                  <a:noFill/>
                </a:ln>
                <a:effectLst/>
                <a:uLnTx/>
                <a:uFillTx/>
                <a:latin typeface="+mn-lt"/>
                <a:ea typeface="+mn-ea"/>
                <a:cs typeface="+mn-cs"/>
              </a:rPr>
              <a:t>What is healthy eating like for my community?</a:t>
            </a:r>
            <a:endParaRPr lang="en-US"/>
          </a:p>
        </p:txBody>
      </p:sp>
      <p:sp>
        <p:nvSpPr>
          <p:cNvPr id="2" name="Content Placeholder 1">
            <a:extLst>
              <a:ext uri="{FF2B5EF4-FFF2-40B4-BE49-F238E27FC236}">
                <a16:creationId xmlns:a16="http://schemas.microsoft.com/office/drawing/2014/main" id="{80270430-DB69-071C-CFC6-58E9FD937ACC}"/>
              </a:ext>
            </a:extLst>
          </p:cNvPr>
          <p:cNvSpPr>
            <a:spLocks noGrp="1"/>
          </p:cNvSpPr>
          <p:nvPr>
            <p:ph sz="quarter" idx="11"/>
          </p:nvPr>
        </p:nvSpPr>
        <p:spPr>
          <a:xfrm>
            <a:off x="633641" y="1752600"/>
            <a:ext cx="10924717" cy="4648200"/>
          </a:xfrm>
        </p:spPr>
        <p:txBody>
          <a:bodyPr>
            <a:normAutofit fontScale="77500" lnSpcReduction="20000"/>
          </a:bodyPr>
          <a:lstStyle/>
          <a:p>
            <a:pPr marL="0" indent="0">
              <a:lnSpc>
                <a:spcPct val="120000"/>
              </a:lnSpc>
              <a:spcAft>
                <a:spcPts val="1200"/>
              </a:spcAft>
              <a:buNone/>
            </a:pPr>
            <a:r>
              <a:rPr lang="en-US" sz="2800"/>
              <a:t>There are many reasons people eat unhealthy foods. Sometimes it may feel more comfortable or familiar to eat other foods. Sometimes it can be difficult for people to get to places that sell healthy food or to afford that food. Understanding what the main problems are can help you consider how to make your or your community’s eating habits healthier.</a:t>
            </a:r>
          </a:p>
          <a:p>
            <a:pPr>
              <a:lnSpc>
                <a:spcPct val="120000"/>
              </a:lnSpc>
              <a:spcAft>
                <a:spcPts val="1200"/>
              </a:spcAft>
            </a:pPr>
            <a:r>
              <a:rPr lang="en-US" sz="2800">
                <a:solidFill>
                  <a:srgbClr val="211D1E"/>
                </a:solidFill>
                <a:effectLst/>
                <a:ea typeface="Calibri" panose="020F0502020204030204" pitchFamily="34" charset="0"/>
              </a:rPr>
              <a:t>Think quietly to yourself, do you think the foods you eat are generally healthy? If not, why not?</a:t>
            </a:r>
          </a:p>
          <a:p>
            <a:pPr>
              <a:lnSpc>
                <a:spcPct val="120000"/>
              </a:lnSpc>
              <a:spcAft>
                <a:spcPts val="1200"/>
              </a:spcAft>
            </a:pPr>
            <a:r>
              <a:rPr lang="en-US" sz="2800">
                <a:solidFill>
                  <a:srgbClr val="211D1E"/>
                </a:solidFill>
                <a:effectLst/>
                <a:ea typeface="Calibri" panose="020F0502020204030204" pitchFamily="34" charset="0"/>
              </a:rPr>
              <a:t>With a partner or as a group, discuss:</a:t>
            </a:r>
            <a:endParaRPr lang="en-US" sz="2800">
              <a:solidFill>
                <a:srgbClr val="211D1E"/>
              </a:solidFill>
              <a:ea typeface="Calibri" panose="020F0502020204030204" pitchFamily="34" charset="0"/>
            </a:endParaRPr>
          </a:p>
          <a:p>
            <a:pPr marL="971550" lvl="1" indent="-514350">
              <a:lnSpc>
                <a:spcPct val="120000"/>
              </a:lnSpc>
              <a:spcAft>
                <a:spcPts val="1200"/>
              </a:spcAft>
              <a:buFont typeface="+mj-lt"/>
              <a:buAutoNum type="alphaLcPeriod"/>
            </a:pPr>
            <a:r>
              <a:rPr lang="en-US" sz="2800">
                <a:effectLst/>
                <a:ea typeface="Times New Roman" panose="02020603050405020304" pitchFamily="18" charset="0"/>
              </a:rPr>
              <a:t>Do you think the foods your community eats are generally healthy?</a:t>
            </a:r>
          </a:p>
          <a:p>
            <a:pPr marL="971550" lvl="1" indent="-514350">
              <a:lnSpc>
                <a:spcPct val="120000"/>
              </a:lnSpc>
              <a:spcAft>
                <a:spcPts val="1200"/>
              </a:spcAft>
              <a:buFont typeface="+mj-lt"/>
              <a:buAutoNum type="alphaLcPeriod"/>
            </a:pPr>
            <a:r>
              <a:rPr lang="en-US" sz="2800">
                <a:effectLst/>
                <a:ea typeface="Times New Roman" panose="02020603050405020304" pitchFamily="18" charset="0"/>
              </a:rPr>
              <a:t>Why or why not?</a:t>
            </a:r>
          </a:p>
          <a:p>
            <a:pPr marL="0" indent="0">
              <a:lnSpc>
                <a:spcPct val="120000"/>
              </a:lnSpc>
              <a:spcAft>
                <a:spcPts val="1200"/>
              </a:spcAft>
              <a:buNone/>
            </a:pPr>
            <a:endParaRPr lang="en-US" sz="3100"/>
          </a:p>
          <a:p>
            <a:endParaRPr lang="en-US"/>
          </a:p>
        </p:txBody>
      </p:sp>
    </p:spTree>
    <p:extLst>
      <p:ext uri="{BB962C8B-B14F-4D97-AF65-F5344CB8AC3E}">
        <p14:creationId xmlns:p14="http://schemas.microsoft.com/office/powerpoint/2010/main" val="1135553507"/>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D08BDDB5-E934-477E-B1FB-ADAB62970510}">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3.xml><?xml version="1.0" encoding="utf-8"?>
<ds:datastoreItem xmlns:ds="http://schemas.openxmlformats.org/officeDocument/2006/customXml" ds:itemID="{114D777B-D8CE-45EA-8FDD-C1BE86991304}">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15</Slides>
  <Notes>1</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Custom</vt:lpstr>
      <vt:lpstr>Starting with Sustainability Lesson Slides</vt:lpstr>
      <vt:lpstr>Lesson Overview:</vt:lpstr>
      <vt:lpstr>Good Health and Food Discover</vt:lpstr>
      <vt:lpstr>Discover Overview</vt:lpstr>
      <vt:lpstr>Discover Reading</vt:lpstr>
      <vt:lpstr>Discover Reading, slide 2</vt:lpstr>
      <vt:lpstr>Discover Reading, slide 3</vt:lpstr>
      <vt:lpstr>Discover Reading, slide 4</vt:lpstr>
      <vt:lpstr>Discover Investigation</vt:lpstr>
      <vt:lpstr>Discover Investigation, slide 2</vt:lpstr>
      <vt:lpstr>Discover Investigation, slide 3</vt:lpstr>
      <vt:lpstr>Discover Extension</vt:lpstr>
      <vt:lpstr>Discover Extension, slide 2</vt:lpstr>
      <vt:lpstr>Discover Extension, slide 3</vt:lpstr>
      <vt:lpstr>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
  <cp:revision>1</cp:revision>
  <dcterms:created xsi:type="dcterms:W3CDTF">2024-12-17T02:33:39Z</dcterms:created>
  <dcterms:modified xsi:type="dcterms:W3CDTF">2025-01-14T02:39:06Z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