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3A_46DDA986.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71" r:id="rId5"/>
    <p:sldId id="272" r:id="rId6"/>
    <p:sldId id="284" r:id="rId7"/>
    <p:sldId id="311" r:id="rId8"/>
    <p:sldId id="314" r:id="rId9"/>
    <p:sldId id="315" r:id="rId10"/>
    <p:sldId id="317" r:id="rId11"/>
    <p:sldId id="291" r:id="rId12"/>
    <p:sldId id="318" r:id="rId13"/>
    <p:sldId id="293" r:id="rId14"/>
    <p:sldId id="294" r:id="rId15"/>
    <p:sldId id="295" r:id="rId16"/>
    <p:sldId id="296" r:id="rId17"/>
    <p:sldId id="31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08F00"/>
    <a:srgbClr val="01C2FD"/>
    <a:srgbClr val="A5C28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25" autoAdjust="0"/>
    <p:restoredTop sz="93120" autoAdjust="0"/>
  </p:normalViewPr>
  <p:slideViewPr>
    <p:cSldViewPr snapToGrid="0">
      <p:cViewPr varScale="1">
        <p:scale>
          <a:sx n="100" d="100"/>
          <a:sy n="100" d="100"/>
        </p:scale>
        <p:origin x="612" y="90"/>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152610CB-8C84-45F5-8F2B-9724B1EA944D}"/>
    <pc:docChg chg="delSld">
      <pc:chgData name="Gibson, Heidi" userId="625c5426-83d3-499a-b65b-cae782d30fe8" providerId="ADAL" clId="{152610CB-8C84-45F5-8F2B-9724B1EA944D}" dt="2025-01-14T02:38:13.660" v="23" actId="47"/>
      <pc:docMkLst>
        <pc:docMk/>
      </pc:docMkLst>
      <pc:sldChg chg="del">
        <pc:chgData name="Gibson, Heidi" userId="625c5426-83d3-499a-b65b-cae782d30fe8" providerId="ADAL" clId="{152610CB-8C84-45F5-8F2B-9724B1EA944D}" dt="2025-01-14T02:38:02.717" v="2" actId="47"/>
        <pc:sldMkLst>
          <pc:docMk/>
          <pc:sldMk cId="249101071" sldId="274"/>
        </pc:sldMkLst>
      </pc:sldChg>
      <pc:sldChg chg="del">
        <pc:chgData name="Gibson, Heidi" userId="625c5426-83d3-499a-b65b-cae782d30fe8" providerId="ADAL" clId="{152610CB-8C84-45F5-8F2B-9724B1EA944D}" dt="2025-01-14T02:38:02.916" v="3" actId="47"/>
        <pc:sldMkLst>
          <pc:docMk/>
          <pc:sldMk cId="1677965726" sldId="276"/>
        </pc:sldMkLst>
      </pc:sldChg>
      <pc:sldChg chg="del">
        <pc:chgData name="Gibson, Heidi" userId="625c5426-83d3-499a-b65b-cae782d30fe8" providerId="ADAL" clId="{152610CB-8C84-45F5-8F2B-9724B1EA944D}" dt="2025-01-14T02:38:03.271" v="5" actId="47"/>
        <pc:sldMkLst>
          <pc:docMk/>
          <pc:sldMk cId="1752597152" sldId="277"/>
        </pc:sldMkLst>
      </pc:sldChg>
      <pc:sldChg chg="del">
        <pc:chgData name="Gibson, Heidi" userId="625c5426-83d3-499a-b65b-cae782d30fe8" providerId="ADAL" clId="{152610CB-8C84-45F5-8F2B-9724B1EA944D}" dt="2025-01-14T02:38:04.473" v="7" actId="47"/>
        <pc:sldMkLst>
          <pc:docMk/>
          <pc:sldMk cId="312571817" sldId="278"/>
        </pc:sldMkLst>
      </pc:sldChg>
      <pc:sldChg chg="del">
        <pc:chgData name="Gibson, Heidi" userId="625c5426-83d3-499a-b65b-cae782d30fe8" providerId="ADAL" clId="{152610CB-8C84-45F5-8F2B-9724B1EA944D}" dt="2025-01-14T02:38:05.006" v="9" actId="47"/>
        <pc:sldMkLst>
          <pc:docMk/>
          <pc:sldMk cId="1064556362" sldId="281"/>
        </pc:sldMkLst>
      </pc:sldChg>
      <pc:sldChg chg="del">
        <pc:chgData name="Gibson, Heidi" userId="625c5426-83d3-499a-b65b-cae782d30fe8" providerId="ADAL" clId="{152610CB-8C84-45F5-8F2B-9724B1EA944D}" dt="2025-01-14T02:38:06.061" v="11" actId="47"/>
        <pc:sldMkLst>
          <pc:docMk/>
          <pc:sldMk cId="884548789" sldId="282"/>
        </pc:sldMkLst>
      </pc:sldChg>
      <pc:sldChg chg="del">
        <pc:chgData name="Gibson, Heidi" userId="625c5426-83d3-499a-b65b-cae782d30fe8" providerId="ADAL" clId="{152610CB-8C84-45F5-8F2B-9724B1EA944D}" dt="2025-01-14T02:38:02.248" v="0" actId="47"/>
        <pc:sldMkLst>
          <pc:docMk/>
          <pc:sldMk cId="831382582" sldId="283"/>
        </pc:sldMkLst>
      </pc:sldChg>
      <pc:sldChg chg="del">
        <pc:chgData name="Gibson, Heidi" userId="625c5426-83d3-499a-b65b-cae782d30fe8" providerId="ADAL" clId="{152610CB-8C84-45F5-8F2B-9724B1EA944D}" dt="2025-01-14T02:38:09.531" v="12" actId="47"/>
        <pc:sldMkLst>
          <pc:docMk/>
          <pc:sldMk cId="1388645160" sldId="297"/>
        </pc:sldMkLst>
      </pc:sldChg>
      <pc:sldChg chg="del">
        <pc:chgData name="Gibson, Heidi" userId="625c5426-83d3-499a-b65b-cae782d30fe8" providerId="ADAL" clId="{152610CB-8C84-45F5-8F2B-9724B1EA944D}" dt="2025-01-14T02:38:09.713" v="13" actId="47"/>
        <pc:sldMkLst>
          <pc:docMk/>
          <pc:sldMk cId="2017572474" sldId="298"/>
        </pc:sldMkLst>
      </pc:sldChg>
      <pc:sldChg chg="del">
        <pc:chgData name="Gibson, Heidi" userId="625c5426-83d3-499a-b65b-cae782d30fe8" providerId="ADAL" clId="{152610CB-8C84-45F5-8F2B-9724B1EA944D}" dt="2025-01-14T02:38:10.371" v="15" actId="47"/>
        <pc:sldMkLst>
          <pc:docMk/>
          <pc:sldMk cId="252248477" sldId="300"/>
        </pc:sldMkLst>
      </pc:sldChg>
      <pc:sldChg chg="del">
        <pc:chgData name="Gibson, Heidi" userId="625c5426-83d3-499a-b65b-cae782d30fe8" providerId="ADAL" clId="{152610CB-8C84-45F5-8F2B-9724B1EA944D}" dt="2025-01-14T02:38:10.387" v="16" actId="47"/>
        <pc:sldMkLst>
          <pc:docMk/>
          <pc:sldMk cId="1149712222" sldId="301"/>
        </pc:sldMkLst>
      </pc:sldChg>
      <pc:sldChg chg="del">
        <pc:chgData name="Gibson, Heidi" userId="625c5426-83d3-499a-b65b-cae782d30fe8" providerId="ADAL" clId="{152610CB-8C84-45F5-8F2B-9724B1EA944D}" dt="2025-01-14T02:38:10.418" v="17" actId="47"/>
        <pc:sldMkLst>
          <pc:docMk/>
          <pc:sldMk cId="359278058" sldId="302"/>
        </pc:sldMkLst>
      </pc:sldChg>
      <pc:sldChg chg="del">
        <pc:chgData name="Gibson, Heidi" userId="625c5426-83d3-499a-b65b-cae782d30fe8" providerId="ADAL" clId="{152610CB-8C84-45F5-8F2B-9724B1EA944D}" dt="2025-01-14T02:38:10.930" v="18" actId="47"/>
        <pc:sldMkLst>
          <pc:docMk/>
          <pc:sldMk cId="841949799" sldId="303"/>
        </pc:sldMkLst>
      </pc:sldChg>
      <pc:sldChg chg="del">
        <pc:chgData name="Gibson, Heidi" userId="625c5426-83d3-499a-b65b-cae782d30fe8" providerId="ADAL" clId="{152610CB-8C84-45F5-8F2B-9724B1EA944D}" dt="2025-01-14T02:38:11.018" v="19" actId="47"/>
        <pc:sldMkLst>
          <pc:docMk/>
          <pc:sldMk cId="280470922" sldId="304"/>
        </pc:sldMkLst>
      </pc:sldChg>
      <pc:sldChg chg="del">
        <pc:chgData name="Gibson, Heidi" userId="625c5426-83d3-499a-b65b-cae782d30fe8" providerId="ADAL" clId="{152610CB-8C84-45F5-8F2B-9724B1EA944D}" dt="2025-01-14T02:38:11.658" v="20" actId="47"/>
        <pc:sldMkLst>
          <pc:docMk/>
          <pc:sldMk cId="246208913" sldId="305"/>
        </pc:sldMkLst>
      </pc:sldChg>
      <pc:sldChg chg="del">
        <pc:chgData name="Gibson, Heidi" userId="625c5426-83d3-499a-b65b-cae782d30fe8" providerId="ADAL" clId="{152610CB-8C84-45F5-8F2B-9724B1EA944D}" dt="2025-01-14T02:38:12.159" v="21" actId="47"/>
        <pc:sldMkLst>
          <pc:docMk/>
          <pc:sldMk cId="43312864" sldId="306"/>
        </pc:sldMkLst>
      </pc:sldChg>
      <pc:sldChg chg="del">
        <pc:chgData name="Gibson, Heidi" userId="625c5426-83d3-499a-b65b-cae782d30fe8" providerId="ADAL" clId="{152610CB-8C84-45F5-8F2B-9724B1EA944D}" dt="2025-01-14T02:38:12.906" v="22" actId="47"/>
        <pc:sldMkLst>
          <pc:docMk/>
          <pc:sldMk cId="1279288554" sldId="307"/>
        </pc:sldMkLst>
      </pc:sldChg>
      <pc:sldChg chg="del">
        <pc:chgData name="Gibson, Heidi" userId="625c5426-83d3-499a-b65b-cae782d30fe8" providerId="ADAL" clId="{152610CB-8C84-45F5-8F2B-9724B1EA944D}" dt="2025-01-14T02:38:13.660" v="23" actId="47"/>
        <pc:sldMkLst>
          <pc:docMk/>
          <pc:sldMk cId="301228494" sldId="308"/>
        </pc:sldMkLst>
      </pc:sldChg>
      <pc:sldChg chg="del">
        <pc:chgData name="Gibson, Heidi" userId="625c5426-83d3-499a-b65b-cae782d30fe8" providerId="ADAL" clId="{152610CB-8C84-45F5-8F2B-9724B1EA944D}" dt="2025-01-14T02:38:02.501" v="1" actId="47"/>
        <pc:sldMkLst>
          <pc:docMk/>
          <pc:sldMk cId="1429276797" sldId="309"/>
        </pc:sldMkLst>
      </pc:sldChg>
      <pc:sldChg chg="del">
        <pc:chgData name="Gibson, Heidi" userId="625c5426-83d3-499a-b65b-cae782d30fe8" providerId="ADAL" clId="{152610CB-8C84-45F5-8F2B-9724B1EA944D}" dt="2025-01-14T02:38:03.456" v="6" actId="47"/>
        <pc:sldMkLst>
          <pc:docMk/>
          <pc:sldMk cId="1135553507" sldId="310"/>
        </pc:sldMkLst>
      </pc:sldChg>
      <pc:sldChg chg="del">
        <pc:chgData name="Gibson, Heidi" userId="625c5426-83d3-499a-b65b-cae782d30fe8" providerId="ADAL" clId="{152610CB-8C84-45F5-8F2B-9724B1EA944D}" dt="2025-01-14T02:38:09.870" v="14" actId="47"/>
        <pc:sldMkLst>
          <pc:docMk/>
          <pc:sldMk cId="1814893947" sldId="312"/>
        </pc:sldMkLst>
      </pc:sldChg>
      <pc:sldChg chg="del">
        <pc:chgData name="Gibson, Heidi" userId="625c5426-83d3-499a-b65b-cae782d30fe8" providerId="ADAL" clId="{152610CB-8C84-45F5-8F2B-9724B1EA944D}" dt="2025-01-14T02:38:05.444" v="10" actId="47"/>
        <pc:sldMkLst>
          <pc:docMk/>
          <pc:sldMk cId="1849159137" sldId="313"/>
        </pc:sldMkLst>
      </pc:sldChg>
      <pc:sldChg chg="del">
        <pc:chgData name="Gibson, Heidi" userId="625c5426-83d3-499a-b65b-cae782d30fe8" providerId="ADAL" clId="{152610CB-8C84-45F5-8F2B-9724B1EA944D}" dt="2025-01-14T02:38:03.102" v="4" actId="47"/>
        <pc:sldMkLst>
          <pc:docMk/>
          <pc:sldMk cId="3868024962" sldId="320"/>
        </pc:sldMkLst>
      </pc:sldChg>
      <pc:sldChg chg="del">
        <pc:chgData name="Gibson, Heidi" userId="625c5426-83d3-499a-b65b-cae782d30fe8" providerId="ADAL" clId="{152610CB-8C84-45F5-8F2B-9724B1EA944D}" dt="2025-01-14T02:38:04.774" v="8" actId="47"/>
        <pc:sldMkLst>
          <pc:docMk/>
          <pc:sldMk cId="4136039263" sldId="321"/>
        </pc:sldMkLst>
      </pc:sldChg>
    </pc:docChg>
  </pc:docChgLst>
</pc:chgInfo>
</file>

<file path=ppt/comments/modernComment_13A_46DDA986.xml><?xml version="1.0" encoding="utf-8"?>
<p188:cmLst xmlns:a="http://schemas.openxmlformats.org/drawingml/2006/main" xmlns:r="http://schemas.openxmlformats.org/officeDocument/2006/relationships" xmlns:p188="http://schemas.microsoft.com/office/powerpoint/2018/8/main">
  <p188:cm id="{3A1E535C-A8C0-4ECC-9C25-B93796485C98}" authorId="{08A17568-4B7A-B48A-6274-55D92A56A572}" created="2025-01-09T16:51:05.623">
    <ac:deMkLst xmlns:ac="http://schemas.microsoft.com/office/drawing/2013/main/command">
      <pc:docMk xmlns:pc="http://schemas.microsoft.com/office/powerpoint/2013/main/command"/>
      <pc:sldMk xmlns:pc="http://schemas.microsoft.com/office/powerpoint/2013/main/command" cId="1188931974" sldId="314"/>
      <ac:picMk id="7" creationId="{3979B0A6-BB69-6933-55A7-324E492A572B}"/>
    </ac:deMkLst>
    <p188:txBody>
      <a:bodyPr/>
      <a:lstStyle/>
      <a:p>
        <a:r>
          <a:rPr lang="en-US"/>
          <a:t>Sub in picture of food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1/13/2025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63034"/>
            <a:ext cx="10924717" cy="413720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4938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35567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44913"/>
            <a:ext cx="8756044" cy="599555"/>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802313" y="323849"/>
            <a:ext cx="8756045"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9194071"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206735"/>
            <a:ext cx="10924717" cy="411672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66581"/>
            <a:ext cx="9628528" cy="55987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263806"/>
            <a:ext cx="10924717" cy="4036431"/>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402672"/>
            <a:ext cx="7221166" cy="545942"/>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802313" y="-15006"/>
            <a:ext cx="7221167"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636668" y="-15006"/>
            <a:ext cx="7439488"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095130"/>
            <a:ext cx="10924717" cy="4205107"/>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42962"/>
            <a:ext cx="8756044" cy="519508"/>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802314" y="384199"/>
            <a:ext cx="8756044"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802314" y="384199"/>
            <a:ext cx="766762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4008"/>
            <a:ext cx="10924717" cy="4219447"/>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3146" y="1391213"/>
            <a:ext cx="9650663" cy="478636"/>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9641401"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9534870"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3787456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059619"/>
            <a:ext cx="10924717" cy="4240618"/>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045041" y="-8893"/>
            <a:ext cx="7368466"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253358"/>
            <a:ext cx="10924717" cy="4070097"/>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39687" y="1435578"/>
            <a:ext cx="9499663"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1/13/2025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7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ssec.si.edu/sustainability-lesson-set-health-food"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ssec.si.edu/sustainability-lesson-set-health-food"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microsoft.com/office/2018/10/relationships/comments" Target="../comments/modernComment_13A_46DDA98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tmp"/><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467" y="759070"/>
            <a:ext cx="11160132" cy="2107453"/>
          </a:xfrm>
        </p:spPr>
        <p:txBody>
          <a:bodyPr>
            <a:normAutofit/>
          </a:bodyPr>
          <a:lstStyle/>
          <a:p>
            <a:r>
              <a:rPr lang="en-US" sz="6600" dirty="0"/>
              <a:t>Starting with Sustainability</a:t>
            </a:r>
            <a:br>
              <a:rPr lang="en-US" sz="6600" dirty="0"/>
            </a:br>
            <a:r>
              <a:rPr lang="en-US" sz="4000" dirty="0"/>
              <a:t>Lesson Slides</a:t>
            </a:r>
            <a:endParaRPr lang="en-US" sz="6600" dirty="0"/>
          </a:p>
        </p:txBody>
      </p:sp>
      <p:sp>
        <p:nvSpPr>
          <p:cNvPr id="3" name="Subtitle 2"/>
          <p:cNvSpPr>
            <a:spLocks noGrp="1"/>
          </p:cNvSpPr>
          <p:nvPr>
            <p:ph type="subTitle" idx="1"/>
          </p:nvPr>
        </p:nvSpPr>
        <p:spPr>
          <a:xfrm>
            <a:off x="1455168" y="3776181"/>
            <a:ext cx="7608149" cy="607910"/>
          </a:xfrm>
          <a:ln>
            <a:noFill/>
          </a:ln>
        </p:spPr>
        <p:txBody>
          <a:bodyPr>
            <a:noAutofit/>
          </a:bodyPr>
          <a:lstStyle/>
          <a:p>
            <a:pPr algn="l"/>
            <a:r>
              <a:rPr lang="en-US" sz="4800" b="1" dirty="0"/>
              <a:t>Good Health and Food</a:t>
            </a:r>
          </a:p>
        </p:txBody>
      </p:sp>
    </p:spTree>
    <p:extLst>
      <p:ext uri="{BB962C8B-B14F-4D97-AF65-F5344CB8AC3E}">
        <p14:creationId xmlns:p14="http://schemas.microsoft.com/office/powerpoint/2010/main" val="111973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9952923" cy="749731"/>
          </a:xfrm>
        </p:spPr>
        <p:txBody>
          <a:bodyPr vert="horz" lIns="91440" tIns="45720" rIns="91440" bIns="45720" rtlCol="0" anchor="b">
            <a:normAutofit/>
          </a:bodyPr>
          <a:lstStyle/>
          <a:p>
            <a:r>
              <a:rPr lang="en-US" dirty="0"/>
              <a:t>Understand Investigation, slide 3</a:t>
            </a:r>
          </a:p>
        </p:txBody>
      </p:sp>
      <p:sp>
        <p:nvSpPr>
          <p:cNvPr id="2" name="Content Placeholder 1"/>
          <p:cNvSpPr>
            <a:spLocks noGrp="1"/>
          </p:cNvSpPr>
          <p:nvPr>
            <p:ph sz="quarter" idx="11"/>
          </p:nvPr>
        </p:nvSpPr>
        <p:spPr>
          <a:xfrm>
            <a:off x="633641" y="2211113"/>
            <a:ext cx="10924717" cy="3899937"/>
          </a:xfrm>
        </p:spPr>
        <p:txBody>
          <a:bodyPr>
            <a:normAutofit/>
          </a:bodyPr>
          <a:lstStyle/>
          <a:p>
            <a:pPr lvl="0">
              <a:buFont typeface="+mj-lt"/>
              <a:buAutoNum type="arabicPeriod" startAt="4"/>
            </a:pPr>
            <a:r>
              <a:rPr lang="en-US" sz="2800" dirty="0"/>
              <a:t>Come back together with your group and discuss:</a:t>
            </a:r>
          </a:p>
          <a:p>
            <a:pPr lvl="0">
              <a:buFont typeface="+mj-lt"/>
              <a:buAutoNum type="arabicPeriod" startAt="4"/>
            </a:pPr>
            <a:endParaRPr lang="en-US" sz="2800" dirty="0"/>
          </a:p>
          <a:p>
            <a:pPr marL="914400" lvl="1" indent="-457200">
              <a:buFont typeface="+mj-lt"/>
              <a:buAutoNum type="alphaLcPeriod"/>
            </a:pPr>
            <a:r>
              <a:rPr lang="en-US" sz="2800" dirty="0"/>
              <a:t>How would you describe food access in your community?</a:t>
            </a:r>
          </a:p>
          <a:p>
            <a:pPr marL="914400" lvl="1" indent="-457200">
              <a:buFont typeface="+mj-lt"/>
              <a:buAutoNum type="alphaLcPeriod"/>
            </a:pPr>
            <a:endParaRPr lang="en-US" sz="2800" dirty="0"/>
          </a:p>
          <a:p>
            <a:pPr marL="914400" lvl="1" indent="-457200">
              <a:buFont typeface="+mj-lt"/>
              <a:buAutoNum type="alphaLcPeriod"/>
            </a:pPr>
            <a:r>
              <a:rPr lang="en-US" sz="2800" dirty="0"/>
              <a:t>What do you think would improve food access in your community?</a:t>
            </a:r>
          </a:p>
          <a:p>
            <a:pPr>
              <a:buAutoNum type="arabicPeriod" startAt="4"/>
            </a:pPr>
            <a:endParaRPr lang="en-US" dirty="0"/>
          </a:p>
        </p:txBody>
      </p:sp>
    </p:spTree>
    <p:extLst>
      <p:ext uri="{BB962C8B-B14F-4D97-AF65-F5344CB8AC3E}">
        <p14:creationId xmlns:p14="http://schemas.microsoft.com/office/powerpoint/2010/main" val="755838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r>
              <a:rPr lang="en-US" sz="4000" dirty="0"/>
              <a:t>Understand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r>
              <a:rPr lang="en-US" dirty="0"/>
              <a:t>Research More! </a:t>
            </a:r>
          </a:p>
        </p:txBody>
      </p:sp>
      <p:sp>
        <p:nvSpPr>
          <p:cNvPr id="2" name="Content Placeholder 1"/>
          <p:cNvSpPr>
            <a:spLocks noGrp="1"/>
          </p:cNvSpPr>
          <p:nvPr>
            <p:ph sz="quarter" idx="11"/>
          </p:nvPr>
        </p:nvSpPr>
        <p:spPr>
          <a:xfrm>
            <a:off x="527526" y="1781174"/>
            <a:ext cx="10924717" cy="4598605"/>
          </a:xfrm>
        </p:spPr>
        <p:txBody>
          <a:bodyPr>
            <a:normAutofit/>
          </a:bodyPr>
          <a:lstStyle/>
          <a:p>
            <a:pPr marL="0" lvl="0" indent="0">
              <a:buNone/>
            </a:pPr>
            <a:r>
              <a:rPr lang="en-US" dirty="0"/>
              <a:t>You now know more about healthy food and food access locations in your community. You can combine these two types of information to research more about the quality of food found at local food access points and identify new access locations.</a:t>
            </a:r>
          </a:p>
          <a:p>
            <a:pPr marL="342900" marR="0" lvl="0" indent="-342900">
              <a:spcBef>
                <a:spcPts val="1200"/>
              </a:spcBef>
              <a:buFont typeface="+mj-lt"/>
              <a:buAutoNum type="arabicPeriod"/>
            </a:pPr>
            <a:r>
              <a:rPr lang="en-US" dirty="0">
                <a:effectLst/>
                <a:ea typeface="Aptos" panose="020B0004020202020204" pitchFamily="34" charset="0"/>
                <a:cs typeface="Times New Roman" panose="02020603050405020304" pitchFamily="18" charset="0"/>
              </a:rPr>
              <a:t>Pick one or more food access points that your group previously discussed. You can choose whether you analyze an access point individually, as a pair, or as a whole group.</a:t>
            </a:r>
          </a:p>
          <a:p>
            <a:pPr marL="342900" marR="0" lvl="0" indent="-342900">
              <a:spcBef>
                <a:spcPts val="1200"/>
              </a:spcBef>
              <a:buFont typeface="+mj-lt"/>
              <a:buAutoNum type="arabicPeriod"/>
            </a:pPr>
            <a:r>
              <a:rPr lang="en-US" dirty="0">
                <a:effectLst/>
                <a:ea typeface="Aptos" panose="020B0004020202020204" pitchFamily="34" charset="0"/>
                <a:cs typeface="Times New Roman" panose="02020603050405020304" pitchFamily="18" charset="0"/>
              </a:rPr>
              <a:t>If you can, visit the food access point by yourself or as a group. If not, you can find out more information by:</a:t>
            </a:r>
          </a:p>
          <a:p>
            <a:pPr marL="971550" lvl="2" indent="-342900">
              <a:spcBef>
                <a:spcPts val="1200"/>
              </a:spcBef>
              <a:buFont typeface="+mj-lt"/>
              <a:buAutoNum type="alphaLcPeriod"/>
            </a:pPr>
            <a:r>
              <a:rPr lang="en-US" sz="2400" dirty="0">
                <a:effectLst/>
                <a:ea typeface="Calibri" panose="020F0502020204030204" pitchFamily="34" charset="0"/>
                <a:cs typeface="Calibri" panose="020F0502020204030204" pitchFamily="34" charset="0"/>
              </a:rPr>
              <a:t>Using your personal knowledge and memory</a:t>
            </a:r>
            <a:endParaRPr lang="en-US" sz="2400" dirty="0">
              <a:effectLst/>
              <a:ea typeface="Calibri" panose="020F0502020204030204" pitchFamily="34" charset="0"/>
              <a:cs typeface="Arial" panose="020B0604020202020204" pitchFamily="34" charset="0"/>
            </a:endParaRPr>
          </a:p>
          <a:p>
            <a:pPr marL="971550" lvl="2" indent="-342900">
              <a:spcBef>
                <a:spcPts val="1200"/>
              </a:spcBef>
              <a:buFont typeface="+mj-lt"/>
              <a:buAutoNum type="alphaLcPeriod"/>
            </a:pPr>
            <a:r>
              <a:rPr lang="en-US" sz="2400" dirty="0">
                <a:effectLst/>
                <a:ea typeface="Aptos" panose="020B0004020202020204" pitchFamily="34" charset="0"/>
                <a:cs typeface="Times New Roman" panose="02020603050405020304" pitchFamily="18" charset="0"/>
              </a:rPr>
              <a:t>Using websites or online research</a:t>
            </a:r>
          </a:p>
          <a:p>
            <a:endParaRPr lang="en-US" dirty="0"/>
          </a:p>
        </p:txBody>
      </p:sp>
    </p:spTree>
    <p:extLst>
      <p:ext uri="{BB962C8B-B14F-4D97-AF65-F5344CB8AC3E}">
        <p14:creationId xmlns:p14="http://schemas.microsoft.com/office/powerpoint/2010/main" val="322584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r>
              <a:rPr lang="en-US" sz="3600" dirty="0"/>
              <a:t>Understand Extension, slide 2</a:t>
            </a:r>
          </a:p>
        </p:txBody>
      </p:sp>
      <p:sp>
        <p:nvSpPr>
          <p:cNvPr id="2" name="Content Placeholder 1"/>
          <p:cNvSpPr>
            <a:spLocks noGrp="1"/>
          </p:cNvSpPr>
          <p:nvPr>
            <p:ph sz="quarter" idx="11"/>
          </p:nvPr>
        </p:nvSpPr>
        <p:spPr>
          <a:xfrm>
            <a:off x="527526" y="1781175"/>
            <a:ext cx="6020419" cy="4542280"/>
          </a:xfrm>
        </p:spPr>
        <p:txBody>
          <a:bodyPr>
            <a:normAutofit/>
          </a:bodyPr>
          <a:lstStyle/>
          <a:p>
            <a:pPr marL="342900" marR="0" lvl="0" indent="-342900">
              <a:spcBef>
                <a:spcPts val="1200"/>
              </a:spcBef>
              <a:buFont typeface="+mj-lt"/>
              <a:buAutoNum type="arabicPeriod"/>
            </a:pPr>
            <a:r>
              <a:rPr lang="en-US" dirty="0">
                <a:effectLst/>
                <a:ea typeface="Calibri" panose="020F0502020204030204" pitchFamily="34" charset="0"/>
                <a:cs typeface="Calibri" panose="020F0502020204030204" pitchFamily="34" charset="0"/>
              </a:rPr>
              <a:t>Assess the access point based on what food is available. You can either make a record on a piece of paper or on the worksheet. Be sure your assessment includes:</a:t>
            </a:r>
            <a:endParaRPr lang="en-US" dirty="0">
              <a:effectLst/>
              <a:ea typeface="Calibri" panose="020F0502020204030204" pitchFamily="34" charset="0"/>
              <a:cs typeface="Arial" panose="020B0604020202020204" pitchFamily="34" charset="0"/>
            </a:endParaRPr>
          </a:p>
          <a:p>
            <a:pPr marL="742950" marR="0" lvl="1" indent="-285750">
              <a:buFont typeface="+mj-lt"/>
              <a:buAutoNum type="alphaLcPeriod"/>
            </a:pPr>
            <a:r>
              <a:rPr lang="en-US" dirty="0">
                <a:effectLst/>
                <a:ea typeface="Calibri" panose="020F0502020204030204" pitchFamily="34" charset="0"/>
                <a:cs typeface="Calibri" panose="020F0502020204030204" pitchFamily="34" charset="0"/>
              </a:rPr>
              <a:t>Types of available food</a:t>
            </a:r>
            <a:endParaRPr lang="en-US" dirty="0">
              <a:effectLst/>
              <a:ea typeface="Calibri" panose="020F0502020204030204" pitchFamily="34" charset="0"/>
              <a:cs typeface="Arial" panose="020B0604020202020204" pitchFamily="34" charset="0"/>
            </a:endParaRPr>
          </a:p>
          <a:p>
            <a:pPr marL="742950" marR="0" lvl="1" indent="-285750">
              <a:buFont typeface="+mj-lt"/>
              <a:buAutoNum type="alphaLcPeriod"/>
            </a:pPr>
            <a:r>
              <a:rPr lang="en-US" dirty="0">
                <a:effectLst/>
                <a:ea typeface="Calibri" panose="020F0502020204030204" pitchFamily="34" charset="0"/>
                <a:cs typeface="Calibri" panose="020F0502020204030204" pitchFamily="34" charset="0"/>
              </a:rPr>
              <a:t>Freshness of the food</a:t>
            </a:r>
            <a:endParaRPr lang="en-US" dirty="0">
              <a:effectLst/>
              <a:ea typeface="Calibri" panose="020F0502020204030204" pitchFamily="34" charset="0"/>
              <a:cs typeface="Arial" panose="020B0604020202020204" pitchFamily="34" charset="0"/>
            </a:endParaRPr>
          </a:p>
          <a:p>
            <a:pPr marL="742950" marR="0" lvl="1" indent="-285750">
              <a:buFont typeface="+mj-lt"/>
              <a:buAutoNum type="alphaLcPeriod"/>
            </a:pPr>
            <a:r>
              <a:rPr lang="en-US" dirty="0">
                <a:effectLst/>
                <a:ea typeface="Calibri" panose="020F0502020204030204" pitchFamily="34" charset="0"/>
                <a:cs typeface="Calibri" panose="020F0502020204030204" pitchFamily="34" charset="0"/>
              </a:rPr>
              <a:t>Variety of fresh foods</a:t>
            </a:r>
            <a:endParaRPr lang="en-US" dirty="0">
              <a:effectLst/>
              <a:ea typeface="Calibri" panose="020F0502020204030204" pitchFamily="34" charset="0"/>
              <a:cs typeface="Arial" panose="020B0604020202020204" pitchFamily="34" charset="0"/>
            </a:endParaRPr>
          </a:p>
          <a:p>
            <a:pPr marL="742950" marR="0" lvl="1" indent="-285750">
              <a:spcAft>
                <a:spcPts val="1200"/>
              </a:spcAft>
              <a:buFont typeface="+mj-lt"/>
              <a:buAutoNum type="alphaLcPeriod"/>
            </a:pPr>
            <a:r>
              <a:rPr lang="en-US" dirty="0">
                <a:effectLst/>
                <a:ea typeface="Calibri" panose="020F0502020204030204" pitchFamily="34" charset="0"/>
                <a:cs typeface="Calibri" panose="020F0502020204030204" pitchFamily="34" charset="0"/>
              </a:rPr>
              <a:t>Notes on the quality of the fresh food</a:t>
            </a:r>
            <a:endParaRPr lang="en-US" dirty="0">
              <a:ea typeface="Calibri" panose="020F0502020204030204" pitchFamily="34" charset="0"/>
              <a:cs typeface="Arial" panose="020B0604020202020204" pitchFamily="34" charset="0"/>
            </a:endParaRPr>
          </a:p>
          <a:p>
            <a:pPr marL="457200" marR="0" lvl="1" indent="0">
              <a:spcAft>
                <a:spcPts val="1200"/>
              </a:spcAft>
              <a:buNone/>
            </a:pPr>
            <a:r>
              <a:rPr lang="en-US" b="1" dirty="0">
                <a:effectLst/>
                <a:ea typeface="Calibri" panose="020F0502020204030204" pitchFamily="34" charset="0"/>
                <a:cs typeface="Arial" panose="020B0604020202020204" pitchFamily="34" charset="0"/>
                <a:hlinkClick r:id="rId2"/>
              </a:rPr>
              <a:t>Resource: Food Access Point Assessment Worksheet</a:t>
            </a:r>
            <a:endParaRPr lang="en-US" b="1" dirty="0">
              <a:effectLst/>
              <a:ea typeface="Calibri" panose="020F0502020204030204" pitchFamily="34" charset="0"/>
              <a:cs typeface="Calibri" panose="020F0502020204030204" pitchFamily="34" charset="0"/>
            </a:endParaRPr>
          </a:p>
        </p:txBody>
      </p:sp>
      <p:pic>
        <p:nvPicPr>
          <p:cNvPr id="5" name="Picture 4" descr="Shelves of food on shelves in a store&#10;">
            <a:extLst>
              <a:ext uri="{FF2B5EF4-FFF2-40B4-BE49-F238E27FC236}">
                <a16:creationId xmlns:a16="http://schemas.microsoft.com/office/drawing/2014/main" id="{BD176ACF-C464-3B3A-7E09-7F7AA0708FA9}"/>
              </a:ext>
            </a:extLst>
          </p:cNvPr>
          <p:cNvPicPr>
            <a:picLocks noChangeAspect="1"/>
          </p:cNvPicPr>
          <p:nvPr/>
        </p:nvPicPr>
        <p:blipFill>
          <a:blip r:embed="rId3"/>
          <a:stretch>
            <a:fillRect/>
          </a:stretch>
        </p:blipFill>
        <p:spPr>
          <a:xfrm>
            <a:off x="6903877" y="2196661"/>
            <a:ext cx="4932126" cy="3289738"/>
          </a:xfrm>
          <a:prstGeom prst="rect">
            <a:avLst/>
          </a:prstGeom>
          <a:ln w="57150">
            <a:solidFill>
              <a:srgbClr val="E60BAC"/>
            </a:solidFill>
          </a:ln>
        </p:spPr>
      </p:pic>
    </p:spTree>
    <p:extLst>
      <p:ext uri="{BB962C8B-B14F-4D97-AF65-F5344CB8AC3E}">
        <p14:creationId xmlns:p14="http://schemas.microsoft.com/office/powerpoint/2010/main" val="227199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rmAutofit/>
          </a:bodyPr>
          <a:lstStyle/>
          <a:p>
            <a:r>
              <a:rPr lang="en-US" sz="3600" dirty="0"/>
              <a:t>Understand Extension, slide 3</a:t>
            </a:r>
          </a:p>
        </p:txBody>
      </p:sp>
      <p:sp>
        <p:nvSpPr>
          <p:cNvPr id="2" name="Content Placeholder 1"/>
          <p:cNvSpPr>
            <a:spLocks noGrp="1"/>
          </p:cNvSpPr>
          <p:nvPr>
            <p:ph sz="quarter" idx="11"/>
          </p:nvPr>
        </p:nvSpPr>
        <p:spPr>
          <a:xfrm>
            <a:off x="527526" y="1457325"/>
            <a:ext cx="7302024" cy="4542280"/>
          </a:xfrm>
        </p:spPr>
        <p:txBody>
          <a:bodyPr>
            <a:noAutofit/>
          </a:bodyPr>
          <a:lstStyle/>
          <a:p>
            <a:pPr marR="0" lvl="0">
              <a:spcBef>
                <a:spcPts val="1200"/>
              </a:spcBef>
              <a:buFont typeface="+mj-lt"/>
              <a:buAutoNum type="arabicPeriod" startAt="4"/>
            </a:pPr>
            <a:r>
              <a:rPr lang="en-US" dirty="0">
                <a:effectLst/>
                <a:ea typeface="Aptos" panose="020B0004020202020204" pitchFamily="34" charset="0"/>
                <a:cs typeface="Times New Roman" panose="02020603050405020304" pitchFamily="18" charset="0"/>
              </a:rPr>
              <a:t>If you have time, you can explore more about how to get fresh food into a city or urban area by creatively reusing existing spaces. Vertical farming is one way people are creating new food access points in cities. As a team, you can design your own vertical farm for your community.</a:t>
            </a:r>
          </a:p>
          <a:p>
            <a:pPr marL="171450" lvl="1" indent="0">
              <a:spcBef>
                <a:spcPts val="1200"/>
              </a:spcBef>
              <a:buNone/>
            </a:pPr>
            <a:r>
              <a:rPr lang="en-US" b="1" dirty="0">
                <a:ea typeface="Aptos" panose="020B0004020202020204" pitchFamily="34" charset="0"/>
                <a:cs typeface="Times New Roman" panose="02020603050405020304" pitchFamily="18" charset="0"/>
                <a:hlinkClick r:id="rId2"/>
              </a:rPr>
              <a:t>Resource: Design a Vertical Farm Slides</a:t>
            </a:r>
            <a:endParaRPr lang="en-US" b="1" dirty="0">
              <a:effectLst/>
              <a:ea typeface="Aptos" panose="020B0004020202020204" pitchFamily="34" charset="0"/>
              <a:cs typeface="Times New Roman" panose="02020603050405020304" pitchFamily="18" charset="0"/>
            </a:endParaRPr>
          </a:p>
          <a:p>
            <a:pPr marR="0" lvl="0">
              <a:spcBef>
                <a:spcPts val="1200"/>
              </a:spcBef>
              <a:buFont typeface="+mj-lt"/>
              <a:buAutoNum type="arabicPeriod" startAt="4"/>
            </a:pPr>
            <a:endParaRPr lang="en-US" dirty="0">
              <a:effectLst/>
              <a:ea typeface="Aptos" panose="020B0004020202020204" pitchFamily="34" charset="0"/>
              <a:cs typeface="Times New Roman" panose="02020603050405020304" pitchFamily="18" charset="0"/>
            </a:endParaRPr>
          </a:p>
          <a:p>
            <a:pPr marR="0" lvl="0">
              <a:spcBef>
                <a:spcPts val="1200"/>
              </a:spcBef>
              <a:buFont typeface="+mj-lt"/>
              <a:buAutoNum type="arabicPeriod" startAt="4"/>
            </a:pPr>
            <a:r>
              <a:rPr lang="en-US" dirty="0">
                <a:effectLst/>
                <a:ea typeface="Aptos" panose="020B0004020202020204" pitchFamily="34" charset="0"/>
                <a:cs typeface="Times New Roman" panose="02020603050405020304" pitchFamily="18" charset="0"/>
              </a:rPr>
              <a:t>Think quietly to yourself: How would you like to help create better access to healthy food in your community?</a:t>
            </a:r>
          </a:p>
        </p:txBody>
      </p:sp>
      <p:pic>
        <p:nvPicPr>
          <p:cNvPr id="5" name="Picture 4" descr="Stacks of plants indoors as part of a vertical farm">
            <a:extLst>
              <a:ext uri="{FF2B5EF4-FFF2-40B4-BE49-F238E27FC236}">
                <a16:creationId xmlns:a16="http://schemas.microsoft.com/office/drawing/2014/main" id="{677CBFBC-9692-D480-C44F-AB22C1BC3E10}"/>
              </a:ext>
            </a:extLst>
          </p:cNvPr>
          <p:cNvPicPr>
            <a:picLocks noChangeAspect="1"/>
          </p:cNvPicPr>
          <p:nvPr/>
        </p:nvPicPr>
        <p:blipFill>
          <a:blip r:embed="rId3"/>
          <a:srcRect l="50000"/>
          <a:stretch/>
        </p:blipFill>
        <p:spPr>
          <a:xfrm>
            <a:off x="7851852" y="2021149"/>
            <a:ext cx="4192087" cy="2798882"/>
          </a:xfrm>
          <a:prstGeom prst="rect">
            <a:avLst/>
          </a:prstGeom>
          <a:ln w="57150">
            <a:solidFill>
              <a:srgbClr val="E60BAC"/>
            </a:solidFill>
          </a:ln>
        </p:spPr>
      </p:pic>
    </p:spTree>
    <p:extLst>
      <p:ext uri="{BB962C8B-B14F-4D97-AF65-F5344CB8AC3E}">
        <p14:creationId xmlns:p14="http://schemas.microsoft.com/office/powerpoint/2010/main" val="976409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6A97-8640-4D6D-B43B-EA18E10F8E27}"/>
              </a:ext>
            </a:extLst>
          </p:cNvPr>
          <p:cNvSpPr>
            <a:spLocks noGrp="1"/>
          </p:cNvSpPr>
          <p:nvPr>
            <p:ph type="title"/>
          </p:nvPr>
        </p:nvSpPr>
        <p:spPr/>
        <p:txBody>
          <a:bodyPr/>
          <a:lstStyle/>
          <a:p>
            <a:r>
              <a:rPr lang="en-US" dirty="0"/>
              <a:t>Glossary</a:t>
            </a:r>
          </a:p>
        </p:txBody>
      </p:sp>
      <p:sp>
        <p:nvSpPr>
          <p:cNvPr id="3" name="Text Placeholder 2">
            <a:extLst>
              <a:ext uri="{FF2B5EF4-FFF2-40B4-BE49-F238E27FC236}">
                <a16:creationId xmlns:a16="http://schemas.microsoft.com/office/drawing/2014/main" id="{1BA6F8AD-A007-74D3-C76E-9333DADECDC7}"/>
              </a:ext>
            </a:extLst>
          </p:cNvPr>
          <p:cNvSpPr>
            <a:spLocks noGrp="1"/>
          </p:cNvSpPr>
          <p:nvPr>
            <p:ph type="body" sz="quarter" idx="10"/>
          </p:nvPr>
        </p:nvSpPr>
        <p:spPr/>
        <p:txBody>
          <a:bodyPr/>
          <a:lstStyle/>
          <a:p>
            <a:pPr marL="0" marR="0">
              <a:lnSpc>
                <a:spcPct val="107000"/>
              </a:lnSpc>
              <a:spcBef>
                <a:spcPts val="1200"/>
              </a:spcBef>
              <a:spcAft>
                <a:spcPts val="800"/>
              </a:spcAft>
            </a:pPr>
            <a:r>
              <a:rPr lang="en-US" sz="2400" b="1" dirty="0">
                <a:effectLst/>
                <a:ea typeface="Calibri" panose="020F0502020204030204" pitchFamily="34" charset="0"/>
                <a:cs typeface="Calibri" panose="020F0502020204030204" pitchFamily="34" charset="0"/>
              </a:rPr>
              <a:t>Food system: </a:t>
            </a:r>
            <a:r>
              <a:rPr lang="en-US" sz="2400" dirty="0">
                <a:effectLst/>
                <a:ea typeface="Calibri" panose="020F0502020204030204" pitchFamily="34" charset="0"/>
                <a:cs typeface="Calibri" panose="020F0502020204030204" pitchFamily="34" charset="0"/>
              </a:rPr>
              <a:t>A network that links food production and the food you eat</a:t>
            </a:r>
            <a:r>
              <a:rPr lang="en-US" sz="2400" b="1" u="sng" dirty="0">
                <a:effectLst/>
                <a:ea typeface="Calibri" panose="020F0502020204030204" pitchFamily="34" charset="0"/>
                <a:cs typeface="Calibri" panose="020F0502020204030204" pitchFamily="34" charset="0"/>
              </a:rPr>
              <a:t> </a:t>
            </a:r>
            <a:endParaRPr lang="en-US" sz="2400" dirty="0">
              <a:effectLst/>
              <a:ea typeface="Calibri" panose="020F0502020204030204" pitchFamily="34" charset="0"/>
              <a:cs typeface="Arial" panose="020B0604020202020204" pitchFamily="34" charset="0"/>
            </a:endParaRPr>
          </a:p>
          <a:p>
            <a:pPr marL="0" marR="0">
              <a:lnSpc>
                <a:spcPct val="107000"/>
              </a:lnSpc>
              <a:spcBef>
                <a:spcPts val="1200"/>
              </a:spcBef>
              <a:spcAft>
                <a:spcPts val="800"/>
              </a:spcAft>
            </a:pPr>
            <a:r>
              <a:rPr lang="en-US" sz="2400" b="1" dirty="0">
                <a:effectLst/>
                <a:ea typeface="Calibri" panose="020F0502020204030204" pitchFamily="34" charset="0"/>
                <a:cs typeface="Calibri" panose="020F0502020204030204" pitchFamily="34" charset="0"/>
              </a:rPr>
              <a:t>Food insecurity:</a:t>
            </a:r>
            <a:r>
              <a:rPr lang="en-US" sz="2400" dirty="0">
                <a:effectLst/>
                <a:ea typeface="Calibri" panose="020F0502020204030204" pitchFamily="34" charset="0"/>
                <a:cs typeface="Calibri" panose="020F0502020204030204" pitchFamily="34" charset="0"/>
              </a:rPr>
              <a:t> Lack of reliable access to safe and nutritious food </a:t>
            </a:r>
            <a:endParaRPr lang="en-US" sz="2400" dirty="0">
              <a:effectLst/>
              <a:ea typeface="Calibri" panose="020F0502020204030204" pitchFamily="34" charset="0"/>
              <a:cs typeface="Arial" panose="020B0604020202020204" pitchFamily="34" charset="0"/>
            </a:endParaRPr>
          </a:p>
          <a:p>
            <a:pPr>
              <a:spcBef>
                <a:spcPts val="1200"/>
              </a:spcBef>
              <a:spcAft>
                <a:spcPts val="1200"/>
              </a:spcAft>
            </a:pPr>
            <a:r>
              <a:rPr lang="en-US" sz="2400" b="1" dirty="0">
                <a:effectLst/>
                <a:ea typeface="Times New Roman" panose="02020603050405020304" pitchFamily="18" charset="0"/>
              </a:rPr>
              <a:t>Intake:</a:t>
            </a:r>
            <a:r>
              <a:rPr lang="en-US" sz="2400" dirty="0">
                <a:effectLst/>
                <a:ea typeface="Times New Roman" panose="02020603050405020304" pitchFamily="18" charset="0"/>
              </a:rPr>
              <a:t> how much you take in or eat of something</a:t>
            </a:r>
          </a:p>
          <a:p>
            <a:pPr marL="0" marR="0">
              <a:spcBef>
                <a:spcPts val="1200"/>
              </a:spcBef>
              <a:spcAft>
                <a:spcPts val="1200"/>
              </a:spcAft>
            </a:pPr>
            <a:r>
              <a:rPr lang="en-US" sz="2400" b="1" dirty="0">
                <a:solidFill>
                  <a:srgbClr val="000000"/>
                </a:solidFill>
                <a:effectLst/>
                <a:ea typeface="Times New Roman" panose="02020603050405020304" pitchFamily="18" charset="0"/>
                <a:cs typeface="Calibri" panose="020F0502020204030204" pitchFamily="34" charset="0"/>
              </a:rPr>
              <a:t>Sustainable:</a:t>
            </a:r>
            <a:r>
              <a:rPr lang="en-US" sz="2400" dirty="0">
                <a:solidFill>
                  <a:srgbClr val="000000"/>
                </a:solidFill>
                <a:effectLst/>
                <a:ea typeface="Times New Roman" panose="02020603050405020304" pitchFamily="18" charset="0"/>
                <a:cs typeface="Calibri" panose="020F0502020204030204" pitchFamily="34" charset="0"/>
              </a:rPr>
              <a:t> An approach that balances different perspectives and can keep working for a long time</a:t>
            </a:r>
            <a:endParaRPr lang="en-US" sz="2400" dirty="0">
              <a:effectLst/>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46194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Lesson Overview:</a:t>
            </a:r>
          </a:p>
        </p:txBody>
      </p:sp>
      <p:sp>
        <p:nvSpPr>
          <p:cNvPr id="3" name="Text Placeholder 2"/>
          <p:cNvSpPr>
            <a:spLocks noGrp="1"/>
          </p:cNvSpPr>
          <p:nvPr>
            <p:ph type="body" sz="quarter" idx="10"/>
          </p:nvPr>
        </p:nvSpPr>
        <p:spPr>
          <a:xfrm>
            <a:off x="515569" y="1195499"/>
            <a:ext cx="11493551" cy="861646"/>
          </a:xfrm>
        </p:spPr>
        <p:txBody>
          <a:bodyPr/>
          <a:lstStyle/>
          <a:p>
            <a:r>
              <a:rPr lang="en-US" b="1" dirty="0"/>
              <a:t>Essential Understanding: </a:t>
            </a:r>
            <a:r>
              <a:rPr lang="en-US" dirty="0"/>
              <a:t>Healthy food is important for all people. I can be part of creating a local food system that ensures access to healthy, fresh food for all.</a:t>
            </a:r>
          </a:p>
        </p:txBody>
      </p:sp>
      <p:sp>
        <p:nvSpPr>
          <p:cNvPr id="4" name="Text Placeholder 3"/>
          <p:cNvSpPr>
            <a:spLocks noGrp="1"/>
          </p:cNvSpPr>
          <p:nvPr>
            <p:ph type="body" sz="quarter" idx="11"/>
          </p:nvPr>
        </p:nvSpPr>
        <p:spPr>
          <a:xfrm>
            <a:off x="733505" y="4650240"/>
            <a:ext cx="3200320" cy="560223"/>
          </a:xfrm>
        </p:spPr>
        <p:txBody>
          <a:bodyPr/>
          <a:lstStyle/>
          <a:p>
            <a:pPr>
              <a:lnSpc>
                <a:spcPct val="100000"/>
              </a:lnSpc>
            </a:pPr>
            <a:r>
              <a:rPr lang="en-US" b="1" dirty="0"/>
              <a:t>Discover: </a:t>
            </a:r>
            <a:r>
              <a:rPr lang="en-US" dirty="0"/>
              <a:t>What is healthy eating like for my community?</a:t>
            </a:r>
          </a:p>
        </p:txBody>
      </p:sp>
      <p:sp>
        <p:nvSpPr>
          <p:cNvPr id="5" name="Text Placeholder 4"/>
          <p:cNvSpPr>
            <a:spLocks noGrp="1"/>
          </p:cNvSpPr>
          <p:nvPr>
            <p:ph type="body" sz="quarter" idx="26"/>
          </p:nvPr>
        </p:nvSpPr>
        <p:spPr>
          <a:xfrm>
            <a:off x="4849993" y="4650240"/>
            <a:ext cx="2824702" cy="560223"/>
          </a:xfrm>
        </p:spPr>
        <p:txBody>
          <a:bodyPr/>
          <a:lstStyle/>
          <a:p>
            <a:pPr>
              <a:lnSpc>
                <a:spcPct val="100000"/>
              </a:lnSpc>
            </a:pPr>
            <a:r>
              <a:rPr lang="en-US" b="1" dirty="0"/>
              <a:t>Understand: </a:t>
            </a:r>
            <a:r>
              <a:rPr lang="en-US" dirty="0"/>
              <a:t>How can we improve access to healthy food?</a:t>
            </a:r>
          </a:p>
        </p:txBody>
      </p:sp>
      <p:sp>
        <p:nvSpPr>
          <p:cNvPr id="6" name="Text Placeholder 5"/>
          <p:cNvSpPr>
            <a:spLocks noGrp="1"/>
          </p:cNvSpPr>
          <p:nvPr>
            <p:ph type="body" sz="quarter" idx="27"/>
          </p:nvPr>
        </p:nvSpPr>
        <p:spPr>
          <a:xfrm>
            <a:off x="8966481" y="4650240"/>
            <a:ext cx="2824702" cy="560223"/>
          </a:xfrm>
        </p:spPr>
        <p:txBody>
          <a:bodyPr/>
          <a:lstStyle/>
          <a:p>
            <a:pPr>
              <a:lnSpc>
                <a:spcPct val="100000"/>
              </a:lnSpc>
            </a:pPr>
            <a:r>
              <a:rPr lang="en-US" b="1" dirty="0"/>
              <a:t>Act: </a:t>
            </a:r>
            <a:r>
              <a:rPr lang="en-US" dirty="0"/>
              <a:t>How will we act to improve our community’s food system?</a:t>
            </a:r>
          </a:p>
        </p:txBody>
      </p:sp>
    </p:spTree>
    <p:extLst>
      <p:ext uri="{BB962C8B-B14F-4D97-AF65-F5344CB8AC3E}">
        <p14:creationId xmlns:p14="http://schemas.microsoft.com/office/powerpoint/2010/main" val="73394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Good Health and Food</a:t>
            </a:r>
            <a:br>
              <a:rPr lang="en-US" dirty="0"/>
            </a:br>
            <a:r>
              <a:rPr lang="en-US" dirty="0"/>
              <a:t>Understand</a:t>
            </a:r>
          </a:p>
        </p:txBody>
      </p:sp>
      <p:sp>
        <p:nvSpPr>
          <p:cNvPr id="3" name="Subtitle 2"/>
          <p:cNvSpPr>
            <a:spLocks noGrp="1"/>
          </p:cNvSpPr>
          <p:nvPr>
            <p:ph type="subTitle" idx="1"/>
          </p:nvPr>
        </p:nvSpPr>
        <p:spPr>
          <a:xfrm>
            <a:off x="2937389" y="4327244"/>
            <a:ext cx="9254611" cy="607910"/>
          </a:xfrm>
        </p:spPr>
        <p:txBody>
          <a:bodyPr/>
          <a:lstStyle/>
          <a:p>
            <a:r>
              <a:rPr lang="en-US" dirty="0"/>
              <a:t>How can we improve access to healthy food?</a:t>
            </a:r>
          </a:p>
        </p:txBody>
      </p:sp>
    </p:spTree>
    <p:extLst>
      <p:ext uri="{BB962C8B-B14F-4D97-AF65-F5344CB8AC3E}">
        <p14:creationId xmlns:p14="http://schemas.microsoft.com/office/powerpoint/2010/main" val="977195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p:txBody>
          <a:bodyPr/>
          <a:lstStyle/>
          <a:p>
            <a:r>
              <a:rPr lang="en-US" dirty="0"/>
              <a:t>Understand Overview</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r>
              <a:rPr lang="en-US" dirty="0"/>
              <a:t>Learning Objective: </a:t>
            </a:r>
          </a:p>
          <a:p>
            <a:r>
              <a:rPr lang="en-US" sz="2800" b="0" dirty="0"/>
              <a:t>We will be able to analyze problems and propose solutions related to food access and insecurity.</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rmAutofit lnSpcReduction="10000"/>
          </a:bodyPr>
          <a:lstStyle/>
          <a:p>
            <a:pPr marL="342900" marR="0" lvl="0" indent="-342900">
              <a:lnSpc>
                <a:spcPct val="107000"/>
              </a:lnSpc>
              <a:spcBef>
                <a:spcPts val="1200"/>
              </a:spcBef>
              <a:buFont typeface="Symbol" panose="05050102010706020507" pitchFamily="18" charset="2"/>
              <a:buChar char=""/>
            </a:pPr>
            <a:r>
              <a:rPr lang="en-US" sz="2200" b="1" dirty="0">
                <a:solidFill>
                  <a:srgbClr val="000000"/>
                </a:solidFill>
                <a:effectLst/>
                <a:ea typeface="Aptos" panose="020B0004020202020204" pitchFamily="34" charset="0"/>
                <a:cs typeface="Calibri" panose="020F0502020204030204" pitchFamily="34" charset="0"/>
              </a:rPr>
              <a:t>Understand Reading (optional):</a:t>
            </a:r>
            <a:r>
              <a:rPr lang="en-US" sz="2200" dirty="0">
                <a:solidFill>
                  <a:srgbClr val="000000"/>
                </a:solidFill>
                <a:effectLst/>
                <a:ea typeface="Aptos" panose="020B0004020202020204" pitchFamily="34" charset="0"/>
                <a:cs typeface="Calibri" panose="020F0502020204030204" pitchFamily="34" charset="0"/>
              </a:rPr>
              <a:t> A </a:t>
            </a:r>
            <a:r>
              <a:rPr lang="en-US" sz="2200" dirty="0">
                <a:effectLst/>
                <a:ea typeface="Calibri" panose="020F0502020204030204" pitchFamily="34" charset="0"/>
                <a:cs typeface="Calibri" panose="020F0502020204030204" pitchFamily="34" charset="0"/>
              </a:rPr>
              <a:t>1-page reading about food access and a data analysis activity on global food insecurity, plus a community connection on local food access.</a:t>
            </a:r>
          </a:p>
          <a:p>
            <a:pPr marL="342900" marR="0" lvl="0" indent="-342900">
              <a:lnSpc>
                <a:spcPct val="107000"/>
              </a:lnSpc>
              <a:spcBef>
                <a:spcPts val="1200"/>
              </a:spcBef>
              <a:buFont typeface="Symbol" panose="05050102010706020507" pitchFamily="18" charset="2"/>
              <a:buChar char=""/>
            </a:pPr>
            <a:endParaRPr lang="en-US" sz="2200" dirty="0">
              <a:effectLst/>
              <a:ea typeface="Calibri" panose="020F0502020204030204" pitchFamily="34" charset="0"/>
              <a:cs typeface="Arial" panose="020B0604020202020204" pitchFamily="34" charset="0"/>
            </a:endParaRPr>
          </a:p>
          <a:p>
            <a:pPr marL="342900" marR="0" lvl="0" indent="-342900">
              <a:buFont typeface="Symbol" panose="05050102010706020507" pitchFamily="18" charset="2"/>
              <a:buChar char=""/>
            </a:pPr>
            <a:r>
              <a:rPr lang="en-US" sz="2200" b="1" dirty="0">
                <a:solidFill>
                  <a:srgbClr val="000000"/>
                </a:solidFill>
                <a:effectLst/>
                <a:ea typeface="Aptos" panose="020B0004020202020204" pitchFamily="34" charset="0"/>
                <a:cs typeface="Calibri" panose="020F0502020204030204" pitchFamily="34" charset="0"/>
              </a:rPr>
              <a:t>Understand Investigation: </a:t>
            </a:r>
            <a:r>
              <a:rPr lang="en-US" sz="2200" dirty="0">
                <a:solidFill>
                  <a:srgbClr val="000000"/>
                </a:solidFill>
                <a:effectLst/>
                <a:ea typeface="Aptos" panose="020B0004020202020204" pitchFamily="34" charset="0"/>
                <a:cs typeface="Calibri" panose="020F0502020204030204" pitchFamily="34" charset="0"/>
              </a:rPr>
              <a:t>Students investigate community food access through mapping, playing a game to design a more resilient food system, or planning a community garden.</a:t>
            </a:r>
            <a:r>
              <a:rPr lang="en-US" sz="2200" b="1" dirty="0">
                <a:solidFill>
                  <a:srgbClr val="000000"/>
                </a:solidFill>
                <a:effectLst/>
                <a:ea typeface="Aptos" panose="020B0004020202020204" pitchFamily="34" charset="0"/>
                <a:cs typeface="Calibri" panose="020F0502020204030204" pitchFamily="34" charset="0"/>
              </a:rPr>
              <a:t> </a:t>
            </a:r>
          </a:p>
          <a:p>
            <a:pPr marL="342900" marR="0" lvl="0" indent="-342900">
              <a:buFont typeface="Symbol" panose="05050102010706020507" pitchFamily="18" charset="2"/>
              <a:buChar char=""/>
            </a:pPr>
            <a:endParaRPr lang="en-US" sz="2200" dirty="0">
              <a:effectLst/>
              <a:ea typeface="Calibri" panose="020F050202020403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2200" b="1" dirty="0">
                <a:solidFill>
                  <a:srgbClr val="000000"/>
                </a:solidFill>
                <a:effectLst/>
                <a:ea typeface="Aptos" panose="020B0004020202020204" pitchFamily="34" charset="0"/>
                <a:cs typeface="Calibri" panose="020F0502020204030204" pitchFamily="34" charset="0"/>
              </a:rPr>
              <a:t>Understand Extension (optional): </a:t>
            </a:r>
            <a:r>
              <a:rPr lang="en-US" sz="2200" dirty="0">
                <a:solidFill>
                  <a:srgbClr val="000000"/>
                </a:solidFill>
                <a:effectLst/>
                <a:ea typeface="Aptos" panose="020B0004020202020204" pitchFamily="34" charset="0"/>
                <a:cs typeface="Calibri" panose="020F0502020204030204" pitchFamily="34" charset="0"/>
              </a:rPr>
              <a:t>Students can extend their learning by researching more about food quality in one food access point, and by designing a vertical farm.</a:t>
            </a:r>
            <a:endParaRPr lang="en-US" sz="2200" dirty="0">
              <a:effectLst/>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548019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3446841" y="9525"/>
            <a:ext cx="5932111" cy="980445"/>
          </a:xfrm>
        </p:spPr>
        <p:txBody>
          <a:bodyPr vert="horz" lIns="91440" tIns="45720" rIns="91440" bIns="45720" rtlCol="0" anchor="b">
            <a:normAutofit/>
          </a:bodyPr>
          <a:lstStyle/>
          <a:p>
            <a:r>
              <a:rPr lang="en-US" dirty="0"/>
              <a:t>Understand Reading</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Access to Healthy Food</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357416" y="2020270"/>
            <a:ext cx="7300684" cy="4266230"/>
          </a:xfrm>
        </p:spPr>
        <p:txBody>
          <a:bodyPr>
            <a:normAutofit/>
          </a:bodyPr>
          <a:lstStyle/>
          <a:p>
            <a:r>
              <a:rPr lang="en-US" dirty="0"/>
              <a:t>Finding, preparing, and eating food is a part of daily life. But where does that food come from? A food system is a network that links food production and the food you eat. A good food system makes sure everyone gets access to healthy food. But this isn’t always the case. Many people experience moderate or severe food insecurity, meaning they do not have reliable access to enough safe and nutritious food to meet their daily needs. </a:t>
            </a:r>
          </a:p>
        </p:txBody>
      </p:sp>
      <p:pic>
        <p:nvPicPr>
          <p:cNvPr id="7" name="Picture 6">
            <a:extLst>
              <a:ext uri="{FF2B5EF4-FFF2-40B4-BE49-F238E27FC236}">
                <a16:creationId xmlns:a16="http://schemas.microsoft.com/office/drawing/2014/main" id="{3979B0A6-BB69-6933-55A7-324E492A572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59"/>
          <a:stretch/>
        </p:blipFill>
        <p:spPr bwMode="auto">
          <a:xfrm>
            <a:off x="8115301" y="2610091"/>
            <a:ext cx="3262952" cy="2313606"/>
          </a:xfrm>
          <a:prstGeom prst="rect">
            <a:avLst/>
          </a:prstGeom>
          <a:ln w="57150">
            <a:solidFill>
              <a:srgbClr val="E60BAC"/>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8931974"/>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669628" y="106879"/>
            <a:ext cx="8166538" cy="913770"/>
          </a:xfrm>
        </p:spPr>
        <p:txBody>
          <a:bodyPr vert="horz" lIns="91440" tIns="45720" rIns="91440" bIns="45720" rtlCol="0" anchor="b">
            <a:normAutofit/>
          </a:bodyPr>
          <a:lstStyle/>
          <a:p>
            <a:r>
              <a:rPr lang="en-US" dirty="0"/>
              <a:t>Understand Reading, slide 2</a:t>
            </a:r>
          </a:p>
        </p:txBody>
      </p:sp>
      <p:pic>
        <p:nvPicPr>
          <p:cNvPr id="7" name="Picture 6" descr="Three concentric circles showing world population and food insecurity. The largest circle is green and shows the 7.633 billion world population as of 2018. The much smaller yellow circle shows the 2.01 billion that have moderate to severe food insecurity. The smallest circle is red and shows 704 million people eperienceing severe food insecurity.">
            <a:extLst>
              <a:ext uri="{FF2B5EF4-FFF2-40B4-BE49-F238E27FC236}">
                <a16:creationId xmlns:a16="http://schemas.microsoft.com/office/drawing/2014/main" id="{898878D6-E0A6-4F25-F527-58BC028D8223}"/>
              </a:ext>
            </a:extLst>
          </p:cNvPr>
          <p:cNvPicPr>
            <a:picLocks noChangeAspect="1"/>
          </p:cNvPicPr>
          <p:nvPr/>
        </p:nvPicPr>
        <p:blipFill>
          <a:blip r:embed="rId2"/>
          <a:srcRect l="63809" t="36348" r="11533" b="9006"/>
          <a:stretch/>
        </p:blipFill>
        <p:spPr>
          <a:xfrm>
            <a:off x="1250832" y="1807779"/>
            <a:ext cx="3782832" cy="5040066"/>
          </a:xfrm>
          <a:prstGeom prst="rect">
            <a:avLst/>
          </a:prstGeom>
        </p:spPr>
      </p:pic>
      <p:sp>
        <p:nvSpPr>
          <p:cNvPr id="2" name="Content Placeholder 1"/>
          <p:cNvSpPr>
            <a:spLocks noGrp="1"/>
          </p:cNvSpPr>
          <p:nvPr>
            <p:ph sz="quarter" idx="11"/>
          </p:nvPr>
        </p:nvSpPr>
        <p:spPr>
          <a:xfrm>
            <a:off x="5559972" y="1484604"/>
            <a:ext cx="6632028" cy="5216096"/>
          </a:xfrm>
        </p:spPr>
        <p:txBody>
          <a:bodyPr>
            <a:normAutofit fontScale="92500"/>
          </a:bodyPr>
          <a:lstStyle/>
          <a:p>
            <a:r>
              <a:rPr lang="en-US" dirty="0"/>
              <a:t>Examine this graphic showing global food insecurity data and answer the questions.</a:t>
            </a:r>
          </a:p>
          <a:p>
            <a:pPr marL="457200" indent="-457200">
              <a:buFont typeface="Arial" panose="020B0604020202020204" pitchFamily="34" charset="0"/>
              <a:buChar char="•"/>
            </a:pPr>
            <a:r>
              <a:rPr lang="en-US" b="1" dirty="0"/>
              <a:t>Notice: </a:t>
            </a:r>
            <a:r>
              <a:rPr lang="en-US" dirty="0"/>
              <a:t>What do you notice about the number of people experiencing food insecurity compared to the total number of people in the world?</a:t>
            </a:r>
          </a:p>
          <a:p>
            <a:pPr marL="457200" indent="-457200">
              <a:buFont typeface="Arial" panose="020B0604020202020204" pitchFamily="34" charset="0"/>
              <a:buChar char="•"/>
            </a:pPr>
            <a:r>
              <a:rPr lang="en-US" b="1" dirty="0"/>
              <a:t>Think: </a:t>
            </a:r>
            <a:r>
              <a:rPr lang="en-US" dirty="0"/>
              <a:t>What do you think might be some reasons people might not be able to access fresh, healthy food regularly? </a:t>
            </a:r>
          </a:p>
          <a:p>
            <a:pPr marL="457200" indent="-457200">
              <a:buFont typeface="Arial" panose="020B0604020202020204" pitchFamily="34" charset="0"/>
              <a:buChar char="•"/>
            </a:pPr>
            <a:r>
              <a:rPr lang="en-US" b="1" dirty="0"/>
              <a:t>Wonder: </a:t>
            </a:r>
            <a:r>
              <a:rPr lang="en-US" dirty="0"/>
              <a:t>Are there things you wonder about that could be done differently to make sure everyone has access to fresh, healthy food? </a:t>
            </a:r>
          </a:p>
          <a:p>
            <a:endParaRPr lang="en-US" dirty="0"/>
          </a:p>
        </p:txBody>
      </p:sp>
      <p:pic>
        <p:nvPicPr>
          <p:cNvPr id="9" name="Picture 8">
            <a:extLst>
              <a:ext uri="{FF2B5EF4-FFF2-40B4-BE49-F238E27FC236}">
                <a16:creationId xmlns:a16="http://schemas.microsoft.com/office/drawing/2014/main" id="{F103F248-44D2-9FFB-2F4F-8447CAA022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8562" y="1344340"/>
            <a:ext cx="1030431" cy="1094061"/>
          </a:xfrm>
          <a:prstGeom prst="rect">
            <a:avLst/>
          </a:prstGeom>
        </p:spPr>
      </p:pic>
    </p:spTree>
    <p:extLst>
      <p:ext uri="{BB962C8B-B14F-4D97-AF65-F5344CB8AC3E}">
        <p14:creationId xmlns:p14="http://schemas.microsoft.com/office/powerpoint/2010/main" val="2724597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825908" y="121411"/>
            <a:ext cx="10515600" cy="894720"/>
          </a:xfrm>
        </p:spPr>
        <p:txBody>
          <a:bodyPr vert="horz" lIns="91440" tIns="45720" rIns="91440" bIns="45720" rtlCol="0" anchor="b">
            <a:normAutofit/>
          </a:bodyPr>
          <a:lstStyle/>
          <a:p>
            <a:r>
              <a:rPr lang="en-US" dirty="0"/>
              <a:t>Understand Reading, slide 3</a:t>
            </a:r>
          </a:p>
        </p:txBody>
      </p:sp>
      <p:sp>
        <p:nvSpPr>
          <p:cNvPr id="2" name="Content Placeholder 1"/>
          <p:cNvSpPr>
            <a:spLocks noGrp="1"/>
          </p:cNvSpPr>
          <p:nvPr>
            <p:ph sz="quarter" idx="11"/>
          </p:nvPr>
        </p:nvSpPr>
        <p:spPr>
          <a:xfrm>
            <a:off x="554862" y="1790700"/>
            <a:ext cx="11351109" cy="2990849"/>
          </a:xfrm>
        </p:spPr>
        <p:txBody>
          <a:bodyPr>
            <a:normAutofit/>
          </a:bodyPr>
          <a:lstStyle/>
          <a:p>
            <a:r>
              <a:rPr lang="en-US" dirty="0"/>
              <a:t>Addressing food insecurity is important to ensure everyone can maintain a healthy diet. Programs that improve local food systems, promote sustainable farming, and support fair food distribution can help fight food insecurity. By improving access to healthy food, communities achieve better health and reduce diet-related diseases.</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66" y="3905907"/>
            <a:ext cx="2457842" cy="2457842"/>
          </a:xfrm>
          <a:prstGeom prst="rect">
            <a:avLst/>
          </a:prstGeom>
        </p:spPr>
      </p:pic>
      <p:sp>
        <p:nvSpPr>
          <p:cNvPr id="5" name="Content Placeholder 1">
            <a:extLst>
              <a:ext uri="{FF2B5EF4-FFF2-40B4-BE49-F238E27FC236}">
                <a16:creationId xmlns:a16="http://schemas.microsoft.com/office/drawing/2014/main" id="{613A4907-0FBD-6829-FD35-5B1DBBD0D8F5}"/>
              </a:ext>
            </a:extLst>
          </p:cNvPr>
          <p:cNvSpPr txBox="1">
            <a:spLocks/>
          </p:cNvSpPr>
          <p:nvPr/>
        </p:nvSpPr>
        <p:spPr>
          <a:xfrm>
            <a:off x="2626008" y="4041013"/>
            <a:ext cx="8915400" cy="24098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Community connection:</a:t>
            </a:r>
            <a:r>
              <a:rPr lang="en-US" dirty="0"/>
              <a:t> Think quietly to yourself: </a:t>
            </a:r>
          </a:p>
          <a:p>
            <a:pPr marL="457200" indent="-457200">
              <a:buFont typeface="Arial" panose="020B0604020202020204" pitchFamily="34" charset="0"/>
              <a:buChar char="•"/>
            </a:pPr>
            <a:r>
              <a:rPr lang="en-US" dirty="0"/>
              <a:t>Where do you usually go to access healthy food? </a:t>
            </a:r>
          </a:p>
          <a:p>
            <a:pPr marL="457200" indent="-457200">
              <a:buFont typeface="Arial" panose="020B0604020202020204" pitchFamily="34" charset="0"/>
              <a:buChar char="•"/>
            </a:pPr>
            <a:r>
              <a:rPr lang="en-US" dirty="0"/>
              <a:t>Do you know places in your community that help provide access to food for people experiencing food insecurity?</a:t>
            </a:r>
          </a:p>
        </p:txBody>
      </p:sp>
    </p:spTree>
    <p:extLst>
      <p:ext uri="{BB962C8B-B14F-4D97-AF65-F5344CB8AC3E}">
        <p14:creationId xmlns:p14="http://schemas.microsoft.com/office/powerpoint/2010/main" val="100383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029527" y="1"/>
            <a:ext cx="10515600" cy="1067922"/>
          </a:xfrm>
        </p:spPr>
        <p:txBody>
          <a:bodyPr vert="horz" lIns="91440" tIns="45720" rIns="91440" bIns="45720" rtlCol="0" anchor="b">
            <a:normAutofit/>
          </a:bodyPr>
          <a:lstStyle/>
          <a:p>
            <a:r>
              <a:rPr lang="en-US" dirty="0"/>
              <a:t>Understand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106010" y="1278270"/>
            <a:ext cx="10201275" cy="838175"/>
          </a:xfrm>
        </p:spPr>
        <p:txBody>
          <a:bodyPr>
            <a:normAutofit/>
          </a:bodyPr>
          <a:lstStyle/>
          <a:p>
            <a:r>
              <a:rPr lang="en-US" dirty="0"/>
              <a:t>How can we improve access to healthy food?</a:t>
            </a:r>
          </a:p>
        </p:txBody>
      </p:sp>
      <p:sp>
        <p:nvSpPr>
          <p:cNvPr id="2" name="Content Placeholder 1"/>
          <p:cNvSpPr>
            <a:spLocks noGrp="1"/>
          </p:cNvSpPr>
          <p:nvPr>
            <p:ph sz="quarter" idx="11"/>
          </p:nvPr>
        </p:nvSpPr>
        <p:spPr>
          <a:xfrm>
            <a:off x="262819" y="1844514"/>
            <a:ext cx="11329103" cy="1632980"/>
          </a:xfrm>
        </p:spPr>
        <p:txBody>
          <a:bodyPr>
            <a:normAutofit/>
          </a:bodyPr>
          <a:lstStyle/>
          <a:p>
            <a:pPr marL="0" lvl="0" indent="0">
              <a:buNone/>
            </a:pPr>
            <a:r>
              <a:rPr lang="en-US" sz="2200" dirty="0"/>
              <a:t>The food available for people to eat is called the food supply, and it can be accessed in various ways, such as at restaurants, homes, grocery stores, or farmer’s markets. Food access points are places where people get food, and these points are interconnected, forming a local food system. You can analyze your local food system and find ways to make it stronger, so everyone can access fresh, healthy food.</a:t>
            </a:r>
          </a:p>
          <a:p>
            <a:pPr marL="0" lvl="0" indent="0">
              <a:buNone/>
            </a:pPr>
            <a:endParaRPr lang="en-US" dirty="0"/>
          </a:p>
        </p:txBody>
      </p:sp>
      <p:sp>
        <p:nvSpPr>
          <p:cNvPr id="5" name="Content Placeholder 1">
            <a:extLst>
              <a:ext uri="{FF2B5EF4-FFF2-40B4-BE49-F238E27FC236}">
                <a16:creationId xmlns:a16="http://schemas.microsoft.com/office/drawing/2014/main" id="{47284992-3875-DF5F-1B19-597BF517E0D5}"/>
              </a:ext>
            </a:extLst>
          </p:cNvPr>
          <p:cNvSpPr txBox="1">
            <a:spLocks/>
          </p:cNvSpPr>
          <p:nvPr/>
        </p:nvSpPr>
        <p:spPr>
          <a:xfrm>
            <a:off x="157715" y="3477494"/>
            <a:ext cx="11529787" cy="4531207"/>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pPr>
            <a:r>
              <a:rPr lang="en-US" sz="2200" dirty="0">
                <a:solidFill>
                  <a:srgbClr val="000000"/>
                </a:solidFill>
                <a:ea typeface="Calibri" panose="020F0502020204030204" pitchFamily="34" charset="0"/>
                <a:cs typeface="Calibri" panose="020F0502020204030204" pitchFamily="34" charset="0"/>
              </a:rPr>
              <a:t>As a group, take turns naming places nearby where you can access fresh, healthy food, based on what you know. They might include farmer’s markets, supermarkets, some restaurants, some food stalls, some food trucks, gardens, food pantries, and some cafeterias.</a:t>
            </a:r>
            <a:endParaRPr lang="en-US" sz="2200" dirty="0">
              <a:ea typeface="Calibri" panose="020F0502020204030204" pitchFamily="34" charset="0"/>
              <a:cs typeface="Arial" panose="020B0604020202020204" pitchFamily="34" charset="0"/>
            </a:endParaRPr>
          </a:p>
          <a:p>
            <a:pPr marL="342900" indent="-342900">
              <a:spcAft>
                <a:spcPts val="1200"/>
              </a:spcAft>
            </a:pPr>
            <a:r>
              <a:rPr lang="en-US" sz="2200" dirty="0">
                <a:solidFill>
                  <a:srgbClr val="000000"/>
                </a:solidFill>
                <a:ea typeface="Calibri" panose="020F0502020204030204" pitchFamily="34" charset="0"/>
                <a:cs typeface="Calibri" panose="020F0502020204030204" pitchFamily="34" charset="0"/>
              </a:rPr>
              <a:t>As a group, take turns naming places nearby that have food that is perhaps not fresh or healthy, based on what you know. They might include food vending machines, some convenience stores, gas stations, some restaurants, some food stalls, some food trucks, and some cafeterias.</a:t>
            </a:r>
            <a:endParaRPr lang="en-US" sz="2200" dirty="0">
              <a:ea typeface="Calibri" panose="020F0502020204030204" pitchFamily="34" charset="0"/>
              <a:cs typeface="Arial" panose="020B0604020202020204" pitchFamily="34" charset="0"/>
            </a:endParaRPr>
          </a:p>
          <a:p>
            <a:pPr marL="0" indent="0">
              <a:buFont typeface="+mj-lt"/>
              <a:buNone/>
            </a:pPr>
            <a:endParaRPr lang="en-US" dirty="0"/>
          </a:p>
        </p:txBody>
      </p:sp>
    </p:spTree>
    <p:extLst>
      <p:ext uri="{BB962C8B-B14F-4D97-AF65-F5344CB8AC3E}">
        <p14:creationId xmlns:p14="http://schemas.microsoft.com/office/powerpoint/2010/main" val="1531229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4880E-01CA-9218-5D4B-8076B2E71B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37ECA8-D999-94AD-4233-E0B136E753CC}"/>
              </a:ext>
            </a:extLst>
          </p:cNvPr>
          <p:cNvSpPr>
            <a:spLocks noGrp="1"/>
          </p:cNvSpPr>
          <p:nvPr>
            <p:ph type="title"/>
          </p:nvPr>
        </p:nvSpPr>
        <p:spPr/>
        <p:txBody>
          <a:bodyPr vert="horz" lIns="91440" tIns="45720" rIns="91440" bIns="45720" rtlCol="0" anchor="b">
            <a:normAutofit fontScale="90000"/>
          </a:bodyPr>
          <a:lstStyle/>
          <a:p>
            <a:r>
              <a:rPr lang="en-US" dirty="0"/>
              <a:t>Understand Investigation, slide 2</a:t>
            </a:r>
          </a:p>
        </p:txBody>
      </p:sp>
      <p:sp>
        <p:nvSpPr>
          <p:cNvPr id="2" name="Content Placeholder 1">
            <a:extLst>
              <a:ext uri="{FF2B5EF4-FFF2-40B4-BE49-F238E27FC236}">
                <a16:creationId xmlns:a16="http://schemas.microsoft.com/office/drawing/2014/main" id="{030DB933-E6A7-44FE-D2B6-10C32AC70042}"/>
              </a:ext>
            </a:extLst>
          </p:cNvPr>
          <p:cNvSpPr>
            <a:spLocks noGrp="1"/>
          </p:cNvSpPr>
          <p:nvPr>
            <p:ph sz="quarter" idx="11"/>
          </p:nvPr>
        </p:nvSpPr>
        <p:spPr>
          <a:xfrm>
            <a:off x="214542" y="1620892"/>
            <a:ext cx="9910534" cy="5153025"/>
          </a:xfrm>
        </p:spPr>
        <p:txBody>
          <a:bodyPr>
            <a:normAutofit/>
          </a:bodyPr>
          <a:lstStyle/>
          <a:p>
            <a:pPr>
              <a:buFont typeface="+mj-lt"/>
              <a:buAutoNum type="arabicPeriod" startAt="4"/>
            </a:pPr>
            <a:r>
              <a:rPr lang="en-US" sz="2000" dirty="0"/>
              <a:t>Make a choice: You will now decide what else you want to explore about food access in your community. You can either have your whole group pick the same investigation, or you can break into two or three smaller teams and do more than one investigation. It is up to you. The three possible investigations are:</a:t>
            </a:r>
          </a:p>
          <a:p>
            <a:pPr>
              <a:buFont typeface="+mj-lt"/>
              <a:buAutoNum type="arabicPeriod" startAt="4"/>
            </a:pPr>
            <a:endParaRPr lang="en-US" sz="2000" dirty="0"/>
          </a:p>
          <a:p>
            <a:pPr marL="914400" lvl="1" indent="-457200">
              <a:buFont typeface="+mj-lt"/>
              <a:buAutoNum type="alphaLcPeriod"/>
            </a:pPr>
            <a:r>
              <a:rPr lang="en-US" sz="2000" dirty="0"/>
              <a:t>Mapping food access: You can map healthy food access points and analyze the maps to find spots in your community that lack access to healthy food. </a:t>
            </a:r>
            <a:r>
              <a:rPr lang="en-US" sz="2000" b="1" dirty="0"/>
              <a:t>Resource: Food Mapping slides</a:t>
            </a:r>
          </a:p>
          <a:p>
            <a:pPr marL="914400" lvl="1" indent="-457200">
              <a:buFont typeface="+mj-lt"/>
              <a:buAutoNum type="alphaLcPeriod"/>
            </a:pPr>
            <a:endParaRPr lang="en-US" sz="2000" b="1" dirty="0"/>
          </a:p>
          <a:p>
            <a:pPr marL="914400" lvl="1" indent="-457200">
              <a:buFont typeface="+mj-lt"/>
              <a:buAutoNum type="alphaLcPeriod"/>
            </a:pPr>
            <a:r>
              <a:rPr lang="en-US" sz="2000" dirty="0"/>
              <a:t>Build a resilient food system: Play a game to help you model how to build a food system that maintains access despite climate challenges. </a:t>
            </a:r>
            <a:r>
              <a:rPr lang="en-US" sz="2000" b="1" dirty="0"/>
              <a:t>Resource: Resilient Food System Game Printable Instructions and Cards</a:t>
            </a:r>
          </a:p>
          <a:p>
            <a:pPr marL="914400" lvl="1" indent="-457200">
              <a:buFont typeface="+mj-lt"/>
              <a:buAutoNum type="alphaLcPeriod"/>
            </a:pPr>
            <a:endParaRPr lang="en-US" sz="2000" b="1" dirty="0"/>
          </a:p>
          <a:p>
            <a:pPr marL="914400" lvl="1" indent="-457200">
              <a:buFont typeface="+mj-lt"/>
              <a:buAutoNum type="alphaLcPeriod"/>
            </a:pPr>
            <a:r>
              <a:rPr lang="en-US" sz="2000" dirty="0"/>
              <a:t>Plan a garden: Be inspired by Smithsonian Gardens and plan a garden that could help produce healthy food. </a:t>
            </a:r>
            <a:r>
              <a:rPr lang="en-US" sz="2000" b="1" dirty="0"/>
              <a:t>Resource: Plan a Garden slides</a:t>
            </a:r>
          </a:p>
          <a:p>
            <a:pPr marL="914400" lvl="1" indent="-457200">
              <a:buFont typeface="+mj-lt"/>
              <a:buAutoNum type="alphaLcPeriod"/>
            </a:pPr>
            <a:endParaRPr lang="en-US" b="1" dirty="0"/>
          </a:p>
        </p:txBody>
      </p:sp>
      <p:pic>
        <p:nvPicPr>
          <p:cNvPr id="26625" name="Picture 1">
            <a:extLst>
              <a:ext uri="{FF2B5EF4-FFF2-40B4-BE49-F238E27FC236}">
                <a16:creationId xmlns:a16="http://schemas.microsoft.com/office/drawing/2014/main" id="{84B3FEB7-7C9F-1D4F-B286-45B3AEA8379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5076" y="3554503"/>
            <a:ext cx="1691775" cy="203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541349"/>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3.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6381</TotalTime>
  <Words>1208</Words>
  <Application>Microsoft Office PowerPoint</Application>
  <PresentationFormat>Widescreen</PresentationFormat>
  <Paragraphs>73</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Arial</vt:lpstr>
      <vt:lpstr>Calibri</vt:lpstr>
      <vt:lpstr>Rockwell</vt:lpstr>
      <vt:lpstr>Symbol</vt:lpstr>
      <vt:lpstr>Tahoma</vt:lpstr>
      <vt:lpstr>Times New Roman</vt:lpstr>
      <vt:lpstr>Custom</vt:lpstr>
      <vt:lpstr>Starting with Sustainability Lesson Slides</vt:lpstr>
      <vt:lpstr>Lesson Overview:</vt:lpstr>
      <vt:lpstr>Good Health and Food Understand</vt:lpstr>
      <vt:lpstr>Understand Overview</vt:lpstr>
      <vt:lpstr>Understand Reading</vt:lpstr>
      <vt:lpstr>Understand Reading, slide 2</vt:lpstr>
      <vt:lpstr>Understand Reading, slide 3</vt:lpstr>
      <vt:lpstr>Understand Investigation</vt:lpstr>
      <vt:lpstr>Understand Investigation, slide 2</vt:lpstr>
      <vt:lpstr>Understand Investigation, slide 3</vt:lpstr>
      <vt:lpstr>Understand Extension</vt:lpstr>
      <vt:lpstr>Understand Extension, slide 2</vt:lpstr>
      <vt:lpstr>Understand Extension, slide 3</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Gibson, Heidi</cp:lastModifiedBy>
  <cp:revision>51</cp:revision>
  <dcterms:created xsi:type="dcterms:W3CDTF">2024-12-17T02:33:39Z</dcterms:created>
  <dcterms:modified xsi:type="dcterms:W3CDTF">2025-01-14T02:38:17Z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